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56" r:id="rId2"/>
    <p:sldId id="257" r:id="rId3"/>
    <p:sldId id="258" r:id="rId4"/>
    <p:sldId id="274" r:id="rId5"/>
    <p:sldId id="259" r:id="rId6"/>
    <p:sldId id="268" r:id="rId7"/>
    <p:sldId id="260" r:id="rId8"/>
    <p:sldId id="280" r:id="rId9"/>
    <p:sldId id="269" r:id="rId10"/>
    <p:sldId id="270" r:id="rId11"/>
    <p:sldId id="272" r:id="rId12"/>
    <p:sldId id="271" r:id="rId13"/>
    <p:sldId id="273" r:id="rId14"/>
    <p:sldId id="275" r:id="rId15"/>
    <p:sldId id="276" r:id="rId16"/>
    <p:sldId id="277" r:id="rId17"/>
    <p:sldId id="278" r:id="rId18"/>
    <p:sldId id="279" r:id="rId19"/>
    <p:sldId id="281" r:id="rId20"/>
    <p:sldId id="282" r:id="rId21"/>
    <p:sldId id="261" r:id="rId22"/>
    <p:sldId id="287" r:id="rId23"/>
    <p:sldId id="286" r:id="rId24"/>
    <p:sldId id="288" r:id="rId25"/>
    <p:sldId id="267" r:id="rId26"/>
    <p:sldId id="262" r:id="rId27"/>
    <p:sldId id="283" r:id="rId28"/>
    <p:sldId id="263" r:id="rId29"/>
    <p:sldId id="264" r:id="rId30"/>
    <p:sldId id="265" r:id="rId31"/>
    <p:sldId id="284" r:id="rId32"/>
    <p:sldId id="285" r:id="rId33"/>
    <p:sldId id="289" r:id="rId34"/>
    <p:sldId id="290" r:id="rId35"/>
    <p:sldId id="291" r:id="rId36"/>
    <p:sldId id="26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4E915D-B714-3D4C-BF8C-BDF17FE0872D}">
          <p14:sldIdLst>
            <p14:sldId id="256"/>
            <p14:sldId id="257"/>
            <p14:sldId id="258"/>
          </p14:sldIdLst>
        </p14:section>
        <p14:section name="Network 101" id="{25008BF4-B692-F54C-B9F4-480677C4E138}">
          <p14:sldIdLst>
            <p14:sldId id="274"/>
            <p14:sldId id="259"/>
            <p14:sldId id="268"/>
            <p14:sldId id="260"/>
            <p14:sldId id="280"/>
            <p14:sldId id="269"/>
            <p14:sldId id="270"/>
            <p14:sldId id="272"/>
            <p14:sldId id="271"/>
          </p14:sldIdLst>
        </p14:section>
        <p14:section name="Network 201" id="{59720678-9EDD-ED4A-B9D0-3679DC039826}">
          <p14:sldIdLst>
            <p14:sldId id="273"/>
            <p14:sldId id="275"/>
            <p14:sldId id="276"/>
            <p14:sldId id="277"/>
            <p14:sldId id="278"/>
            <p14:sldId id="279"/>
          </p14:sldIdLst>
        </p14:section>
        <p14:section name="Network 301" id="{6835FDB3-E526-F843-9918-BF9CE075782F}">
          <p14:sldIdLst>
            <p14:sldId id="281"/>
            <p14:sldId id="282"/>
            <p14:sldId id="261"/>
            <p14:sldId id="287"/>
            <p14:sldId id="286"/>
            <p14:sldId id="288"/>
            <p14:sldId id="267"/>
            <p14:sldId id="262"/>
            <p14:sldId id="283"/>
            <p14:sldId id="263"/>
            <p14:sldId id="264"/>
            <p14:sldId id="265"/>
            <p14:sldId id="284"/>
            <p14:sldId id="285"/>
            <p14:sldId id="289"/>
            <p14:sldId id="290"/>
            <p14:sldId id="291"/>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50"/>
    <p:restoredTop sz="94681"/>
  </p:normalViewPr>
  <p:slideViewPr>
    <p:cSldViewPr snapToGrid="0" snapToObjects="1">
      <p:cViewPr>
        <p:scale>
          <a:sx n="120" d="100"/>
          <a:sy n="120" d="100"/>
        </p:scale>
        <p:origin x="512" y="3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A7E43-5F68-D749-A50D-583B58D06593}" type="datetimeFigureOut">
              <a:rPr lang="en-US" smtClean="0"/>
              <a:t>7/26/17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AEE72-467C-1E48-915B-2CB0D4D62D76}" type="slidenum">
              <a:rPr lang="en-US" smtClean="0"/>
              <a:t>‹#›</a:t>
            </a:fld>
            <a:endParaRPr lang="en-US"/>
          </a:p>
        </p:txBody>
      </p:sp>
    </p:spTree>
    <p:extLst>
      <p:ext uri="{BB962C8B-B14F-4D97-AF65-F5344CB8AC3E}">
        <p14:creationId xmlns:p14="http://schemas.microsoft.com/office/powerpoint/2010/main" val="1155465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FE3E7-6081-AE4C-B446-BDA8D82E4513}" type="slidenum">
              <a:rPr lang="en-US" smtClean="0"/>
              <a:t>29</a:t>
            </a:fld>
            <a:endParaRPr lang="en-US"/>
          </a:p>
        </p:txBody>
      </p:sp>
    </p:spTree>
    <p:extLst>
      <p:ext uri="{BB962C8B-B14F-4D97-AF65-F5344CB8AC3E}">
        <p14:creationId xmlns:p14="http://schemas.microsoft.com/office/powerpoint/2010/main" val="209181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788123E-E6C4-664F-B173-ADD1648AED56}" type="datetimeFigureOut">
              <a:rPr lang="en-US" smtClean="0"/>
              <a:t>7/26/17</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143005C-D9F9-434F-9EBF-5EC92DD513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8123E-E6C4-664F-B173-ADD1648AED56}" type="datetimeFigureOut">
              <a:rPr lang="en-US" smtClean="0"/>
              <a:t>7/26/17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143005C-D9F9-434F-9EBF-5EC92DD513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8123E-E6C4-664F-B173-ADD1648AED56}" type="datetimeFigureOut">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43005C-D9F9-434F-9EBF-5EC92DD513F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8123E-E6C4-664F-B173-ADD1648AED56}" type="datetimeFigureOut">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43005C-D9F9-434F-9EBF-5EC92DD513F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8123E-E6C4-664F-B173-ADD1648AED56}" type="datetimeFigureOut">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43005C-D9F9-434F-9EBF-5EC92DD513F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788123E-E6C4-664F-B173-ADD1648AED56}" type="datetimeFigureOut">
              <a:rPr lang="en-US" smtClean="0"/>
              <a:t>7/26/17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3005C-D9F9-434F-9EBF-5EC92DD513F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788123E-E6C4-664F-B173-ADD1648AED56}" type="datetimeFigureOut">
              <a:rPr lang="en-US" smtClean="0"/>
              <a:t>7/26/17</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3143005C-D9F9-434F-9EBF-5EC92DD513F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788123E-E6C4-664F-B173-ADD1648AED56}" type="datetimeFigureOut">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005C-D9F9-434F-9EBF-5EC92DD513F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788123E-E6C4-664F-B173-ADD1648AED56}" type="datetimeFigureOut">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43005C-D9F9-434F-9EBF-5EC92DD513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8123E-E6C4-664F-B173-ADD1648AED56}" type="datetimeFigureOut">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005C-D9F9-434F-9EBF-5EC92DD513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8123E-E6C4-664F-B173-ADD1648AED56}" type="datetimeFigureOut">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43005C-D9F9-434F-9EBF-5EC92DD513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8123E-E6C4-664F-B173-ADD1648AED56}" type="datetimeFigureOut">
              <a:rPr lang="en-US" smtClean="0"/>
              <a:t>7/26/17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005C-D9F9-434F-9EBF-5EC92DD513F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8123E-E6C4-664F-B173-ADD1648AED56}" type="datetimeFigureOut">
              <a:rPr lang="en-US" smtClean="0"/>
              <a:t>7/26/17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3005C-D9F9-434F-9EBF-5EC92DD513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8123E-E6C4-664F-B173-ADD1648AED56}" type="datetimeFigureOut">
              <a:rPr lang="en-US" smtClean="0"/>
              <a:t>7/26/17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3005C-D9F9-434F-9EBF-5EC92DD513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8123E-E6C4-664F-B173-ADD1648AED56}" type="datetimeFigureOut">
              <a:rPr lang="en-US" smtClean="0"/>
              <a:t>7/26/17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143005C-D9F9-434F-9EBF-5EC92DD513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8123E-E6C4-664F-B173-ADD1648AED56}" type="datetimeFigureOut">
              <a:rPr lang="en-US" smtClean="0"/>
              <a:t>7/26/17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143005C-D9F9-434F-9EBF-5EC92DD513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8123E-E6C4-664F-B173-ADD1648AED56}" type="datetimeFigureOut">
              <a:rPr lang="en-US" smtClean="0"/>
              <a:t>7/26/17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143005C-D9F9-434F-9EBF-5EC92DD513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788123E-E6C4-664F-B173-ADD1648AED56}" type="datetimeFigureOut">
              <a:rPr lang="en-US" smtClean="0"/>
              <a:t>7/26/17</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143005C-D9F9-434F-9EBF-5EC92DD513F2}" type="slidenum">
              <a:rPr lang="en-US" smtClean="0"/>
              <a:t>‹#›</a:t>
            </a:fld>
            <a:endParaRPr lang="en-US"/>
          </a:p>
        </p:txBody>
      </p:sp>
    </p:spTree>
    <p:extLst>
      <p:ext uri="{BB962C8B-B14F-4D97-AF65-F5344CB8AC3E}">
        <p14:creationId xmlns:p14="http://schemas.microsoft.com/office/powerpoint/2010/main" val="1355383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 Id="rId3" Type="http://schemas.openxmlformats.org/officeDocument/2006/relationships/image" Target="../media/image1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emf"/></Relationships>
</file>

<file path=ppt/slides/_rels/slide36.xml.rels><?xml version="1.0" encoding="UTF-8" standalone="yes"?>
<Relationships xmlns="http://schemas.openxmlformats.org/package/2006/relationships"><Relationship Id="rId3" Type="http://schemas.openxmlformats.org/officeDocument/2006/relationships/hyperlink" Target="http://adsabs.harvard.edu/abs/2003Sci...302..249S" TargetMode="External"/><Relationship Id="rId4" Type="http://schemas.openxmlformats.org/officeDocument/2006/relationships/hyperlink" Target="https://en.wikipedia.org/wiki/Digital_object_identifier" TargetMode="External"/><Relationship Id="rId5" Type="http://schemas.openxmlformats.org/officeDocument/2006/relationships/hyperlink" Target="https://dx.doi.org/10.1126/science.1087447" TargetMode="External"/><Relationship Id="rId6" Type="http://schemas.openxmlformats.org/officeDocument/2006/relationships/hyperlink" Target="https://en.wikipedia.org/wiki/PubMed_Identifier" TargetMode="External"/><Relationship Id="rId7" Type="http://schemas.openxmlformats.org/officeDocument/2006/relationships/hyperlink" Target="https://www.ncbi.nlm.nih.gov/pubmed/12934013" TargetMode="External"/><Relationship Id="rId1" Type="http://schemas.openxmlformats.org/officeDocument/2006/relationships/slideLayout" Target="../slideLayouts/slideLayout2.xml"/><Relationship Id="rId2" Type="http://schemas.openxmlformats.org/officeDocument/2006/relationships/hyperlink" Target="https://en.wikipedia.org/wiki/Bibco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en.wikipedia.org/wiki/Gene_co-expression_network" TargetMode="External"/><Relationship Id="rId3"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Gene</a:t>
            </a:r>
            <a:r>
              <a:rPr lang="zh-CN" altLang="en-US" dirty="0" smtClean="0"/>
              <a:t> </a:t>
            </a:r>
            <a:r>
              <a:rPr lang="en-US" altLang="zh-CN" dirty="0" smtClean="0"/>
              <a:t>Co-expression</a:t>
            </a:r>
            <a:r>
              <a:rPr lang="zh-CN" altLang="en-US" dirty="0" smtClean="0"/>
              <a:t> </a:t>
            </a:r>
            <a:r>
              <a:rPr lang="en-US" altLang="zh-CN" dirty="0" smtClean="0"/>
              <a:t>Network</a:t>
            </a:r>
            <a:r>
              <a:rPr lang="zh-CN" altLang="en-US" dirty="0" smtClean="0"/>
              <a:t> </a:t>
            </a:r>
            <a:r>
              <a:rPr lang="en-US" altLang="zh-CN" dirty="0" smtClean="0"/>
              <a:t>Analysis</a:t>
            </a:r>
            <a:endParaRPr lang="en-US" dirty="0"/>
          </a:p>
        </p:txBody>
      </p:sp>
      <p:sp>
        <p:nvSpPr>
          <p:cNvPr id="3" name="Subtitle 2"/>
          <p:cNvSpPr>
            <a:spLocks noGrp="1"/>
          </p:cNvSpPr>
          <p:nvPr>
            <p:ph type="subTitle" idx="1"/>
          </p:nvPr>
        </p:nvSpPr>
        <p:spPr>
          <a:xfrm>
            <a:off x="1154955" y="4777380"/>
            <a:ext cx="8825658" cy="976649"/>
          </a:xfrm>
        </p:spPr>
        <p:txBody>
          <a:bodyPr>
            <a:normAutofit fontScale="92500" lnSpcReduction="20000"/>
          </a:bodyPr>
          <a:lstStyle/>
          <a:p>
            <a:r>
              <a:rPr lang="en-US" dirty="0" smtClean="0"/>
              <a:t>HTS summer course</a:t>
            </a:r>
          </a:p>
          <a:p>
            <a:r>
              <a:rPr lang="en-US" dirty="0" smtClean="0"/>
              <a:t>Instructor: Jichun Xie</a:t>
            </a:r>
          </a:p>
          <a:p>
            <a:r>
              <a:rPr lang="en-US" dirty="0" smtClean="0"/>
              <a:t>Jul. 26, 2017</a:t>
            </a:r>
            <a:endParaRPr lang="en-US" dirty="0"/>
          </a:p>
        </p:txBody>
      </p:sp>
    </p:spTree>
    <p:extLst>
      <p:ext uri="{BB962C8B-B14F-4D97-AF65-F5344CB8AC3E}">
        <p14:creationId xmlns:p14="http://schemas.microsoft.com/office/powerpoint/2010/main" val="139715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What</a:t>
            </a:r>
            <a:r>
              <a:rPr lang="zh-CN" altLang="en-US" dirty="0" smtClean="0"/>
              <a:t> </a:t>
            </a:r>
            <a:r>
              <a:rPr lang="en-US" altLang="zh-CN" dirty="0" smtClean="0"/>
              <a:t>is</a:t>
            </a:r>
            <a:r>
              <a:rPr lang="zh-CN" altLang="en-US" dirty="0" smtClean="0"/>
              <a:t> </a:t>
            </a:r>
            <a:r>
              <a:rPr lang="en-US" altLang="zh-CN" dirty="0" smtClean="0"/>
              <a:t>type</a:t>
            </a:r>
            <a:r>
              <a:rPr lang="zh-CN" altLang="en-US" dirty="0" smtClean="0"/>
              <a:t> </a:t>
            </a:r>
            <a:r>
              <a:rPr lang="en-US" altLang="zh-CN" dirty="0" smtClean="0"/>
              <a:t>I</a:t>
            </a:r>
            <a:r>
              <a:rPr lang="zh-CN" altLang="en-US" dirty="0" smtClean="0"/>
              <a:t> </a:t>
            </a:r>
            <a:r>
              <a:rPr lang="en-US" altLang="zh-CN" dirty="0" smtClean="0"/>
              <a:t>error</a:t>
            </a:r>
            <a:r>
              <a:rPr lang="zh-CN" altLang="en-US" dirty="0" smtClean="0"/>
              <a:t> </a:t>
            </a:r>
            <a:r>
              <a:rPr lang="en-US" altLang="zh-CN" dirty="0" smtClean="0"/>
              <a:t>for</a:t>
            </a:r>
            <a:r>
              <a:rPr lang="zh-CN" altLang="en-US" dirty="0" smtClean="0"/>
              <a:t> </a:t>
            </a:r>
            <a:r>
              <a:rPr lang="en-US" altLang="zh-CN" dirty="0" smtClean="0"/>
              <a:t>multiple</a:t>
            </a:r>
            <a:r>
              <a:rPr lang="zh-CN" altLang="en-US" dirty="0" smtClean="0"/>
              <a:t> </a:t>
            </a:r>
            <a:r>
              <a:rPr lang="en-US" altLang="zh-CN" dirty="0" smtClean="0"/>
              <a:t>testing?</a:t>
            </a:r>
            <a:endParaRPr lang="en-US"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829834862"/>
                  </p:ext>
                </p:extLst>
              </p:nvPr>
            </p:nvGraphicFramePr>
            <p:xfrm>
              <a:off x="1553535" y="2686689"/>
              <a:ext cx="9164084" cy="2102624"/>
            </p:xfrm>
            <a:graphic>
              <a:graphicData uri="http://schemas.openxmlformats.org/drawingml/2006/table">
                <a:tbl>
                  <a:tblPr firstRow="1" bandRow="1">
                    <a:tableStyleId>{5C22544A-7EE6-4342-B048-85BDC9FD1C3A}</a:tableStyleId>
                  </a:tblPr>
                  <a:tblGrid>
                    <a:gridCol w="1506279"/>
                    <a:gridCol w="2347433"/>
                    <a:gridCol w="2673497"/>
                    <a:gridCol w="2636875"/>
                  </a:tblGrid>
                  <a:tr h="525656">
                    <a:tc>
                      <a:txBody>
                        <a:bodyPr/>
                        <a:lstStyle/>
                        <a:p>
                          <a:pPr algn="ctr"/>
                          <a:endParaRPr lang="en-US" dirty="0"/>
                        </a:p>
                      </a:txBody>
                      <a:tcPr anchor="ctr"/>
                    </a:tc>
                    <a:tc>
                      <a:txBody>
                        <a:bodyPr/>
                        <a:lstStyle/>
                        <a:p>
                          <a:pPr algn="ctr"/>
                          <a:r>
                            <a:rPr lang="en-US" altLang="zh-CN" dirty="0" smtClean="0"/>
                            <a:t>Claim</a:t>
                          </a:r>
                          <a:r>
                            <a:rPr lang="zh-CN" altLang="en-US" baseline="0" dirty="0" smtClean="0"/>
                            <a:t> </a:t>
                          </a:r>
                          <a:r>
                            <a:rPr lang="en-US" altLang="zh-CN" baseline="0" dirty="0" smtClean="0"/>
                            <a:t>Significant</a:t>
                          </a:r>
                          <a:endParaRPr lang="en-US" dirty="0"/>
                        </a:p>
                      </a:txBody>
                      <a:tcPr anchor="ctr"/>
                    </a:tc>
                    <a:tc>
                      <a:txBody>
                        <a:bodyPr/>
                        <a:lstStyle/>
                        <a:p>
                          <a:pPr algn="ctr"/>
                          <a:r>
                            <a:rPr lang="en-US" altLang="zh-CN" dirty="0" smtClean="0"/>
                            <a:t>Claim</a:t>
                          </a:r>
                          <a:r>
                            <a:rPr lang="zh-CN" altLang="en-US" baseline="0" dirty="0" smtClean="0"/>
                            <a:t> </a:t>
                          </a:r>
                          <a:r>
                            <a:rPr lang="en-US" altLang="zh-CN" baseline="0" dirty="0" smtClean="0"/>
                            <a:t>Non-significant</a:t>
                          </a:r>
                          <a:endParaRPr lang="en-US" dirty="0"/>
                        </a:p>
                      </a:txBody>
                      <a:tcPr anchor="ctr"/>
                    </a:tc>
                    <a:tc>
                      <a:txBody>
                        <a:bodyPr/>
                        <a:lstStyle/>
                        <a:p>
                          <a:pPr algn="ctr"/>
                          <a:r>
                            <a:rPr lang="en-US" altLang="zh-CN" dirty="0" smtClean="0"/>
                            <a:t>Total</a:t>
                          </a:r>
                          <a:endParaRPr lang="en-US" dirty="0"/>
                        </a:p>
                      </a:txBody>
                      <a:tcPr anchor="ctr"/>
                    </a:tc>
                  </a:tr>
                  <a:tr h="525656">
                    <a:tc>
                      <a:txBody>
                        <a:bodyPr/>
                        <a:lstStyle/>
                        <a:p>
                          <a:pPr algn="ctr"/>
                          <a:r>
                            <a:rPr lang="en-US" altLang="zh-CN" dirty="0" smtClean="0"/>
                            <a:t>Null</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charset="0"/>
                                      </a:rPr>
                                    </m:ctrlPr>
                                  </m:sSubPr>
                                  <m:e>
                                    <m:r>
                                      <a:rPr lang="en-US" altLang="zh-CN" b="0" i="1" smtClean="0">
                                        <a:latin typeface="Cambria Math" charset="0"/>
                                      </a:rPr>
                                      <m:t>𝑁</m:t>
                                    </m:r>
                                  </m:e>
                                  <m:sub>
                                    <m:r>
                                      <a:rPr lang="en-US" altLang="zh-CN" b="0" i="1" smtClean="0">
                                        <a:latin typeface="Cambria Math" charset="0"/>
                                      </a:rPr>
                                      <m:t>00</m:t>
                                    </m:r>
                                  </m:sub>
                                </m:sSub>
                              </m:oMath>
                            </m:oMathPara>
                          </a14:m>
                          <a:endParaRPr lang="en-US" altLang="zh-CN" b="0" dirty="0" smtClean="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charset="0"/>
                                      </a:rPr>
                                    </m:ctrlPr>
                                  </m:sSubPr>
                                  <m:e>
                                    <m:r>
                                      <a:rPr lang="en-US" altLang="zh-CN" b="0" i="1" smtClean="0">
                                        <a:latin typeface="Cambria Math" charset="0"/>
                                      </a:rPr>
                                      <m:t>𝑁</m:t>
                                    </m:r>
                                  </m:e>
                                  <m:sub>
                                    <m:r>
                                      <a:rPr lang="en-US" altLang="zh-CN" b="0" i="1" smtClean="0">
                                        <a:latin typeface="Cambria Math" charset="0"/>
                                      </a:rPr>
                                      <m:t>01</m:t>
                                    </m:r>
                                  </m:sub>
                                </m:sSub>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charset="0"/>
                                      </a:rPr>
                                    </m:ctrlPr>
                                  </m:sSubPr>
                                  <m:e>
                                    <m:r>
                                      <a:rPr lang="en-US" altLang="zh-CN" b="0" i="1" smtClean="0">
                                        <a:latin typeface="Cambria Math" charset="0"/>
                                      </a:rPr>
                                      <m:t>𝑚</m:t>
                                    </m:r>
                                  </m:e>
                                  <m:sub>
                                    <m:r>
                                      <a:rPr lang="en-US" altLang="zh-CN" b="0" i="1" smtClean="0">
                                        <a:latin typeface="Cambria Math" charset="0"/>
                                      </a:rPr>
                                      <m:t>0</m:t>
                                    </m:r>
                                  </m:sub>
                                </m:sSub>
                              </m:oMath>
                            </m:oMathPara>
                          </a14:m>
                          <a:endParaRPr lang="en-US" altLang="zh-CN" b="0" dirty="0" smtClean="0"/>
                        </a:p>
                      </a:txBody>
                      <a:tcPr anchor="ctr"/>
                    </a:tc>
                  </a:tr>
                  <a:tr h="525656">
                    <a:tc>
                      <a:txBody>
                        <a:bodyPr/>
                        <a:lstStyle/>
                        <a:p>
                          <a:pPr algn="ctr"/>
                          <a:r>
                            <a:rPr lang="en-US" altLang="zh-CN" dirty="0" smtClean="0"/>
                            <a:t>Alternative</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charset="0"/>
                                      </a:rPr>
                                    </m:ctrlPr>
                                  </m:sSubPr>
                                  <m:e>
                                    <m:r>
                                      <a:rPr lang="en-US" altLang="zh-CN" b="0" i="1" smtClean="0">
                                        <a:latin typeface="Cambria Math" charset="0"/>
                                      </a:rPr>
                                      <m:t>𝑁</m:t>
                                    </m:r>
                                  </m:e>
                                  <m:sub>
                                    <m:r>
                                      <a:rPr lang="en-US" altLang="zh-CN" b="0" i="1" smtClean="0">
                                        <a:latin typeface="Cambria Math" charset="0"/>
                                      </a:rPr>
                                      <m:t>10</m:t>
                                    </m:r>
                                  </m:sub>
                                </m:sSub>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charset="0"/>
                                      </a:rPr>
                                    </m:ctrlPr>
                                  </m:sSubPr>
                                  <m:e>
                                    <m:r>
                                      <a:rPr lang="en-US" altLang="zh-CN" b="0" i="1" smtClean="0">
                                        <a:latin typeface="Cambria Math" charset="0"/>
                                      </a:rPr>
                                      <m:t>𝑁</m:t>
                                    </m:r>
                                  </m:e>
                                  <m:sub>
                                    <m:r>
                                      <a:rPr lang="en-US" altLang="zh-CN" b="0" i="1" smtClean="0">
                                        <a:latin typeface="Cambria Math" charset="0"/>
                                      </a:rPr>
                                      <m:t>11</m:t>
                                    </m:r>
                                  </m:sub>
                                </m:sSub>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charset="0"/>
                                      </a:rPr>
                                    </m:ctrlPr>
                                  </m:sSubPr>
                                  <m:e>
                                    <m:r>
                                      <a:rPr lang="en-US" altLang="zh-CN" b="0" i="1" smtClean="0">
                                        <a:latin typeface="Cambria Math" charset="0"/>
                                      </a:rPr>
                                      <m:t>𝑚</m:t>
                                    </m:r>
                                  </m:e>
                                  <m:sub>
                                    <m:r>
                                      <a:rPr lang="en-US" altLang="zh-CN" b="0" i="1" smtClean="0">
                                        <a:latin typeface="Cambria Math" charset="0"/>
                                      </a:rPr>
                                      <m:t>1</m:t>
                                    </m:r>
                                  </m:sub>
                                </m:sSub>
                              </m:oMath>
                            </m:oMathPara>
                          </a14:m>
                          <a:endParaRPr lang="en-US" dirty="0"/>
                        </a:p>
                      </a:txBody>
                      <a:tcPr anchor="ctr"/>
                    </a:tc>
                  </a:tr>
                  <a:tr h="525656">
                    <a:tc>
                      <a:txBody>
                        <a:bodyPr/>
                        <a:lstStyle/>
                        <a:p>
                          <a:pPr algn="ctr"/>
                          <a:r>
                            <a:rPr lang="en-US" altLang="zh-CN" dirty="0" smtClean="0"/>
                            <a:t>Total</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charset="0"/>
                                  </a:rPr>
                                  <m:t>𝑅</m:t>
                                </m:r>
                              </m:oMath>
                            </m:oMathPara>
                          </a14:m>
                          <a:endParaRPr lang="en-US" altLang="zh-CN" b="0" dirty="0" smtClean="0"/>
                        </a:p>
                      </a:txBody>
                      <a:tcPr anchor="ctr"/>
                    </a:tc>
                    <a:tc>
                      <a:txBody>
                        <a:bodyPr/>
                        <a:lstStyle/>
                        <a:p>
                          <a:pPr algn="ctr"/>
                          <a:r>
                            <a:rPr lang="zh-CN" altLang="en-US" baseline="0" dirty="0" smtClean="0"/>
                            <a:t> </a:t>
                          </a:r>
                          <a14:m>
                            <m:oMath xmlns:m="http://schemas.openxmlformats.org/officeDocument/2006/math">
                              <m:r>
                                <a:rPr lang="en-US" altLang="zh-CN" b="0" i="1" baseline="0" smtClean="0">
                                  <a:latin typeface="Cambria Math" charset="0"/>
                                </a:rPr>
                                <m:t>𝑆</m:t>
                              </m:r>
                            </m:oMath>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charset="0"/>
                                  </a:rPr>
                                  <m:t>𝑚</m:t>
                                </m:r>
                              </m:oMath>
                            </m:oMathPara>
                          </a14:m>
                          <a:endParaRPr lang="en-US" dirty="0"/>
                        </a:p>
                      </a:txBody>
                      <a:tcPr anchor="ct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829834862"/>
                  </p:ext>
                </p:extLst>
              </p:nvPr>
            </p:nvGraphicFramePr>
            <p:xfrm>
              <a:off x="1553535" y="2686689"/>
              <a:ext cx="9164084" cy="2102624"/>
            </p:xfrm>
            <a:graphic>
              <a:graphicData uri="http://schemas.openxmlformats.org/drawingml/2006/table">
                <a:tbl>
                  <a:tblPr firstRow="1" bandRow="1">
                    <a:tableStyleId>{5C22544A-7EE6-4342-B048-85BDC9FD1C3A}</a:tableStyleId>
                  </a:tblPr>
                  <a:tblGrid>
                    <a:gridCol w="1506279"/>
                    <a:gridCol w="2347433"/>
                    <a:gridCol w="2673497"/>
                    <a:gridCol w="2636875"/>
                  </a:tblGrid>
                  <a:tr h="525656">
                    <a:tc>
                      <a:txBody>
                        <a:bodyPr/>
                        <a:lstStyle/>
                        <a:p>
                          <a:pPr algn="ctr"/>
                          <a:endParaRPr lang="en-US" dirty="0"/>
                        </a:p>
                      </a:txBody>
                      <a:tcPr anchor="ctr"/>
                    </a:tc>
                    <a:tc>
                      <a:txBody>
                        <a:bodyPr/>
                        <a:lstStyle/>
                        <a:p>
                          <a:pPr algn="ctr"/>
                          <a:r>
                            <a:rPr lang="en-US" altLang="zh-CN" dirty="0" smtClean="0"/>
                            <a:t>Claim</a:t>
                          </a:r>
                          <a:r>
                            <a:rPr lang="zh-CN" altLang="en-US" baseline="0" dirty="0" smtClean="0"/>
                            <a:t> </a:t>
                          </a:r>
                          <a:r>
                            <a:rPr lang="en-US" altLang="zh-CN" baseline="0" dirty="0" smtClean="0"/>
                            <a:t>Significant</a:t>
                          </a:r>
                          <a:endParaRPr lang="en-US" dirty="0"/>
                        </a:p>
                      </a:txBody>
                      <a:tcPr anchor="ctr"/>
                    </a:tc>
                    <a:tc>
                      <a:txBody>
                        <a:bodyPr/>
                        <a:lstStyle/>
                        <a:p>
                          <a:pPr algn="ctr"/>
                          <a:r>
                            <a:rPr lang="en-US" altLang="zh-CN" dirty="0" smtClean="0"/>
                            <a:t>Claim</a:t>
                          </a:r>
                          <a:r>
                            <a:rPr lang="zh-CN" altLang="en-US" baseline="0" dirty="0" smtClean="0"/>
                            <a:t> </a:t>
                          </a:r>
                          <a:r>
                            <a:rPr lang="en-US" altLang="zh-CN" baseline="0" dirty="0" smtClean="0"/>
                            <a:t>Non-significant</a:t>
                          </a:r>
                          <a:endParaRPr lang="en-US" dirty="0"/>
                        </a:p>
                      </a:txBody>
                      <a:tcPr anchor="ctr"/>
                    </a:tc>
                    <a:tc>
                      <a:txBody>
                        <a:bodyPr/>
                        <a:lstStyle/>
                        <a:p>
                          <a:pPr algn="ctr"/>
                          <a:r>
                            <a:rPr lang="en-US" altLang="zh-CN" dirty="0" smtClean="0"/>
                            <a:t>Total</a:t>
                          </a:r>
                          <a:endParaRPr lang="en-US" dirty="0"/>
                        </a:p>
                      </a:txBody>
                      <a:tcPr anchor="ctr"/>
                    </a:tc>
                  </a:tr>
                  <a:tr h="525656">
                    <a:tc>
                      <a:txBody>
                        <a:bodyPr/>
                        <a:lstStyle/>
                        <a:p>
                          <a:pPr algn="ctr"/>
                          <a:r>
                            <a:rPr lang="en-US" altLang="zh-CN" dirty="0" smtClean="0"/>
                            <a:t>Null</a:t>
                          </a:r>
                          <a:endParaRPr lang="en-US" dirty="0"/>
                        </a:p>
                      </a:txBody>
                      <a:tcPr anchor="ctr"/>
                    </a:tc>
                    <a:tc>
                      <a:txBody>
                        <a:bodyPr/>
                        <a:lstStyle/>
                        <a:p>
                          <a:endParaRPr lang="en-US"/>
                        </a:p>
                      </a:txBody>
                      <a:tcPr anchor="ctr">
                        <a:blipFill rotWithShape="0">
                          <a:blip r:embed="rId2"/>
                          <a:stretch>
                            <a:fillRect l="-64249" t="-102326" r="-226943" b="-204651"/>
                          </a:stretch>
                        </a:blipFill>
                      </a:tcPr>
                    </a:tc>
                    <a:tc>
                      <a:txBody>
                        <a:bodyPr/>
                        <a:lstStyle/>
                        <a:p>
                          <a:endParaRPr lang="en-US"/>
                        </a:p>
                      </a:txBody>
                      <a:tcPr anchor="ctr">
                        <a:blipFill rotWithShape="0">
                          <a:blip r:embed="rId2"/>
                          <a:stretch>
                            <a:fillRect l="-144419" t="-102326" r="-99544" b="-204651"/>
                          </a:stretch>
                        </a:blipFill>
                      </a:tcPr>
                    </a:tc>
                    <a:tc>
                      <a:txBody>
                        <a:bodyPr/>
                        <a:lstStyle/>
                        <a:p>
                          <a:endParaRPr lang="en-US"/>
                        </a:p>
                      </a:txBody>
                      <a:tcPr anchor="ctr">
                        <a:blipFill rotWithShape="0">
                          <a:blip r:embed="rId2"/>
                          <a:stretch>
                            <a:fillRect l="-247806" t="-102326" r="-924" b="-204651"/>
                          </a:stretch>
                        </a:blipFill>
                      </a:tcPr>
                    </a:tc>
                  </a:tr>
                  <a:tr h="525656">
                    <a:tc>
                      <a:txBody>
                        <a:bodyPr/>
                        <a:lstStyle/>
                        <a:p>
                          <a:pPr algn="ctr"/>
                          <a:r>
                            <a:rPr lang="en-US" altLang="zh-CN" dirty="0" smtClean="0"/>
                            <a:t>Alternative</a:t>
                          </a:r>
                          <a:endParaRPr lang="en-US" dirty="0"/>
                        </a:p>
                      </a:txBody>
                      <a:tcPr anchor="ctr"/>
                    </a:tc>
                    <a:tc>
                      <a:txBody>
                        <a:bodyPr/>
                        <a:lstStyle/>
                        <a:p>
                          <a:endParaRPr lang="en-US"/>
                        </a:p>
                      </a:txBody>
                      <a:tcPr anchor="ctr">
                        <a:blipFill rotWithShape="0">
                          <a:blip r:embed="rId2"/>
                          <a:stretch>
                            <a:fillRect l="-64249" t="-200000" r="-226943" b="-102299"/>
                          </a:stretch>
                        </a:blipFill>
                      </a:tcPr>
                    </a:tc>
                    <a:tc>
                      <a:txBody>
                        <a:bodyPr/>
                        <a:lstStyle/>
                        <a:p>
                          <a:endParaRPr lang="en-US"/>
                        </a:p>
                      </a:txBody>
                      <a:tcPr anchor="ctr">
                        <a:blipFill rotWithShape="0">
                          <a:blip r:embed="rId2"/>
                          <a:stretch>
                            <a:fillRect l="-144419" t="-200000" r="-99544" b="-102299"/>
                          </a:stretch>
                        </a:blipFill>
                      </a:tcPr>
                    </a:tc>
                    <a:tc>
                      <a:txBody>
                        <a:bodyPr/>
                        <a:lstStyle/>
                        <a:p>
                          <a:endParaRPr lang="en-US"/>
                        </a:p>
                      </a:txBody>
                      <a:tcPr anchor="ctr">
                        <a:blipFill rotWithShape="0">
                          <a:blip r:embed="rId2"/>
                          <a:stretch>
                            <a:fillRect l="-247806" t="-200000" r="-924" b="-102299"/>
                          </a:stretch>
                        </a:blipFill>
                      </a:tcPr>
                    </a:tc>
                  </a:tr>
                  <a:tr h="525656">
                    <a:tc>
                      <a:txBody>
                        <a:bodyPr/>
                        <a:lstStyle/>
                        <a:p>
                          <a:pPr algn="ctr"/>
                          <a:r>
                            <a:rPr lang="en-US" altLang="zh-CN" dirty="0" smtClean="0"/>
                            <a:t>Total</a:t>
                          </a:r>
                          <a:endParaRPr lang="en-US" dirty="0"/>
                        </a:p>
                      </a:txBody>
                      <a:tcPr anchor="ctr"/>
                    </a:tc>
                    <a:tc>
                      <a:txBody>
                        <a:bodyPr/>
                        <a:lstStyle/>
                        <a:p>
                          <a:endParaRPr lang="en-US"/>
                        </a:p>
                      </a:txBody>
                      <a:tcPr anchor="ctr">
                        <a:blipFill rotWithShape="0">
                          <a:blip r:embed="rId2"/>
                          <a:stretch>
                            <a:fillRect l="-64249" t="-303488" r="-226943" b="-3488"/>
                          </a:stretch>
                        </a:blipFill>
                      </a:tcPr>
                    </a:tc>
                    <a:tc>
                      <a:txBody>
                        <a:bodyPr/>
                        <a:lstStyle/>
                        <a:p>
                          <a:endParaRPr lang="en-US"/>
                        </a:p>
                      </a:txBody>
                      <a:tcPr anchor="ctr">
                        <a:blipFill rotWithShape="0">
                          <a:blip r:embed="rId2"/>
                          <a:stretch>
                            <a:fillRect l="-144419" t="-303488" r="-99544" b="-3488"/>
                          </a:stretch>
                        </a:blipFill>
                      </a:tcPr>
                    </a:tc>
                    <a:tc>
                      <a:txBody>
                        <a:bodyPr/>
                        <a:lstStyle/>
                        <a:p>
                          <a:endParaRPr lang="en-US"/>
                        </a:p>
                      </a:txBody>
                      <a:tcPr anchor="ctr">
                        <a:blipFill rotWithShape="0">
                          <a:blip r:embed="rId2"/>
                          <a:stretch>
                            <a:fillRect l="-247806" t="-303488" r="-924" b="-3488"/>
                          </a:stretch>
                        </a:blipFill>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4061637" y="5218601"/>
                <a:ext cx="5252484" cy="835806"/>
              </a:xfrm>
              <a:prstGeom prst="rect">
                <a:avLst/>
              </a:prstGeom>
              <a:noFill/>
            </p:spPr>
            <p:txBody>
              <a:bodyPr wrap="square" rtlCol="0">
                <a:spAutoFit/>
              </a:bodyPr>
              <a:lstStyle/>
              <a:p>
                <a:r>
                  <a:rPr lang="en-US" altLang="zh-CN" sz="2000" dirty="0" smtClean="0"/>
                  <a:t>False</a:t>
                </a:r>
                <a:r>
                  <a:rPr lang="zh-CN" altLang="en-US" sz="2000" dirty="0" smtClean="0"/>
                  <a:t> </a:t>
                </a:r>
                <a:r>
                  <a:rPr lang="en-US" altLang="zh-CN" sz="2000" dirty="0" smtClean="0"/>
                  <a:t>discovery</a:t>
                </a:r>
                <a:r>
                  <a:rPr lang="zh-CN" altLang="en-US" sz="2000" dirty="0" smtClean="0"/>
                  <a:t> </a:t>
                </a:r>
                <a:r>
                  <a:rPr lang="en-US" altLang="zh-CN" sz="2000" dirty="0" smtClean="0"/>
                  <a:t>proportion:</a:t>
                </a:r>
                <a:r>
                  <a:rPr lang="zh-CN" altLang="en-US" sz="2000" dirty="0" smtClean="0"/>
                  <a:t> </a:t>
                </a:r>
                <a14:m>
                  <m:oMath xmlns:m="http://schemas.openxmlformats.org/officeDocument/2006/math">
                    <m:r>
                      <m:rPr>
                        <m:sty m:val="p"/>
                      </m:rPr>
                      <a:rPr lang="en-US" altLang="zh-CN" sz="2000" b="0" i="1" smtClean="0">
                        <a:latin typeface="Cambria Math" charset="0"/>
                      </a:rPr>
                      <m:t>FDP</m:t>
                    </m:r>
                    <m:r>
                      <a:rPr lang="en-US" altLang="zh-CN" sz="2000" b="0" i="1" smtClean="0">
                        <a:latin typeface="Cambria Math" charset="0"/>
                      </a:rPr>
                      <m:t>=</m:t>
                    </m:r>
                    <m:f>
                      <m:fPr>
                        <m:ctrlPr>
                          <a:rPr lang="en-US" altLang="zh-CN" sz="2000" b="0" i="1" smtClean="0">
                            <a:latin typeface="Cambria Math" charset="0"/>
                          </a:rPr>
                        </m:ctrlPr>
                      </m:fPr>
                      <m:num>
                        <m:sSub>
                          <m:sSubPr>
                            <m:ctrlPr>
                              <a:rPr lang="en-US" altLang="zh-CN" sz="2000" b="0" i="1" smtClean="0">
                                <a:latin typeface="Cambria Math" charset="0"/>
                              </a:rPr>
                            </m:ctrlPr>
                          </m:sSubPr>
                          <m:e>
                            <m:r>
                              <a:rPr lang="en-US" altLang="zh-CN" sz="2000" b="0" i="1" smtClean="0">
                                <a:latin typeface="Cambria Math" charset="0"/>
                              </a:rPr>
                              <m:t>𝑁</m:t>
                            </m:r>
                          </m:e>
                          <m:sub>
                            <m:r>
                              <a:rPr lang="en-US" altLang="zh-CN" sz="2000" b="0" i="1" smtClean="0">
                                <a:latin typeface="Cambria Math" charset="0"/>
                              </a:rPr>
                              <m:t>00</m:t>
                            </m:r>
                          </m:sub>
                        </m:sSub>
                      </m:num>
                      <m:den>
                        <m:r>
                          <a:rPr lang="en-US" altLang="zh-CN" sz="2000" b="0" i="1" smtClean="0">
                            <a:latin typeface="Cambria Math" charset="0"/>
                          </a:rPr>
                          <m:t>𝑅</m:t>
                        </m:r>
                        <m:r>
                          <a:rPr lang="en-US" altLang="zh-CN" sz="2000" b="0" i="1" smtClean="0">
                            <a:latin typeface="Cambria Math" charset="0"/>
                          </a:rPr>
                          <m:t>∨1</m:t>
                        </m:r>
                      </m:den>
                    </m:f>
                  </m:oMath>
                </a14:m>
                <a:endParaRPr lang="en-US" altLang="zh-CN" sz="2000" dirty="0" smtClean="0"/>
              </a:p>
              <a:p>
                <a:r>
                  <a:rPr lang="en-US" altLang="zh-CN" sz="2000" dirty="0" smtClean="0"/>
                  <a:t>False</a:t>
                </a:r>
                <a:r>
                  <a:rPr lang="zh-CN" altLang="en-US" sz="2000" dirty="0" smtClean="0"/>
                  <a:t> </a:t>
                </a:r>
                <a:r>
                  <a:rPr lang="en-US" altLang="zh-CN" sz="2000" dirty="0" smtClean="0"/>
                  <a:t>discovery</a:t>
                </a:r>
                <a:r>
                  <a:rPr lang="zh-CN" altLang="en-US" sz="2000" dirty="0" smtClean="0"/>
                  <a:t> </a:t>
                </a:r>
                <a:r>
                  <a:rPr lang="en-US" altLang="zh-CN" sz="2000" dirty="0"/>
                  <a:t>r</a:t>
                </a:r>
                <a:r>
                  <a:rPr lang="en-US" altLang="zh-CN" sz="2000" dirty="0" smtClean="0"/>
                  <a:t>ate:</a:t>
                </a:r>
                <a:r>
                  <a:rPr lang="zh-CN" altLang="en-US" sz="2000" dirty="0" smtClean="0"/>
                  <a:t> </a:t>
                </a:r>
                <a14:m>
                  <m:oMath xmlns:m="http://schemas.openxmlformats.org/officeDocument/2006/math">
                    <m:r>
                      <m:rPr>
                        <m:sty m:val="p"/>
                      </m:rPr>
                      <a:rPr lang="en-US" altLang="zh-CN" sz="2000" b="0" i="0" smtClean="0">
                        <a:latin typeface="Cambria Math" charset="0"/>
                      </a:rPr>
                      <m:t>FDR</m:t>
                    </m:r>
                    <m:r>
                      <a:rPr lang="en-US" altLang="zh-CN" sz="2000" b="0" i="1" smtClean="0">
                        <a:latin typeface="Cambria Math" charset="0"/>
                      </a:rPr>
                      <m:t>=</m:t>
                    </m:r>
                    <m:r>
                      <m:rPr>
                        <m:sty m:val="p"/>
                      </m:rPr>
                      <a:rPr lang="en-US" altLang="zh-CN" sz="2000" b="0" i="1" smtClean="0">
                        <a:latin typeface="Cambria Math" charset="0"/>
                      </a:rPr>
                      <m:t>E</m:t>
                    </m:r>
                    <m:r>
                      <a:rPr lang="en-US" altLang="zh-CN" sz="2000" b="0" i="1" smtClean="0">
                        <a:latin typeface="Cambria Math" charset="0"/>
                      </a:rPr>
                      <m:t>(</m:t>
                    </m:r>
                    <m:r>
                      <m:rPr>
                        <m:sty m:val="p"/>
                      </m:rPr>
                      <a:rPr lang="en-US" altLang="zh-CN" sz="2000" b="0" i="1" smtClean="0">
                        <a:latin typeface="Cambria Math" charset="0"/>
                      </a:rPr>
                      <m:t>FDP</m:t>
                    </m:r>
                    <m:r>
                      <a:rPr lang="en-US" altLang="zh-CN" sz="2000" b="0" i="1" smtClean="0">
                        <a:latin typeface="Cambria Math" charset="0"/>
                      </a:rPr>
                      <m:t>)</m:t>
                    </m:r>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4061637" y="5218601"/>
                <a:ext cx="5252484" cy="835806"/>
              </a:xfrm>
              <a:prstGeom prst="rect">
                <a:avLst/>
              </a:prstGeom>
              <a:blipFill rotWithShape="0">
                <a:blip r:embed="rId3"/>
                <a:stretch>
                  <a:fillRect l="-1160" b="-12409"/>
                </a:stretch>
              </a:blipFill>
            </p:spPr>
            <p:txBody>
              <a:bodyPr/>
              <a:lstStyle/>
              <a:p>
                <a:r>
                  <a:rPr lang="en-US">
                    <a:noFill/>
                  </a:rPr>
                  <a:t> </a:t>
                </a:r>
              </a:p>
            </p:txBody>
          </p:sp>
        </mc:Fallback>
      </mc:AlternateContent>
    </p:spTree>
    <p:extLst>
      <p:ext uri="{BB962C8B-B14F-4D97-AF65-F5344CB8AC3E}">
        <p14:creationId xmlns:p14="http://schemas.microsoft.com/office/powerpoint/2010/main" val="1859291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Multiple Testing Problem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54954" y="2603500"/>
                <a:ext cx="10211251" cy="3361365"/>
              </a:xfrm>
            </p:spPr>
            <p:txBody>
              <a:bodyPr>
                <a:normAutofit/>
              </a:bodyPr>
              <a:lstStyle/>
              <a:p>
                <a:r>
                  <a:rPr lang="en-US" sz="2400" dirty="0" smtClean="0"/>
                  <a:t>Null hypothesis </a:t>
                </a:r>
                <a14:m>
                  <m:oMath xmlns:m="http://schemas.openxmlformats.org/officeDocument/2006/math">
                    <m:sSub>
                      <m:sSubPr>
                        <m:ctrlPr>
                          <a:rPr lang="en-US" sz="2400" b="0" i="1" smtClean="0">
                            <a:latin typeface="Cambria Math" charset="0"/>
                          </a:rPr>
                        </m:ctrlPr>
                      </m:sSubPr>
                      <m:e>
                        <m:r>
                          <m:rPr>
                            <m:sty m:val="p"/>
                          </m:rPr>
                          <a:rPr lang="en-US" sz="2400" b="0" i="1" smtClean="0">
                            <a:latin typeface="Cambria Math" charset="0"/>
                          </a:rPr>
                          <m:t>H</m:t>
                        </m:r>
                      </m:e>
                      <m:sub>
                        <m:r>
                          <m:rPr>
                            <m:sty m:val="p"/>
                          </m:rPr>
                          <a:rPr lang="en-US" sz="2400" b="0" i="1" smtClean="0">
                            <a:latin typeface="Cambria Math" charset="0"/>
                          </a:rPr>
                          <m:t>nul</m:t>
                        </m:r>
                        <m:r>
                          <a:rPr lang="en-US" sz="2400" b="0" i="1" smtClean="0">
                            <a:latin typeface="Cambria Math" charset="0"/>
                          </a:rPr>
                          <m:t>,</m:t>
                        </m:r>
                        <m:r>
                          <a:rPr lang="en-US" sz="2400" b="0" i="1" smtClean="0">
                            <a:latin typeface="Cambria Math" charset="0"/>
                          </a:rPr>
                          <m:t>𝑖𝑗</m:t>
                        </m:r>
                      </m:sub>
                    </m:sSub>
                  </m:oMath>
                </a14:m>
                <a:r>
                  <a:rPr lang="en-US" sz="2400" dirty="0" smtClean="0"/>
                  <a:t>: Gene </a:t>
                </a:r>
                <a14:m>
                  <m:oMath xmlns:m="http://schemas.openxmlformats.org/officeDocument/2006/math">
                    <m:r>
                      <a:rPr lang="en-US" sz="2400" b="0" i="1" smtClean="0">
                        <a:latin typeface="Cambria Math" charset="0"/>
                      </a:rPr>
                      <m:t>𝑖</m:t>
                    </m:r>
                  </m:oMath>
                </a14:m>
                <a:r>
                  <a:rPr lang="en-US" sz="2400" dirty="0" smtClean="0"/>
                  <a:t> and Gene </a:t>
                </a:r>
                <a14:m>
                  <m:oMath xmlns:m="http://schemas.openxmlformats.org/officeDocument/2006/math">
                    <m:r>
                      <a:rPr lang="en-US" sz="2400" b="0" i="1" smtClean="0">
                        <a:latin typeface="Cambria Math" charset="0"/>
                      </a:rPr>
                      <m:t>𝑗</m:t>
                    </m:r>
                  </m:oMath>
                </a14:m>
                <a:r>
                  <a:rPr lang="en-US" sz="2400" b="0" dirty="0" smtClean="0"/>
                  <a:t> are independent</a:t>
                </a:r>
              </a:p>
              <a:p>
                <a:endParaRPr lang="en-US" sz="2400" b="0" dirty="0" smtClean="0"/>
              </a:p>
              <a:p>
                <a:r>
                  <a:rPr lang="en-US" sz="2400" dirty="0" smtClean="0"/>
                  <a:t>Assumptions: </a:t>
                </a:r>
              </a:p>
              <a:p>
                <a:pPr lvl="1"/>
                <a:r>
                  <a:rPr lang="en-US" sz="2000" dirty="0" smtClean="0"/>
                  <a:t>Gene expressions have small-tail continuous distributions.</a:t>
                </a:r>
              </a:p>
              <a:p>
                <a:pPr lvl="1"/>
                <a:r>
                  <a:rPr lang="en-US" sz="2000" dirty="0" smtClean="0"/>
                  <a:t>Dependence can be well captured by linear correlation.</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54954" y="2603500"/>
                <a:ext cx="10211251" cy="3361365"/>
              </a:xfrm>
              <a:blipFill rotWithShape="0">
                <a:blip r:embed="rId2"/>
                <a:stretch>
                  <a:fillRect l="-477" t="-1633"/>
                </a:stretch>
              </a:blipFill>
            </p:spPr>
            <p:txBody>
              <a:bodyPr/>
              <a:lstStyle/>
              <a:p>
                <a:r>
                  <a:rPr lang="en-US">
                    <a:noFill/>
                  </a:rPr>
                  <a:t> </a:t>
                </a:r>
              </a:p>
            </p:txBody>
          </p:sp>
        </mc:Fallback>
      </mc:AlternateContent>
    </p:spTree>
    <p:extLst>
      <p:ext uri="{BB962C8B-B14F-4D97-AF65-F5344CB8AC3E}">
        <p14:creationId xmlns:p14="http://schemas.microsoft.com/office/powerpoint/2010/main" val="315167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How</a:t>
            </a:r>
            <a:r>
              <a:rPr lang="zh-CN" altLang="en-US" dirty="0" smtClean="0"/>
              <a:t> </a:t>
            </a:r>
            <a:r>
              <a:rPr lang="en-US" altLang="zh-CN" dirty="0" smtClean="0"/>
              <a:t>to</a:t>
            </a:r>
            <a:r>
              <a:rPr lang="zh-CN" altLang="en-US" dirty="0" smtClean="0"/>
              <a:t> </a:t>
            </a:r>
            <a:r>
              <a:rPr lang="en-US" altLang="zh-CN" dirty="0" smtClean="0"/>
              <a:t>Control</a:t>
            </a:r>
            <a:r>
              <a:rPr lang="zh-CN" altLang="en-US" dirty="0" smtClean="0"/>
              <a:t> </a:t>
            </a:r>
            <a:r>
              <a:rPr lang="en-US" altLang="zh-CN" dirty="0" smtClean="0"/>
              <a:t>FDR?</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1154954" y="2690036"/>
                <a:ext cx="8825659" cy="3329763"/>
              </a:xfrm>
            </p:spPr>
            <p:txBody>
              <a:bodyPr>
                <a:normAutofit/>
              </a:bodyPr>
              <a:lstStyle/>
              <a:p>
                <a:pPr marL="0" indent="0">
                  <a:buNone/>
                </a:pPr>
                <a:r>
                  <a:rPr lang="en-US" altLang="zh-CN" dirty="0" smtClean="0"/>
                  <a:t>BH</a:t>
                </a:r>
                <a:r>
                  <a:rPr lang="zh-CN" altLang="en-US" dirty="0"/>
                  <a:t> </a:t>
                </a:r>
                <a:r>
                  <a:rPr lang="en-US" altLang="zh-CN" dirty="0" smtClean="0"/>
                  <a:t>(</a:t>
                </a:r>
                <a:r>
                  <a:rPr lang="en-US" altLang="zh-CN" dirty="0" err="1" smtClean="0"/>
                  <a:t>Benjamini</a:t>
                </a:r>
                <a:r>
                  <a:rPr lang="zh-CN" altLang="en-US" dirty="0" smtClean="0"/>
                  <a:t> </a:t>
                </a:r>
                <a:r>
                  <a:rPr lang="en-US" altLang="zh-CN" dirty="0" smtClean="0"/>
                  <a:t>and</a:t>
                </a:r>
                <a:r>
                  <a:rPr lang="zh-CN" altLang="en-US" dirty="0" smtClean="0"/>
                  <a:t> </a:t>
                </a:r>
                <a:r>
                  <a:rPr lang="en-US" altLang="zh-CN" dirty="0" smtClean="0"/>
                  <a:t>Hochberg,</a:t>
                </a:r>
                <a:r>
                  <a:rPr lang="zh-CN" altLang="en-US" dirty="0" smtClean="0"/>
                  <a:t> </a:t>
                </a:r>
                <a:r>
                  <a:rPr lang="en-US" altLang="zh-CN" dirty="0" smtClean="0"/>
                  <a:t>1995)</a:t>
                </a:r>
                <a:r>
                  <a:rPr lang="zh-CN" altLang="en-US" dirty="0" smtClean="0"/>
                  <a:t> </a:t>
                </a:r>
                <a:r>
                  <a:rPr lang="en-US" altLang="zh-CN" dirty="0" smtClean="0"/>
                  <a:t>procedure</a:t>
                </a:r>
                <a:r>
                  <a:rPr lang="en-US" altLang="zh-CN" dirty="0"/>
                  <a:t>:</a:t>
                </a:r>
              </a:p>
              <a:p>
                <a:r>
                  <a:rPr lang="en-US" altLang="zh-CN" dirty="0"/>
                  <a:t>Let</a:t>
                </a:r>
                <a:r>
                  <a:rPr lang="zh-CN" altLang="en-US" dirty="0"/>
                  <a:t> </a:t>
                </a:r>
                <a14:m>
                  <m:oMath xmlns:m="http://schemas.openxmlformats.org/officeDocument/2006/math">
                    <m:sSub>
                      <m:sSubPr>
                        <m:ctrlPr>
                          <a:rPr lang="en-US" altLang="zh-CN" i="1">
                            <a:latin typeface="Cambria Math" charset="0"/>
                          </a:rPr>
                        </m:ctrlPr>
                      </m:sSubPr>
                      <m:e>
                        <m:r>
                          <a:rPr lang="en-US" altLang="zh-CN" i="1">
                            <a:latin typeface="Cambria Math" charset="0"/>
                          </a:rPr>
                          <m:t>𝑇</m:t>
                        </m:r>
                      </m:e>
                      <m:sub>
                        <m:r>
                          <a:rPr lang="en-US" altLang="zh-CN" i="1">
                            <a:latin typeface="Cambria Math" charset="0"/>
                          </a:rPr>
                          <m:t>𝑖𝑗</m:t>
                        </m:r>
                      </m:sub>
                    </m:sSub>
                    <m:r>
                      <a:rPr lang="en-US" altLang="zh-CN" i="1">
                        <a:latin typeface="Cambria Math" charset="0"/>
                      </a:rPr>
                      <m:t>=</m:t>
                    </m:r>
                    <m:sSup>
                      <m:sSupPr>
                        <m:ctrlPr>
                          <a:rPr lang="en-US" altLang="zh-CN" i="1">
                            <a:latin typeface="Cambria Math" charset="0"/>
                          </a:rPr>
                        </m:ctrlPr>
                      </m:sSupPr>
                      <m:e>
                        <m:r>
                          <a:rPr lang="en-US" altLang="zh-CN" i="1">
                            <a:latin typeface="Cambria Math" charset="0"/>
                          </a:rPr>
                          <m:t>𝑛</m:t>
                        </m:r>
                      </m:e>
                      <m:sup>
                        <m:f>
                          <m:fPr>
                            <m:ctrlPr>
                              <a:rPr lang="en-US" altLang="zh-CN" i="1">
                                <a:latin typeface="Cambria Math" charset="0"/>
                              </a:rPr>
                            </m:ctrlPr>
                          </m:fPr>
                          <m:num>
                            <m:r>
                              <a:rPr lang="en-US" altLang="zh-CN" i="1">
                                <a:latin typeface="Cambria Math" charset="0"/>
                              </a:rPr>
                              <m:t>1</m:t>
                            </m:r>
                          </m:num>
                          <m:den>
                            <m:r>
                              <a:rPr lang="en-US" altLang="zh-CN" i="1">
                                <a:latin typeface="Cambria Math" charset="0"/>
                              </a:rPr>
                              <m:t>2</m:t>
                            </m:r>
                          </m:den>
                        </m:f>
                      </m:sup>
                    </m:sSup>
                    <m:r>
                      <a:rPr lang="en-US" altLang="zh-CN" i="1">
                        <a:latin typeface="Cambria Math" charset="0"/>
                      </a:rPr>
                      <m:t>⋅</m:t>
                    </m:r>
                    <m:r>
                      <a:rPr lang="en-US" altLang="zh-CN" i="1">
                        <a:latin typeface="Cambria Math" charset="0"/>
                      </a:rPr>
                      <m:t>𝑟</m:t>
                    </m:r>
                    <m:d>
                      <m:dPr>
                        <m:ctrlPr>
                          <a:rPr lang="en-US" altLang="zh-CN" i="1">
                            <a:latin typeface="Cambria Math" charset="0"/>
                          </a:rPr>
                        </m:ctrlPr>
                      </m:dPr>
                      <m:e>
                        <m:sSub>
                          <m:sSubPr>
                            <m:ctrlPr>
                              <a:rPr lang="en-US" altLang="zh-CN" i="1">
                                <a:latin typeface="Cambria Math" charset="0"/>
                              </a:rPr>
                            </m:ctrlPr>
                          </m:sSubPr>
                          <m:e>
                            <m:r>
                              <a:rPr lang="en-US" altLang="zh-CN" i="1">
                                <a:latin typeface="Cambria Math" charset="0"/>
                              </a:rPr>
                              <m:t>𝐺</m:t>
                            </m:r>
                          </m:e>
                          <m:sub>
                            <m:r>
                              <a:rPr lang="en-US" altLang="zh-CN" i="1">
                                <a:latin typeface="Cambria Math" charset="0"/>
                              </a:rPr>
                              <m:t>𝑖</m:t>
                            </m:r>
                          </m:sub>
                        </m:sSub>
                        <m:r>
                          <a:rPr lang="en-US" altLang="zh-CN" i="1">
                            <a:latin typeface="Cambria Math" charset="0"/>
                          </a:rPr>
                          <m:t>,</m:t>
                        </m:r>
                        <m:sSub>
                          <m:sSubPr>
                            <m:ctrlPr>
                              <a:rPr lang="en-US" altLang="zh-CN" i="1">
                                <a:latin typeface="Cambria Math" charset="0"/>
                              </a:rPr>
                            </m:ctrlPr>
                          </m:sSubPr>
                          <m:e>
                            <m:r>
                              <a:rPr lang="en-US" altLang="zh-CN" i="1">
                                <a:latin typeface="Cambria Math" charset="0"/>
                              </a:rPr>
                              <m:t>𝐺</m:t>
                            </m:r>
                          </m:e>
                          <m:sub>
                            <m:r>
                              <a:rPr lang="en-US" altLang="zh-CN" i="1">
                                <a:latin typeface="Cambria Math" charset="0"/>
                              </a:rPr>
                              <m:t>𝑗</m:t>
                            </m:r>
                          </m:sub>
                        </m:sSub>
                      </m:e>
                    </m:d>
                  </m:oMath>
                </a14:m>
                <a:endParaRPr lang="en-US" dirty="0" smtClean="0"/>
              </a:p>
              <a:p>
                <a:r>
                  <a:rPr lang="en-US" altLang="zh-CN" dirty="0" smtClean="0"/>
                  <a:t>P-value:</a:t>
                </a:r>
                <a:r>
                  <a:rPr lang="zh-CN" altLang="en-US" dirty="0" smtClean="0"/>
                  <a:t> </a:t>
                </a:r>
                <a14:m>
                  <m:oMath xmlns:m="http://schemas.openxmlformats.org/officeDocument/2006/math">
                    <m:sSub>
                      <m:sSubPr>
                        <m:ctrlPr>
                          <a:rPr lang="en-US" altLang="zh-CN" b="0" i="1" smtClean="0">
                            <a:latin typeface="Cambria Math" charset="0"/>
                          </a:rPr>
                        </m:ctrlPr>
                      </m:sSubPr>
                      <m:e>
                        <m:r>
                          <m:rPr>
                            <m:sty m:val="p"/>
                          </m:rPr>
                          <a:rPr lang="en-US" altLang="zh-CN" b="0" i="0" smtClean="0">
                            <a:latin typeface="Cambria Math" charset="0"/>
                          </a:rPr>
                          <m:t>pv</m:t>
                        </m:r>
                      </m:e>
                      <m:sub>
                        <m:r>
                          <m:rPr>
                            <m:sty m:val="p"/>
                          </m:rPr>
                          <a:rPr lang="en-US" altLang="zh-CN" b="0" i="0" smtClean="0">
                            <a:latin typeface="Cambria Math" charset="0"/>
                          </a:rPr>
                          <m:t>ij</m:t>
                        </m:r>
                      </m:sub>
                    </m:sSub>
                    <m:r>
                      <a:rPr lang="en-US" altLang="zh-CN" b="0" i="1" smtClean="0">
                        <a:latin typeface="Cambria Math" charset="0"/>
                      </a:rPr>
                      <m:t>=2−2</m:t>
                    </m:r>
                    <m:r>
                      <m:rPr>
                        <m:sty m:val="p"/>
                      </m:rPr>
                      <a:rPr lang="en-US" altLang="zh-CN" b="0" i="0" smtClean="0">
                        <a:latin typeface="Cambria Math" charset="0"/>
                      </a:rPr>
                      <m:t>Φ</m:t>
                    </m:r>
                    <m:d>
                      <m:dPr>
                        <m:ctrlPr>
                          <a:rPr lang="en-US" altLang="zh-CN" b="0" i="1" smtClean="0">
                            <a:latin typeface="Cambria Math" charset="0"/>
                          </a:rPr>
                        </m:ctrlPr>
                      </m:dPr>
                      <m:e>
                        <m:d>
                          <m:dPr>
                            <m:begChr m:val="|"/>
                            <m:endChr m:val="|"/>
                            <m:ctrlPr>
                              <a:rPr lang="en-US" altLang="zh-CN" b="0" i="1" smtClean="0">
                                <a:latin typeface="Cambria Math" charset="0"/>
                              </a:rPr>
                            </m:ctrlPr>
                          </m:dPr>
                          <m:e>
                            <m:sSub>
                              <m:sSubPr>
                                <m:ctrlPr>
                                  <a:rPr lang="en-US" altLang="zh-CN" b="0" i="1" smtClean="0">
                                    <a:latin typeface="Cambria Math" charset="0"/>
                                  </a:rPr>
                                </m:ctrlPr>
                              </m:sSubPr>
                              <m:e>
                                <m:r>
                                  <a:rPr lang="en-US" altLang="zh-CN" b="0" i="1" smtClean="0">
                                    <a:latin typeface="Cambria Math" charset="0"/>
                                  </a:rPr>
                                  <m:t>𝑇</m:t>
                                </m:r>
                              </m:e>
                              <m:sub>
                                <m:r>
                                  <a:rPr lang="en-US" altLang="zh-CN" b="0" i="1" smtClean="0">
                                    <a:latin typeface="Cambria Math" charset="0"/>
                                  </a:rPr>
                                  <m:t>𝑖𝑗</m:t>
                                </m:r>
                              </m:sub>
                            </m:sSub>
                          </m:e>
                        </m:d>
                      </m:e>
                    </m:d>
                    <m:r>
                      <a:rPr lang="en-US" altLang="zh-CN" b="0" i="1" smtClean="0">
                        <a:latin typeface="Cambria Math" charset="0"/>
                      </a:rPr>
                      <m:t>.</m:t>
                    </m:r>
                  </m:oMath>
                </a14:m>
                <a:endParaRPr lang="en-US" altLang="zh-CN" b="0" dirty="0" smtClean="0"/>
              </a:p>
              <a:p>
                <a:r>
                  <a:rPr lang="en-US" dirty="0" smtClean="0"/>
                  <a:t>Let </a:t>
                </a:r>
                <a14:m>
                  <m:oMath xmlns:m="http://schemas.openxmlformats.org/officeDocument/2006/math">
                    <m:r>
                      <a:rPr lang="en-US" b="0" i="1" smtClean="0">
                        <a:latin typeface="Cambria Math" charset="0"/>
                      </a:rPr>
                      <m:t>𝑚</m:t>
                    </m:r>
                    <m:r>
                      <a:rPr lang="en-US" b="0" i="1" smtClean="0">
                        <a:latin typeface="Cambria Math" charset="0"/>
                      </a:rPr>
                      <m:t>=</m:t>
                    </m:r>
                    <m:f>
                      <m:fPr>
                        <m:ctrlPr>
                          <a:rPr lang="en-US" b="0" i="1" smtClean="0">
                            <a:latin typeface="Cambria Math" charset="0"/>
                          </a:rPr>
                        </m:ctrlPr>
                      </m:fPr>
                      <m:num>
                        <m:r>
                          <a:rPr lang="en-US" b="0" i="1" smtClean="0">
                            <a:latin typeface="Cambria Math" charset="0"/>
                          </a:rPr>
                          <m:t>𝑝</m:t>
                        </m:r>
                        <m:d>
                          <m:dPr>
                            <m:ctrlPr>
                              <a:rPr lang="en-US" b="0" i="1" smtClean="0">
                                <a:latin typeface="Cambria Math" charset="0"/>
                              </a:rPr>
                            </m:ctrlPr>
                          </m:dPr>
                          <m:e>
                            <m:r>
                              <a:rPr lang="en-US" b="0" i="1" smtClean="0">
                                <a:latin typeface="Cambria Math" charset="0"/>
                              </a:rPr>
                              <m:t>𝑝</m:t>
                            </m:r>
                            <m:r>
                              <a:rPr lang="en-US" b="0" i="1" smtClean="0">
                                <a:latin typeface="Cambria Math" charset="0"/>
                              </a:rPr>
                              <m:t>−1</m:t>
                            </m:r>
                          </m:e>
                        </m:d>
                      </m:num>
                      <m:den>
                        <m:r>
                          <a:rPr lang="en-US" b="0" i="1" smtClean="0">
                            <a:latin typeface="Cambria Math" charset="0"/>
                          </a:rPr>
                          <m:t>2</m:t>
                        </m:r>
                      </m:den>
                    </m:f>
                    <m:r>
                      <a:rPr lang="en-US" b="0" i="1" smtClean="0">
                        <a:latin typeface="Cambria Math" charset="0"/>
                      </a:rPr>
                      <m:t>. </m:t>
                    </m:r>
                  </m:oMath>
                </a14:m>
                <a:r>
                  <a:rPr lang="en-US" dirty="0" smtClean="0"/>
                  <a:t>Rank </a:t>
                </a:r>
                <a:r>
                  <a:rPr lang="en-US" dirty="0"/>
                  <a:t>p-values from the smallest to the largest, denoted by </a:t>
                </a:r>
              </a:p>
              <a:p>
                <a:pPr marL="274320" lvl="1" indent="0">
                  <a:buNone/>
                </a:pPr>
                <a14:m>
                  <m:oMathPara xmlns:m="http://schemas.openxmlformats.org/officeDocument/2006/math">
                    <m:oMathParaPr>
                      <m:jc m:val="centerGroup"/>
                    </m:oMathParaPr>
                    <m:oMath xmlns:m="http://schemas.openxmlformats.org/officeDocument/2006/math">
                      <m:r>
                        <a:rPr lang="en-US" i="1">
                          <a:latin typeface="Cambria Math" charset="0"/>
                        </a:rPr>
                        <m:t>𝑝</m:t>
                      </m:r>
                      <m:sSub>
                        <m:sSubPr>
                          <m:ctrlPr>
                            <a:rPr lang="en-US" i="1">
                              <a:latin typeface="Cambria Math" charset="0"/>
                            </a:rPr>
                          </m:ctrlPr>
                        </m:sSubPr>
                        <m:e>
                          <m:r>
                            <a:rPr lang="en-US" i="1">
                              <a:latin typeface="Cambria Math" charset="0"/>
                            </a:rPr>
                            <m:t>𝑣</m:t>
                          </m:r>
                        </m:e>
                        <m:sub>
                          <m:r>
                            <a:rPr lang="en-US" i="1">
                              <a:latin typeface="Cambria Math" charset="0"/>
                            </a:rPr>
                            <m:t>(1)</m:t>
                          </m:r>
                        </m:sub>
                      </m:sSub>
                      <m:r>
                        <a:rPr lang="en-US" i="1">
                          <a:latin typeface="Cambria Math" charset="0"/>
                        </a:rPr>
                        <m:t>≤</m:t>
                      </m:r>
                      <m:r>
                        <a:rPr lang="en-US" i="1">
                          <a:latin typeface="Cambria Math" charset="0"/>
                        </a:rPr>
                        <m:t>𝑝</m:t>
                      </m:r>
                      <m:sSub>
                        <m:sSubPr>
                          <m:ctrlPr>
                            <a:rPr lang="en-US" i="1">
                              <a:latin typeface="Cambria Math" charset="0"/>
                            </a:rPr>
                          </m:ctrlPr>
                        </m:sSubPr>
                        <m:e>
                          <m:r>
                            <a:rPr lang="en-US" i="1">
                              <a:latin typeface="Cambria Math" charset="0"/>
                            </a:rPr>
                            <m:t>𝑣</m:t>
                          </m:r>
                        </m:e>
                        <m:sub>
                          <m:d>
                            <m:dPr>
                              <m:ctrlPr>
                                <a:rPr lang="en-US" i="1">
                                  <a:latin typeface="Cambria Math" charset="0"/>
                                </a:rPr>
                              </m:ctrlPr>
                            </m:dPr>
                            <m:e>
                              <m:r>
                                <a:rPr lang="en-US" i="1">
                                  <a:latin typeface="Cambria Math" charset="0"/>
                                </a:rPr>
                                <m:t>2</m:t>
                              </m:r>
                            </m:e>
                          </m:d>
                        </m:sub>
                      </m:sSub>
                      <m:r>
                        <a:rPr lang="en-US" i="1">
                          <a:latin typeface="Cambria Math" charset="0"/>
                        </a:rPr>
                        <m:t>≤…≤</m:t>
                      </m:r>
                      <m:r>
                        <a:rPr lang="en-US" i="1">
                          <a:latin typeface="Cambria Math" charset="0"/>
                        </a:rPr>
                        <m:t>𝑝</m:t>
                      </m:r>
                      <m:sSub>
                        <m:sSubPr>
                          <m:ctrlPr>
                            <a:rPr lang="en-US" i="1">
                              <a:latin typeface="Cambria Math" charset="0"/>
                            </a:rPr>
                          </m:ctrlPr>
                        </m:sSubPr>
                        <m:e>
                          <m:r>
                            <a:rPr lang="en-US" i="1">
                              <a:latin typeface="Cambria Math" charset="0"/>
                            </a:rPr>
                            <m:t>𝑣</m:t>
                          </m:r>
                        </m:e>
                        <m:sub>
                          <m:d>
                            <m:dPr>
                              <m:ctrlPr>
                                <a:rPr lang="en-US" altLang="zh-CN" b="0" i="1">
                                  <a:latin typeface="Cambria Math" charset="0"/>
                                </a:rPr>
                              </m:ctrlPr>
                            </m:dPr>
                            <m:e>
                              <m:r>
                                <a:rPr lang="en-US" altLang="zh-CN" b="0" i="1" smtClean="0">
                                  <a:latin typeface="Cambria Math" charset="0"/>
                                </a:rPr>
                                <m:t>𝑚</m:t>
                              </m:r>
                            </m:e>
                          </m:d>
                        </m:sub>
                      </m:sSub>
                    </m:oMath>
                  </m:oMathPara>
                </a14:m>
                <a:endParaRPr lang="en-US" dirty="0" smtClean="0"/>
              </a:p>
              <a:p>
                <a:pPr marL="160020"/>
                <a:r>
                  <a:rPr lang="en-US" dirty="0" smtClean="0"/>
                  <a:t>Let </a:t>
                </a:r>
                <a14:m>
                  <m:oMath xmlns:m="http://schemas.openxmlformats.org/officeDocument/2006/math">
                    <m:r>
                      <a:rPr lang="en-US" i="1">
                        <a:latin typeface="Cambria Math" charset="0"/>
                      </a:rPr>
                      <m:t>𝑘</m:t>
                    </m:r>
                    <m:r>
                      <a:rPr lang="en-US" i="1">
                        <a:latin typeface="Cambria Math" charset="0"/>
                      </a:rPr>
                      <m:t>=</m:t>
                    </m:r>
                    <m:r>
                      <m:rPr>
                        <m:sty m:val="p"/>
                      </m:rPr>
                      <a:rPr lang="en-US" altLang="zh-CN" b="0" i="1" smtClean="0">
                        <a:latin typeface="Cambria Math" charset="0"/>
                      </a:rPr>
                      <m:t>max</m:t>
                    </m:r>
                    <m:d>
                      <m:dPr>
                        <m:begChr m:val="{"/>
                        <m:endChr m:val="}"/>
                        <m:ctrlPr>
                          <a:rPr lang="en-US" i="1">
                            <a:latin typeface="Cambria Math" charset="0"/>
                          </a:rPr>
                        </m:ctrlPr>
                      </m:dPr>
                      <m:e>
                        <m:r>
                          <a:rPr lang="en-US" i="1">
                            <a:latin typeface="Cambria Math" charset="0"/>
                          </a:rPr>
                          <m:t>𝑗</m:t>
                        </m:r>
                        <m:r>
                          <a:rPr lang="en-US" i="1">
                            <a:latin typeface="Cambria Math" charset="0"/>
                          </a:rPr>
                          <m:t>: </m:t>
                        </m:r>
                        <m:r>
                          <a:rPr lang="en-US" i="1">
                            <a:latin typeface="Cambria Math" charset="0"/>
                          </a:rPr>
                          <m:t>𝑝</m:t>
                        </m:r>
                        <m:sSub>
                          <m:sSubPr>
                            <m:ctrlPr>
                              <a:rPr lang="en-US" i="1">
                                <a:latin typeface="Cambria Math" charset="0"/>
                              </a:rPr>
                            </m:ctrlPr>
                          </m:sSubPr>
                          <m:e>
                            <m:r>
                              <a:rPr lang="en-US" i="1">
                                <a:latin typeface="Cambria Math" charset="0"/>
                              </a:rPr>
                              <m:t>𝑣</m:t>
                            </m:r>
                          </m:e>
                          <m:sub>
                            <m:d>
                              <m:dPr>
                                <m:ctrlPr>
                                  <a:rPr lang="en-US" i="1">
                                    <a:latin typeface="Cambria Math" charset="0"/>
                                  </a:rPr>
                                </m:ctrlPr>
                              </m:dPr>
                              <m:e>
                                <m:r>
                                  <a:rPr lang="en-US" i="1">
                                    <a:latin typeface="Cambria Math" charset="0"/>
                                  </a:rPr>
                                  <m:t>𝑗</m:t>
                                </m:r>
                              </m:e>
                            </m:d>
                          </m:sub>
                        </m:sSub>
                        <m:r>
                          <a:rPr lang="en-US" i="1">
                            <a:latin typeface="Cambria Math" charset="0"/>
                          </a:rPr>
                          <m:t>≤</m:t>
                        </m:r>
                        <m:f>
                          <m:fPr>
                            <m:ctrlPr>
                              <a:rPr lang="en-US" i="1">
                                <a:latin typeface="Cambria Math" charset="0"/>
                              </a:rPr>
                            </m:ctrlPr>
                          </m:fPr>
                          <m:num>
                            <m:r>
                              <a:rPr lang="en-US" i="1">
                                <a:latin typeface="Cambria Math" charset="0"/>
                              </a:rPr>
                              <m:t>𝛼</m:t>
                            </m:r>
                            <m:r>
                              <a:rPr lang="en-US" i="1">
                                <a:latin typeface="Cambria Math" charset="0"/>
                              </a:rPr>
                              <m:t>𝑗</m:t>
                            </m:r>
                          </m:num>
                          <m:den>
                            <m:r>
                              <a:rPr lang="en-US" b="0" i="1" smtClean="0">
                                <a:latin typeface="Cambria Math" charset="0"/>
                              </a:rPr>
                              <m:t>𝑚</m:t>
                            </m:r>
                          </m:den>
                        </m:f>
                      </m:e>
                    </m:d>
                    <m:r>
                      <a:rPr lang="en-US" i="1">
                        <a:latin typeface="Cambria Math" charset="0"/>
                      </a:rPr>
                      <m:t>.</m:t>
                    </m:r>
                  </m:oMath>
                </a14:m>
                <a:r>
                  <a:rPr lang="zh-CN" altLang="en-US" dirty="0" smtClean="0"/>
                  <a:t> </a:t>
                </a:r>
                <a:endParaRPr lang="en-US" altLang="zh-CN" dirty="0"/>
              </a:p>
              <a:p>
                <a:pPr marL="160020"/>
                <a:r>
                  <a:rPr lang="en-US" altLang="zh-CN" dirty="0" smtClean="0"/>
                  <a:t>Reject</a:t>
                </a:r>
                <a:r>
                  <a:rPr lang="zh-CN" altLang="en-US" dirty="0" smtClean="0"/>
                  <a:t> </a:t>
                </a:r>
                <a14:m>
                  <m:oMath xmlns:m="http://schemas.openxmlformats.org/officeDocument/2006/math">
                    <m:sSub>
                      <m:sSubPr>
                        <m:ctrlPr>
                          <a:rPr lang="en-US" altLang="zh-CN" b="0" i="1" smtClean="0">
                            <a:latin typeface="Cambria Math" charset="0"/>
                          </a:rPr>
                        </m:ctrlPr>
                      </m:sSubPr>
                      <m:e>
                        <m:r>
                          <m:rPr>
                            <m:sty m:val="p"/>
                          </m:rPr>
                          <a:rPr lang="en-US" altLang="zh-CN" b="0" i="1" smtClean="0">
                            <a:latin typeface="Cambria Math" charset="0"/>
                          </a:rPr>
                          <m:t>H</m:t>
                        </m:r>
                      </m:e>
                      <m:sub>
                        <m:r>
                          <m:rPr>
                            <m:sty m:val="p"/>
                          </m:rPr>
                          <a:rPr lang="en-US" altLang="zh-CN" b="0" i="1" smtClean="0">
                            <a:latin typeface="Cambria Math" charset="0"/>
                          </a:rPr>
                          <m:t>nul</m:t>
                        </m:r>
                        <m:r>
                          <a:rPr lang="en-US" altLang="zh-CN" b="0" i="1" smtClean="0">
                            <a:latin typeface="Cambria Math" charset="0"/>
                          </a:rPr>
                          <m:t>,</m:t>
                        </m:r>
                        <m:d>
                          <m:dPr>
                            <m:ctrlPr>
                              <a:rPr lang="en-US" altLang="zh-CN" b="0" i="1" smtClean="0">
                                <a:latin typeface="Cambria Math" charset="0"/>
                              </a:rPr>
                            </m:ctrlPr>
                          </m:dPr>
                          <m:e>
                            <m:r>
                              <a:rPr lang="en-US" altLang="zh-CN" b="0" i="1" smtClean="0">
                                <a:latin typeface="Cambria Math" charset="0"/>
                              </a:rPr>
                              <m:t>𝑗</m:t>
                            </m:r>
                          </m:e>
                        </m:d>
                      </m:sub>
                    </m:sSub>
                    <m:r>
                      <a:rPr lang="en-US" altLang="zh-CN" b="0" i="1" smtClean="0">
                        <a:latin typeface="Cambria Math" charset="0"/>
                      </a:rPr>
                      <m:t>,</m:t>
                    </m:r>
                    <m:r>
                      <a:rPr lang="zh-CN" altLang="en-US" b="0" i="1" smtClean="0">
                        <a:latin typeface="Cambria Math" charset="0"/>
                      </a:rPr>
                      <m:t> </m:t>
                    </m:r>
                    <m:r>
                      <a:rPr lang="en-US" altLang="zh-CN" b="0" i="1" smtClean="0">
                        <a:latin typeface="Cambria Math" charset="0"/>
                      </a:rPr>
                      <m:t>1≤</m:t>
                    </m:r>
                    <m:r>
                      <a:rPr lang="en-US" altLang="zh-CN" b="0" i="1" smtClean="0">
                        <a:latin typeface="Cambria Math" charset="0"/>
                      </a:rPr>
                      <m:t>𝑗</m:t>
                    </m:r>
                    <m:r>
                      <a:rPr lang="en-US" altLang="zh-CN" b="0" i="1" smtClean="0">
                        <a:latin typeface="Cambria Math" charset="0"/>
                      </a:rPr>
                      <m:t>≤</m:t>
                    </m:r>
                    <m:r>
                      <a:rPr lang="en-US" altLang="zh-CN" b="0" i="1" smtClean="0">
                        <a:latin typeface="Cambria Math" charset="0"/>
                      </a:rPr>
                      <m:t>𝑘</m:t>
                    </m:r>
                    <m:r>
                      <a:rPr lang="en-US" altLang="zh-CN" b="0" i="0" smtClean="0">
                        <a:latin typeface="Cambria Math" charset="0"/>
                      </a:rPr>
                      <m:t>.</m:t>
                    </m:r>
                  </m:oMath>
                </a14:m>
                <a:r>
                  <a:rPr lang="zh-CN" altLang="en-US" dirty="0" smtClean="0"/>
                  <a:t> </a:t>
                </a:r>
                <a:endParaRPr lang="en-US" dirty="0"/>
              </a:p>
              <a:p>
                <a:endParaRPr lang="en-US" dirty="0" smtClean="0"/>
              </a:p>
              <a:p>
                <a:endParaRPr lang="en-US" dirty="0"/>
              </a:p>
              <a:p>
                <a:endParaRPr lang="en-US" dirty="0"/>
              </a:p>
              <a:p>
                <a:pPr marL="285750" indent="-285750">
                  <a:buFont typeface="Arial" charset="0"/>
                  <a:buChar char="•"/>
                </a:pPr>
                <a:endParaRPr lang="en-US" altLang="zh-CN"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1154954" y="2690036"/>
                <a:ext cx="8825659" cy="3329763"/>
              </a:xfrm>
              <a:blipFill rotWithShape="0">
                <a:blip r:embed="rId2"/>
                <a:stretch>
                  <a:fillRect l="-552" t="-916"/>
                </a:stretch>
              </a:blipFill>
            </p:spPr>
            <p:txBody>
              <a:bodyPr/>
              <a:lstStyle/>
              <a:p>
                <a:r>
                  <a:rPr lang="en-US">
                    <a:noFill/>
                  </a:rPr>
                  <a:t> </a:t>
                </a:r>
              </a:p>
            </p:txBody>
          </p:sp>
        </mc:Fallback>
      </mc:AlternateContent>
      <p:sp>
        <p:nvSpPr>
          <p:cNvPr id="3" name="TextBox 2"/>
          <p:cNvSpPr txBox="1"/>
          <p:nvPr/>
        </p:nvSpPr>
        <p:spPr>
          <a:xfrm>
            <a:off x="1154954" y="2615609"/>
            <a:ext cx="184731" cy="646331"/>
          </a:xfrm>
          <a:prstGeom prst="rect">
            <a:avLst/>
          </a:prstGeom>
          <a:noFill/>
        </p:spPr>
        <p:txBody>
          <a:bodyPr wrap="none" rtlCol="0">
            <a:spAutoFit/>
          </a:bodyPr>
          <a:lstStyle/>
          <a:p>
            <a:endParaRPr lang="en-US" altLang="zh-CN" dirty="0" smtClean="0"/>
          </a:p>
          <a:p>
            <a:endParaRPr lang="en-US" dirty="0"/>
          </a:p>
        </p:txBody>
      </p:sp>
    </p:spTree>
    <p:extLst>
      <p:ext uri="{BB962C8B-B14F-4D97-AF65-F5344CB8AC3E}">
        <p14:creationId xmlns:p14="http://schemas.microsoft.com/office/powerpoint/2010/main" val="1275722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a:t>
            </a:r>
            <a:br>
              <a:rPr lang="en-US" dirty="0" smtClean="0"/>
            </a:br>
            <a:r>
              <a:rPr lang="en-US" dirty="0" smtClean="0"/>
              <a:t>Co-expression Network 201</a:t>
            </a:r>
            <a:endParaRPr lang="en-US" dirty="0"/>
          </a:p>
        </p:txBody>
      </p:sp>
      <p:sp>
        <p:nvSpPr>
          <p:cNvPr id="5" name="Text Placeholder 4"/>
          <p:cNvSpPr>
            <a:spLocks noGrp="1"/>
          </p:cNvSpPr>
          <p:nvPr>
            <p:ph type="body" idx="1"/>
          </p:nvPr>
        </p:nvSpPr>
        <p:spPr/>
        <p:txBody>
          <a:bodyPr/>
          <a:lstStyle/>
          <a:p>
            <a:pPr marL="457200" indent="-457200">
              <a:buAutoNum type="arabicPeriod"/>
            </a:pPr>
            <a:r>
              <a:rPr lang="en-US" dirty="0" smtClean="0"/>
              <a:t>RNA-</a:t>
            </a:r>
            <a:r>
              <a:rPr lang="en-US" dirty="0" err="1" smtClean="0"/>
              <a:t>seq</a:t>
            </a:r>
            <a:r>
              <a:rPr lang="en-US" dirty="0" smtClean="0"/>
              <a:t> data</a:t>
            </a:r>
          </a:p>
          <a:p>
            <a:pPr marL="457200" indent="-457200">
              <a:buAutoNum type="arabicPeriod"/>
            </a:pPr>
            <a:r>
              <a:rPr lang="en-US" dirty="0" smtClean="0"/>
              <a:t>Linear dependence</a:t>
            </a:r>
            <a:endParaRPr lang="en-US" dirty="0"/>
          </a:p>
        </p:txBody>
      </p:sp>
    </p:spTree>
    <p:extLst>
      <p:ext uri="{BB962C8B-B14F-4D97-AF65-F5344CB8AC3E}">
        <p14:creationId xmlns:p14="http://schemas.microsoft.com/office/powerpoint/2010/main" val="2066195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RNA-</a:t>
            </a:r>
            <a:r>
              <a:rPr lang="en-US" dirty="0" err="1" smtClean="0"/>
              <a:t>seq</a:t>
            </a:r>
            <a:r>
              <a:rPr lang="en-US" dirty="0" smtClean="0"/>
              <a:t> Data</a:t>
            </a:r>
            <a:endParaRPr lang="en-US" dirty="0"/>
          </a:p>
        </p:txBody>
      </p:sp>
      <p:sp>
        <p:nvSpPr>
          <p:cNvPr id="5" name="Content Placeholder 4"/>
          <p:cNvSpPr>
            <a:spLocks noGrp="1"/>
          </p:cNvSpPr>
          <p:nvPr>
            <p:ph idx="1"/>
          </p:nvPr>
        </p:nvSpPr>
        <p:spPr/>
        <p:txBody>
          <a:bodyPr/>
          <a:lstStyle/>
          <a:p>
            <a:r>
              <a:rPr lang="en-US" dirty="0" smtClean="0"/>
              <a:t>RNA-</a:t>
            </a:r>
            <a:r>
              <a:rPr lang="en-US" dirty="0" err="1" smtClean="0"/>
              <a:t>seq</a:t>
            </a:r>
            <a:r>
              <a:rPr lang="en-US" dirty="0" smtClean="0"/>
              <a:t> data: read counts that mapping to the gene sequence.</a:t>
            </a:r>
            <a:endParaRPr lang="en-US" dirty="0"/>
          </a:p>
          <a:p>
            <a:r>
              <a:rPr lang="en-US" dirty="0" smtClean="0"/>
              <a:t>Two properties:</a:t>
            </a:r>
          </a:p>
          <a:p>
            <a:pPr lvl="1"/>
            <a:r>
              <a:rPr lang="en-US" dirty="0" smtClean="0"/>
              <a:t>The presence of extreme values</a:t>
            </a:r>
          </a:p>
          <a:p>
            <a:pPr lvl="1"/>
            <a:r>
              <a:rPr lang="en-US" dirty="0" smtClean="0"/>
              <a:t>The mean-variance dependence</a:t>
            </a:r>
          </a:p>
        </p:txBody>
      </p:sp>
    </p:spTree>
    <p:extLst>
      <p:ext uri="{BB962C8B-B14F-4D97-AF65-F5344CB8AC3E}">
        <p14:creationId xmlns:p14="http://schemas.microsoft.com/office/powerpoint/2010/main" val="1461151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 RNA-</a:t>
            </a:r>
            <a:r>
              <a:rPr lang="en-US" dirty="0" err="1" smtClean="0"/>
              <a:t>Seq</a:t>
            </a:r>
            <a:r>
              <a:rPr lang="en-US" dirty="0" smtClean="0"/>
              <a:t> Data</a:t>
            </a:r>
            <a:endParaRPr lang="en-US" dirty="0"/>
          </a:p>
        </p:txBody>
      </p:sp>
      <p:sp>
        <p:nvSpPr>
          <p:cNvPr id="3" name="Content Placeholder 2"/>
          <p:cNvSpPr>
            <a:spLocks noGrp="1"/>
          </p:cNvSpPr>
          <p:nvPr>
            <p:ph idx="1"/>
          </p:nvPr>
        </p:nvSpPr>
        <p:spPr>
          <a:xfrm>
            <a:off x="899773" y="2369582"/>
            <a:ext cx="10434534" cy="4265133"/>
          </a:xfrm>
        </p:spPr>
        <p:txBody>
          <a:bodyPr>
            <a:normAutofit lnSpcReduction="10000"/>
          </a:bodyPr>
          <a:lstStyle/>
          <a:p>
            <a:r>
              <a:rPr lang="en-US" dirty="0" smtClean="0"/>
              <a:t>Log transformation</a:t>
            </a:r>
          </a:p>
          <a:p>
            <a:pPr lvl="1"/>
            <a:r>
              <a:rPr lang="en-US" dirty="0" smtClean="0"/>
              <a:t>X = log2(data+1)</a:t>
            </a:r>
            <a:endParaRPr lang="en-US" dirty="0"/>
          </a:p>
          <a:p>
            <a:pPr lvl="1"/>
            <a:endParaRPr lang="en-US" dirty="0" smtClean="0"/>
          </a:p>
          <a:p>
            <a:r>
              <a:rPr lang="en-US" dirty="0" smtClean="0"/>
              <a:t>Variance stabilization transformation</a:t>
            </a:r>
          </a:p>
          <a:p>
            <a:pPr lvl="1"/>
            <a:r>
              <a:rPr lang="en-US" dirty="0" smtClean="0"/>
              <a:t>Assume data follow negative binomial distribution</a:t>
            </a:r>
          </a:p>
          <a:p>
            <a:pPr lvl="1"/>
            <a:r>
              <a:rPr lang="en-US" dirty="0" smtClean="0"/>
              <a:t>Estimate the dispersion parameter</a:t>
            </a:r>
            <a:r>
              <a:rPr lang="en-US" dirty="0"/>
              <a:t> </a:t>
            </a:r>
            <a:r>
              <a:rPr lang="en-US" dirty="0" smtClean="0"/>
              <a:t>first</a:t>
            </a:r>
          </a:p>
          <a:p>
            <a:pPr lvl="1"/>
            <a:r>
              <a:rPr lang="en-US" dirty="0" smtClean="0"/>
              <a:t>Transform the data so that the variance of the transformed data is independent of the mean.</a:t>
            </a:r>
          </a:p>
          <a:p>
            <a:pPr lvl="1"/>
            <a:r>
              <a:rPr lang="en-US" dirty="0" smtClean="0"/>
              <a:t>Reference: </a:t>
            </a:r>
          </a:p>
          <a:p>
            <a:pPr marL="800100" lvl="2" indent="0">
              <a:buNone/>
            </a:pPr>
            <a:r>
              <a:rPr lang="en-US" dirty="0" smtClean="0"/>
              <a:t>Differential </a:t>
            </a:r>
            <a:r>
              <a:rPr lang="en-US" dirty="0"/>
              <a:t>expression analysis for sequence count </a:t>
            </a:r>
            <a:r>
              <a:rPr lang="en-US" dirty="0" smtClean="0"/>
              <a:t>data.</a:t>
            </a:r>
            <a:r>
              <a:rPr lang="en-US" dirty="0"/>
              <a:t> </a:t>
            </a:r>
            <a:r>
              <a:rPr lang="en-US" dirty="0" smtClean="0"/>
              <a:t>Simon</a:t>
            </a:r>
            <a:r>
              <a:rPr lang="en-US" dirty="0"/>
              <a:t> </a:t>
            </a:r>
            <a:r>
              <a:rPr lang="en-US" dirty="0" smtClean="0"/>
              <a:t>Anders and</a:t>
            </a:r>
            <a:r>
              <a:rPr lang="en-US" dirty="0"/>
              <a:t> </a:t>
            </a:r>
            <a:r>
              <a:rPr lang="en-US" dirty="0" smtClean="0"/>
              <a:t>Wolfgang</a:t>
            </a:r>
            <a:r>
              <a:rPr lang="en-US" dirty="0"/>
              <a:t> </a:t>
            </a:r>
            <a:r>
              <a:rPr lang="en-US" dirty="0" smtClean="0"/>
              <a:t>Huber, Genome Biology 2010, 11: R106</a:t>
            </a:r>
          </a:p>
          <a:p>
            <a:pPr marL="800100" lvl="2" indent="0">
              <a:buNone/>
            </a:pPr>
            <a:endParaRPr lang="en-US" dirty="0" smtClean="0"/>
          </a:p>
          <a:p>
            <a:r>
              <a:rPr lang="en-US" dirty="0" smtClean="0">
                <a:solidFill>
                  <a:schemeClr val="accent1">
                    <a:lumMod val="60000"/>
                    <a:lumOff val="40000"/>
                  </a:schemeClr>
                </a:solidFill>
              </a:rPr>
              <a:t>See R example</a:t>
            </a:r>
            <a:endParaRPr lang="en-US" dirty="0">
              <a:solidFill>
                <a:schemeClr val="accent1">
                  <a:lumMod val="60000"/>
                  <a:lumOff val="40000"/>
                </a:schemeClr>
              </a:solidFill>
            </a:endParaRPr>
          </a:p>
          <a:p>
            <a:pPr marL="0" indent="0">
              <a:buNone/>
            </a:pPr>
            <a:endParaRPr lang="en-US" dirty="0"/>
          </a:p>
          <a:p>
            <a:pPr lvl="1"/>
            <a:endParaRPr lang="en-US" dirty="0" smtClean="0"/>
          </a:p>
        </p:txBody>
      </p:sp>
    </p:spTree>
    <p:extLst>
      <p:ext uri="{BB962C8B-B14F-4D97-AF65-F5344CB8AC3E}">
        <p14:creationId xmlns:p14="http://schemas.microsoft.com/office/powerpoint/2010/main" val="991630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Heteroscedasticity</a:t>
            </a:r>
            <a:endParaRPr lang="en-US" dirty="0"/>
          </a:p>
        </p:txBody>
      </p:sp>
      <p:sp>
        <p:nvSpPr>
          <p:cNvPr id="3" name="Content Placeholder 2"/>
          <p:cNvSpPr>
            <a:spLocks noGrp="1"/>
          </p:cNvSpPr>
          <p:nvPr>
            <p:ph idx="1"/>
          </p:nvPr>
        </p:nvSpPr>
        <p:spPr/>
        <p:txBody>
          <a:bodyPr/>
          <a:lstStyle/>
          <a:p>
            <a:r>
              <a:rPr lang="en-US" dirty="0" smtClean="0"/>
              <a:t>Homoscedasticity: having the same scatter (variance)</a:t>
            </a:r>
          </a:p>
          <a:p>
            <a:endParaRPr lang="en-US" dirty="0"/>
          </a:p>
          <a:p>
            <a:r>
              <a:rPr lang="en-US" dirty="0" smtClean="0"/>
              <a:t>Heteroscedasticity: having the different scatter (variance)</a:t>
            </a:r>
          </a:p>
          <a:p>
            <a:pPr lvl="1"/>
            <a:r>
              <a:rPr lang="en-US" dirty="0" smtClean="0"/>
              <a:t>In RNA-</a:t>
            </a:r>
            <a:r>
              <a:rPr lang="en-US" dirty="0" err="1" smtClean="0"/>
              <a:t>Seq</a:t>
            </a:r>
            <a:r>
              <a:rPr lang="en-US" dirty="0" smtClean="0"/>
              <a:t> data, genes with larger average expression have on average larger observed variance across samples, that is, they vary in expression from sample to sample more than other genes with lower average expression.</a:t>
            </a:r>
          </a:p>
          <a:p>
            <a:pPr lvl="1"/>
            <a:endParaRPr lang="en-US" dirty="0"/>
          </a:p>
          <a:p>
            <a:r>
              <a:rPr lang="en-US" dirty="0" smtClean="0">
                <a:solidFill>
                  <a:schemeClr val="accent1">
                    <a:lumMod val="60000"/>
                    <a:lumOff val="40000"/>
                  </a:schemeClr>
                </a:solidFill>
              </a:rPr>
              <a:t>See R example</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872977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vs. VST</a:t>
            </a:r>
            <a:endParaRPr lang="en-US" dirty="0"/>
          </a:p>
        </p:txBody>
      </p:sp>
      <p:sp>
        <p:nvSpPr>
          <p:cNvPr id="3" name="Content Placeholder 2"/>
          <p:cNvSpPr>
            <a:spLocks noGrp="1"/>
          </p:cNvSpPr>
          <p:nvPr>
            <p:ph idx="1"/>
          </p:nvPr>
        </p:nvSpPr>
        <p:spPr>
          <a:xfrm>
            <a:off x="1531088" y="2603500"/>
            <a:ext cx="8385279" cy="4063114"/>
          </a:xfrm>
        </p:spPr>
        <p:txBody>
          <a:bodyPr>
            <a:normAutofit lnSpcReduction="10000"/>
          </a:bodyPr>
          <a:lstStyle/>
          <a:p>
            <a:pPr marL="0" indent="0">
              <a:buNone/>
            </a:pPr>
            <a:r>
              <a:rPr lang="en-US" dirty="0" smtClean="0"/>
              <a:t>A few things to consider:</a:t>
            </a:r>
          </a:p>
          <a:p>
            <a:pPr marL="0" indent="0">
              <a:buNone/>
            </a:pPr>
            <a:endParaRPr lang="en-US" dirty="0" smtClean="0"/>
          </a:p>
          <a:p>
            <a:r>
              <a:rPr lang="en-US" dirty="0" smtClean="0"/>
              <a:t>After the log transformation there are less extreme values when compared to untransformed data, but there are still unequal variances.</a:t>
            </a:r>
          </a:p>
          <a:p>
            <a:r>
              <a:rPr lang="en-US" dirty="0" smtClean="0"/>
              <a:t>After VST the per-gene standard deviation becomes more constant along the whole dynamic range, but note that the variance are still unequal for all genes.</a:t>
            </a:r>
          </a:p>
          <a:p>
            <a:r>
              <a:rPr lang="en-US" dirty="0" smtClean="0"/>
              <a:t>An </a:t>
            </a:r>
            <a:r>
              <a:rPr lang="en-US" dirty="0"/>
              <a:t>additional problem of the log2 transformation is that log2 of zero is infinite! To avoid taking the logarithm of zero it is common to add a pseudo value of 1 prior taking the log. And, of course, we have to assume that adding 1 does not bias much the low non-zero </a:t>
            </a:r>
            <a:r>
              <a:rPr lang="en-US" dirty="0" smtClean="0"/>
              <a:t>counts (</a:t>
            </a:r>
            <a:r>
              <a:rPr lang="en-US" dirty="0" smtClean="0">
                <a:solidFill>
                  <a:schemeClr val="accent1">
                    <a:lumMod val="60000"/>
                    <a:lumOff val="40000"/>
                  </a:schemeClr>
                </a:solidFill>
              </a:rPr>
              <a:t>See R example</a:t>
            </a:r>
            <a:r>
              <a:rPr lang="en-US" dirty="0" smtClean="0"/>
              <a:t>).</a:t>
            </a:r>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1058729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Other</a:t>
            </a:r>
            <a:r>
              <a:rPr lang="zh-CN" altLang="en-US" dirty="0" smtClean="0"/>
              <a:t> </a:t>
            </a:r>
            <a:r>
              <a:rPr lang="en-US" altLang="zh-CN" dirty="0" smtClean="0"/>
              <a:t>Transformation</a:t>
            </a:r>
            <a:r>
              <a:rPr lang="zh-CN" altLang="en-US" dirty="0" smtClean="0"/>
              <a:t> </a:t>
            </a:r>
            <a:r>
              <a:rPr lang="en-US" altLang="zh-CN" dirty="0" smtClean="0"/>
              <a:t>References</a:t>
            </a:r>
            <a:endParaRPr lang="en-US" dirty="0"/>
          </a:p>
        </p:txBody>
      </p:sp>
      <p:sp>
        <p:nvSpPr>
          <p:cNvPr id="3" name="Content Placeholder 2"/>
          <p:cNvSpPr>
            <a:spLocks noGrp="1"/>
          </p:cNvSpPr>
          <p:nvPr>
            <p:ph idx="1"/>
          </p:nvPr>
        </p:nvSpPr>
        <p:spPr/>
        <p:txBody>
          <a:bodyPr/>
          <a:lstStyle/>
          <a:p>
            <a:r>
              <a:rPr lang="en-US" altLang="zh-CN" dirty="0" err="1" smtClean="0"/>
              <a:t>Voom</a:t>
            </a:r>
            <a:endParaRPr lang="en-US" altLang="zh-CN" dirty="0"/>
          </a:p>
          <a:p>
            <a:pPr lvl="1"/>
            <a:r>
              <a:rPr lang="en-US" altLang="zh-CN" dirty="0" smtClean="0"/>
              <a:t>Law</a:t>
            </a:r>
            <a:r>
              <a:rPr lang="zh-CN" altLang="en-US" dirty="0" smtClean="0"/>
              <a:t> </a:t>
            </a:r>
            <a:r>
              <a:rPr lang="en-US" altLang="zh-CN" dirty="0" smtClean="0"/>
              <a:t>et</a:t>
            </a:r>
            <a:r>
              <a:rPr lang="zh-CN" altLang="en-US" dirty="0" smtClean="0"/>
              <a:t> </a:t>
            </a:r>
            <a:r>
              <a:rPr lang="en-US" altLang="zh-CN" dirty="0" smtClean="0"/>
              <a:t>al.</a:t>
            </a:r>
            <a:r>
              <a:rPr lang="zh-CN" altLang="en-US" dirty="0" smtClean="0"/>
              <a:t> </a:t>
            </a:r>
            <a:r>
              <a:rPr lang="en-US" altLang="zh-CN" dirty="0" err="1" smtClean="0"/>
              <a:t>Voom</a:t>
            </a:r>
            <a:r>
              <a:rPr lang="en-US" altLang="zh-CN" dirty="0" smtClean="0"/>
              <a:t>:</a:t>
            </a:r>
            <a:r>
              <a:rPr lang="zh-CN" altLang="en-US" dirty="0" smtClean="0"/>
              <a:t> </a:t>
            </a:r>
            <a:r>
              <a:rPr lang="en-US" altLang="zh-CN" dirty="0" smtClean="0"/>
              <a:t>precision</a:t>
            </a:r>
            <a:r>
              <a:rPr lang="zh-CN" altLang="en-US" dirty="0" smtClean="0"/>
              <a:t> </a:t>
            </a:r>
            <a:r>
              <a:rPr lang="en-US" altLang="zh-CN" dirty="0" smtClean="0"/>
              <a:t>weights</a:t>
            </a:r>
            <a:r>
              <a:rPr lang="zh-CN" altLang="en-US" dirty="0" smtClean="0"/>
              <a:t> </a:t>
            </a:r>
            <a:r>
              <a:rPr lang="en-US" altLang="zh-CN" dirty="0" smtClean="0"/>
              <a:t>unlock</a:t>
            </a:r>
            <a:r>
              <a:rPr lang="zh-CN" altLang="en-US" dirty="0" smtClean="0"/>
              <a:t> </a:t>
            </a:r>
            <a:r>
              <a:rPr lang="en-US" altLang="zh-CN" dirty="0" smtClean="0"/>
              <a:t>linear</a:t>
            </a:r>
            <a:r>
              <a:rPr lang="zh-CN" altLang="en-US" dirty="0" smtClean="0"/>
              <a:t> </a:t>
            </a:r>
            <a:r>
              <a:rPr lang="en-US" altLang="zh-CN" dirty="0" smtClean="0"/>
              <a:t>model</a:t>
            </a:r>
            <a:r>
              <a:rPr lang="zh-CN" altLang="en-US" dirty="0" smtClean="0"/>
              <a:t> </a:t>
            </a:r>
            <a:r>
              <a:rPr lang="en-US" altLang="zh-CN" dirty="0" smtClean="0"/>
              <a:t>analysis</a:t>
            </a:r>
            <a:r>
              <a:rPr lang="zh-CN" altLang="en-US" dirty="0" smtClean="0"/>
              <a:t> </a:t>
            </a:r>
            <a:r>
              <a:rPr lang="en-US" altLang="zh-CN" dirty="0" smtClean="0"/>
              <a:t>tools</a:t>
            </a:r>
            <a:r>
              <a:rPr lang="zh-CN" altLang="en-US" dirty="0" smtClean="0"/>
              <a:t> </a:t>
            </a:r>
            <a:r>
              <a:rPr lang="en-US" altLang="zh-CN" dirty="0" smtClean="0"/>
              <a:t>for</a:t>
            </a:r>
            <a:r>
              <a:rPr lang="zh-CN" altLang="en-US" dirty="0" smtClean="0"/>
              <a:t> </a:t>
            </a:r>
            <a:r>
              <a:rPr lang="en-US" altLang="zh-CN" dirty="0" smtClean="0"/>
              <a:t>RNA-</a:t>
            </a:r>
            <a:r>
              <a:rPr lang="en-US" altLang="zh-CN" dirty="0" err="1" smtClean="0"/>
              <a:t>seq</a:t>
            </a:r>
            <a:r>
              <a:rPr lang="zh-CN" altLang="en-US" dirty="0" smtClean="0"/>
              <a:t> </a:t>
            </a:r>
            <a:r>
              <a:rPr lang="en-US" altLang="zh-CN" dirty="0" smtClean="0"/>
              <a:t>read</a:t>
            </a:r>
            <a:r>
              <a:rPr lang="zh-CN" altLang="en-US" dirty="0" smtClean="0"/>
              <a:t> </a:t>
            </a:r>
            <a:r>
              <a:rPr lang="en-US" altLang="zh-CN" dirty="0" smtClean="0"/>
              <a:t>counts.</a:t>
            </a:r>
            <a:r>
              <a:rPr lang="zh-CN" altLang="en-US" dirty="0" smtClean="0"/>
              <a:t> </a:t>
            </a:r>
            <a:r>
              <a:rPr lang="en-US" altLang="zh-CN" dirty="0" smtClean="0"/>
              <a:t>Genome</a:t>
            </a:r>
            <a:r>
              <a:rPr lang="zh-CN" altLang="en-US" dirty="0" smtClean="0"/>
              <a:t> </a:t>
            </a:r>
            <a:r>
              <a:rPr lang="en-US" altLang="zh-CN" dirty="0" smtClean="0"/>
              <a:t>Biology</a:t>
            </a:r>
            <a:r>
              <a:rPr lang="zh-CN" altLang="en-US" dirty="0" smtClean="0"/>
              <a:t> </a:t>
            </a:r>
            <a:r>
              <a:rPr lang="en-US" altLang="zh-CN" dirty="0" smtClean="0"/>
              <a:t>2014,</a:t>
            </a:r>
            <a:r>
              <a:rPr lang="zh-CN" altLang="en-US" dirty="0" smtClean="0"/>
              <a:t> </a:t>
            </a:r>
            <a:r>
              <a:rPr lang="en-US" altLang="zh-CN" dirty="0" smtClean="0"/>
              <a:t>15:R29.</a:t>
            </a:r>
          </a:p>
          <a:p>
            <a:endParaRPr lang="en-US" altLang="zh-CN" dirty="0" smtClean="0"/>
          </a:p>
          <a:p>
            <a:r>
              <a:rPr lang="en-US" altLang="zh-CN" dirty="0" smtClean="0"/>
              <a:t>Transformation</a:t>
            </a:r>
            <a:r>
              <a:rPr lang="zh-CN" altLang="en-US" dirty="0" smtClean="0"/>
              <a:t> </a:t>
            </a:r>
            <a:r>
              <a:rPr lang="en-US" altLang="zh-CN" dirty="0" smtClean="0"/>
              <a:t>comparison</a:t>
            </a:r>
          </a:p>
          <a:p>
            <a:pPr lvl="1"/>
            <a:r>
              <a:rPr lang="en-US" altLang="zh-CN" dirty="0" err="1" smtClean="0"/>
              <a:t>Zwiener</a:t>
            </a:r>
            <a:r>
              <a:rPr lang="zh-CN" altLang="en-US" dirty="0" smtClean="0"/>
              <a:t> </a:t>
            </a:r>
            <a:r>
              <a:rPr lang="en-US" altLang="zh-CN" dirty="0" smtClean="0"/>
              <a:t>et</a:t>
            </a:r>
            <a:r>
              <a:rPr lang="zh-CN" altLang="en-US" dirty="0" smtClean="0"/>
              <a:t> </a:t>
            </a:r>
            <a:r>
              <a:rPr lang="en-US" altLang="zh-CN" dirty="0" smtClean="0"/>
              <a:t>al.</a:t>
            </a:r>
            <a:r>
              <a:rPr lang="zh-CN" altLang="en-US" dirty="0" smtClean="0"/>
              <a:t> </a:t>
            </a:r>
            <a:r>
              <a:rPr lang="en-US" dirty="0" smtClean="0"/>
              <a:t>Transforming </a:t>
            </a:r>
            <a:r>
              <a:rPr lang="en-US" dirty="0"/>
              <a:t>RNA-</a:t>
            </a:r>
            <a:r>
              <a:rPr lang="en-US" dirty="0" err="1"/>
              <a:t>Seq</a:t>
            </a:r>
            <a:r>
              <a:rPr lang="en-US" dirty="0"/>
              <a:t> </a:t>
            </a:r>
            <a:r>
              <a:rPr lang="en-US" altLang="zh-CN" dirty="0" smtClean="0"/>
              <a:t>d</a:t>
            </a:r>
            <a:r>
              <a:rPr lang="en-US" dirty="0" smtClean="0"/>
              <a:t>ata </a:t>
            </a:r>
            <a:r>
              <a:rPr lang="en-US" dirty="0"/>
              <a:t>to </a:t>
            </a:r>
            <a:r>
              <a:rPr lang="en-US" altLang="zh-CN" dirty="0" smtClean="0"/>
              <a:t>i</a:t>
            </a:r>
            <a:r>
              <a:rPr lang="en-US" dirty="0" smtClean="0"/>
              <a:t>mprove </a:t>
            </a:r>
            <a:r>
              <a:rPr lang="en-US" dirty="0"/>
              <a:t>the </a:t>
            </a:r>
            <a:r>
              <a:rPr lang="en-US" altLang="zh-CN" dirty="0" smtClean="0"/>
              <a:t>p</a:t>
            </a:r>
            <a:r>
              <a:rPr lang="en-US" dirty="0" smtClean="0"/>
              <a:t>erformance </a:t>
            </a:r>
            <a:r>
              <a:rPr lang="en-US" dirty="0"/>
              <a:t>of </a:t>
            </a:r>
            <a:r>
              <a:rPr lang="en-US" altLang="zh-CN" dirty="0" smtClean="0"/>
              <a:t>p</a:t>
            </a:r>
            <a:r>
              <a:rPr lang="en-US" dirty="0" smtClean="0"/>
              <a:t>rognostic </a:t>
            </a:r>
            <a:r>
              <a:rPr lang="en-US" altLang="zh-CN" dirty="0"/>
              <a:t>g</a:t>
            </a:r>
            <a:r>
              <a:rPr lang="en-US" dirty="0" smtClean="0"/>
              <a:t>ene </a:t>
            </a:r>
            <a:r>
              <a:rPr lang="en-US" altLang="zh-CN" dirty="0" smtClean="0"/>
              <a:t>s</a:t>
            </a:r>
            <a:r>
              <a:rPr lang="en-US" dirty="0" smtClean="0"/>
              <a:t>ignatures</a:t>
            </a:r>
            <a:r>
              <a:rPr lang="en-US" altLang="zh-CN" dirty="0" smtClean="0"/>
              <a:t>.</a:t>
            </a:r>
            <a:r>
              <a:rPr lang="zh-CN" altLang="en-US" dirty="0" smtClean="0"/>
              <a:t> </a:t>
            </a:r>
            <a:r>
              <a:rPr lang="en-US" altLang="zh-CN" dirty="0" smtClean="0"/>
              <a:t>PLOS</a:t>
            </a:r>
            <a:r>
              <a:rPr lang="zh-CN" altLang="en-US" dirty="0" smtClean="0"/>
              <a:t> </a:t>
            </a:r>
            <a:r>
              <a:rPr lang="en-US" altLang="zh-CN" dirty="0" smtClean="0"/>
              <a:t>One</a:t>
            </a:r>
            <a:r>
              <a:rPr lang="zh-CN" altLang="en-US" dirty="0" smtClean="0"/>
              <a:t> </a:t>
            </a:r>
            <a:r>
              <a:rPr lang="en-US" altLang="zh-CN" dirty="0" smtClean="0"/>
              <a:t>2014,</a:t>
            </a:r>
            <a:r>
              <a:rPr lang="zh-CN" altLang="en-US" dirty="0" smtClean="0"/>
              <a:t> </a:t>
            </a:r>
            <a:r>
              <a:rPr lang="en-US" altLang="zh-CN" dirty="0" smtClean="0"/>
              <a:t>9(1):</a:t>
            </a:r>
            <a:r>
              <a:rPr lang="zh-CN" altLang="en-US" dirty="0" smtClean="0"/>
              <a:t> </a:t>
            </a:r>
            <a:r>
              <a:rPr lang="en-US" altLang="zh-CN" dirty="0" smtClean="0"/>
              <a:t>e85150.</a:t>
            </a:r>
            <a:endParaRPr lang="en-US" dirty="0"/>
          </a:p>
          <a:p>
            <a:pPr lvl="1"/>
            <a:endParaRPr lang="en-US" altLang="zh-CN" dirty="0" smtClean="0"/>
          </a:p>
        </p:txBody>
      </p:sp>
    </p:spTree>
    <p:extLst>
      <p:ext uri="{BB962C8B-B14F-4D97-AF65-F5344CB8AC3E}">
        <p14:creationId xmlns:p14="http://schemas.microsoft.com/office/powerpoint/2010/main" val="373259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a:t>
            </a:r>
            <a:br>
              <a:rPr lang="en-US" dirty="0" smtClean="0"/>
            </a:br>
            <a:r>
              <a:rPr lang="en-US" dirty="0" smtClean="0"/>
              <a:t>Co-expression</a:t>
            </a:r>
            <a:br>
              <a:rPr lang="en-US" dirty="0" smtClean="0"/>
            </a:br>
            <a:r>
              <a:rPr lang="en-US" dirty="0" err="1" smtClean="0"/>
              <a:t>Nework</a:t>
            </a:r>
            <a:r>
              <a:rPr lang="en-US" dirty="0" smtClean="0"/>
              <a:t> 301</a:t>
            </a:r>
            <a:endParaRPr lang="en-US" dirty="0"/>
          </a:p>
        </p:txBody>
      </p:sp>
      <p:sp>
        <p:nvSpPr>
          <p:cNvPr id="3" name="Text Placeholder 2"/>
          <p:cNvSpPr>
            <a:spLocks noGrp="1"/>
          </p:cNvSpPr>
          <p:nvPr>
            <p:ph type="body" idx="1"/>
          </p:nvPr>
        </p:nvSpPr>
        <p:spPr/>
        <p:txBody>
          <a:bodyPr/>
          <a:lstStyle/>
          <a:p>
            <a:pPr marL="457200" indent="-457200">
              <a:buAutoNum type="arabicPeriod"/>
            </a:pPr>
            <a:r>
              <a:rPr lang="en-US" dirty="0" smtClean="0"/>
              <a:t>RNA-</a:t>
            </a:r>
            <a:r>
              <a:rPr lang="en-US" dirty="0" err="1" smtClean="0"/>
              <a:t>seq</a:t>
            </a:r>
            <a:r>
              <a:rPr lang="en-US" dirty="0" smtClean="0"/>
              <a:t> data</a:t>
            </a:r>
          </a:p>
          <a:p>
            <a:pPr marL="457200" indent="-457200">
              <a:buAutoNum type="arabicPeriod"/>
            </a:pPr>
            <a:r>
              <a:rPr lang="en-US" dirty="0" smtClean="0"/>
              <a:t>Non-linear dependence</a:t>
            </a:r>
            <a:endParaRPr lang="en-US" dirty="0"/>
          </a:p>
        </p:txBody>
      </p:sp>
    </p:spTree>
    <p:extLst>
      <p:ext uri="{BB962C8B-B14F-4D97-AF65-F5344CB8AC3E}">
        <p14:creationId xmlns:p14="http://schemas.microsoft.com/office/powerpoint/2010/main" val="1606287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 Co-expression Network (GCN)</a:t>
            </a:r>
            <a:endParaRPr lang="en-US" dirty="0"/>
          </a:p>
        </p:txBody>
      </p:sp>
      <p:sp>
        <p:nvSpPr>
          <p:cNvPr id="5" name="Content Placeholder 4"/>
          <p:cNvSpPr>
            <a:spLocks noGrp="1"/>
          </p:cNvSpPr>
          <p:nvPr>
            <p:ph idx="1"/>
          </p:nvPr>
        </p:nvSpPr>
        <p:spPr>
          <a:xfrm>
            <a:off x="1321007" y="2752344"/>
            <a:ext cx="8595360" cy="1554479"/>
          </a:xfrm>
        </p:spPr>
        <p:txBody>
          <a:bodyPr/>
          <a:lstStyle/>
          <a:p>
            <a:r>
              <a:rPr lang="en-US" dirty="0" smtClean="0"/>
              <a:t>GCN is a undirected graph.</a:t>
            </a:r>
          </a:p>
          <a:p>
            <a:r>
              <a:rPr lang="en-US" dirty="0" smtClean="0"/>
              <a:t>Each node represents a gene.</a:t>
            </a:r>
          </a:p>
          <a:p>
            <a:r>
              <a:rPr lang="en-US" dirty="0" smtClean="0"/>
              <a:t>Edge </a:t>
            </a:r>
            <a:r>
              <a:rPr lang="en-US" dirty="0"/>
              <a:t>between nodes implies there is a </a:t>
            </a:r>
            <a:r>
              <a:rPr lang="en-US" dirty="0" smtClean="0"/>
              <a:t>significant co-expression relationship between them.</a:t>
            </a:r>
            <a:endParaRPr lang="en-US" dirty="0"/>
          </a:p>
        </p:txBody>
      </p:sp>
    </p:spTree>
    <p:extLst>
      <p:ext uri="{BB962C8B-B14F-4D97-AF65-F5344CB8AC3E}">
        <p14:creationId xmlns:p14="http://schemas.microsoft.com/office/powerpoint/2010/main" val="47730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Problems from Transformation</a:t>
            </a:r>
            <a:endParaRPr lang="en-US" dirty="0"/>
          </a:p>
        </p:txBody>
      </p:sp>
      <p:sp>
        <p:nvSpPr>
          <p:cNvPr id="5" name="Content Placeholder 4"/>
          <p:cNvSpPr>
            <a:spLocks noGrp="1"/>
          </p:cNvSpPr>
          <p:nvPr>
            <p:ph idx="1"/>
          </p:nvPr>
        </p:nvSpPr>
        <p:spPr/>
        <p:txBody>
          <a:bodyPr/>
          <a:lstStyle/>
          <a:p>
            <a:r>
              <a:rPr lang="en-US" dirty="0" smtClean="0"/>
              <a:t>Which one to choose?</a:t>
            </a:r>
          </a:p>
          <a:p>
            <a:r>
              <a:rPr lang="en-US" dirty="0" smtClean="0"/>
              <a:t>Transformation may introduce bias</a:t>
            </a:r>
          </a:p>
          <a:p>
            <a:r>
              <a:rPr lang="en-US" dirty="0" smtClean="0"/>
              <a:t>Transformation may cause loss of information</a:t>
            </a:r>
          </a:p>
          <a:p>
            <a:endParaRPr lang="en-US" dirty="0"/>
          </a:p>
          <a:p>
            <a:pPr marL="0" indent="0" algn="ctr">
              <a:buNone/>
            </a:pPr>
            <a:r>
              <a:rPr lang="en-US" sz="2400" dirty="0" smtClean="0">
                <a:solidFill>
                  <a:schemeClr val="accent1">
                    <a:lumMod val="60000"/>
                    <a:lumOff val="40000"/>
                  </a:schemeClr>
                </a:solidFill>
                <a:latin typeface="Gill Sans MT Condensed" charset="0"/>
                <a:ea typeface="Gill Sans MT Condensed" charset="0"/>
                <a:cs typeface="Gill Sans MT Condensed" charset="0"/>
              </a:rPr>
              <a:t>IS IT POSSIBLE TO USE RAW COUNT DATA TO INFER GENE CO-EXPRESSION PATTERN?</a:t>
            </a:r>
            <a:endParaRPr lang="en-US" sz="2400" dirty="0">
              <a:solidFill>
                <a:schemeClr val="accent1">
                  <a:lumMod val="60000"/>
                  <a:lumOff val="40000"/>
                </a:schemeClr>
              </a:solidFill>
              <a:latin typeface="Gill Sans MT Condensed" charset="0"/>
              <a:ea typeface="Gill Sans MT Condensed" charset="0"/>
              <a:cs typeface="Gill Sans MT Condensed" charset="0"/>
            </a:endParaRPr>
          </a:p>
        </p:txBody>
      </p:sp>
    </p:spTree>
    <p:extLst>
      <p:ext uri="{BB962C8B-B14F-4D97-AF65-F5344CB8AC3E}">
        <p14:creationId xmlns:p14="http://schemas.microsoft.com/office/powerpoint/2010/main" val="1713466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Non-linear Dependence</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pPr marL="0" indent="0" algn="ctr">
                  <a:buNone/>
                </a:pPr>
                <a:r>
                  <a:rPr lang="en-US" b="1" dirty="0" smtClean="0">
                    <a:solidFill>
                      <a:schemeClr val="tx1"/>
                    </a:solidFill>
                  </a:rPr>
                  <a:t>Not all dependence can be measured by correlation.</a:t>
                </a:r>
              </a:p>
              <a:p>
                <a:pPr marL="0" indent="0">
                  <a:buNone/>
                </a:pPr>
                <a:endParaRPr lang="en-US" dirty="0">
                  <a:solidFill>
                    <a:schemeClr val="bg1">
                      <a:lumMod val="95000"/>
                    </a:schemeClr>
                  </a:solidFill>
                </a:endParaRPr>
              </a:p>
              <a:p>
                <a:pPr marL="0" indent="0">
                  <a:buNone/>
                </a:pPr>
                <a:r>
                  <a:rPr lang="en-US" dirty="0" smtClean="0"/>
                  <a:t>Example:</a:t>
                </a:r>
              </a:p>
              <a:p>
                <a:r>
                  <a:rPr lang="en-US" dirty="0" smtClean="0"/>
                  <a:t>Two genes: </a:t>
                </a:r>
                <a14:m>
                  <m:oMath xmlns:m="http://schemas.openxmlformats.org/officeDocument/2006/math">
                    <m:sSub>
                      <m:sSubPr>
                        <m:ctrlPr>
                          <a:rPr lang="en-US" b="0" i="1" smtClean="0">
                            <a:latin typeface="Cambria Math" charset="0"/>
                          </a:rPr>
                        </m:ctrlPr>
                      </m:sSubPr>
                      <m:e>
                        <m:r>
                          <a:rPr lang="en-US" b="0" i="1" smtClean="0">
                            <a:latin typeface="Cambria Math" charset="0"/>
                          </a:rPr>
                          <m:t>𝑌</m:t>
                        </m:r>
                      </m:e>
                      <m:sub>
                        <m:r>
                          <a:rPr lang="en-US" b="0" i="1" smtClean="0">
                            <a:latin typeface="Cambria Math" charset="0"/>
                          </a:rPr>
                          <m:t>1</m:t>
                        </m:r>
                      </m:sub>
                    </m:sSub>
                  </m:oMath>
                </a14:m>
                <a:r>
                  <a:rPr lang="en-US" dirty="0" smtClean="0"/>
                  <a:t> and </a:t>
                </a:r>
                <a14:m>
                  <m:oMath xmlns:m="http://schemas.openxmlformats.org/officeDocument/2006/math">
                    <m:sSub>
                      <m:sSubPr>
                        <m:ctrlPr>
                          <a:rPr lang="en-US" b="0" i="1" smtClean="0">
                            <a:latin typeface="Cambria Math" charset="0"/>
                          </a:rPr>
                        </m:ctrlPr>
                      </m:sSubPr>
                      <m:e>
                        <m:r>
                          <a:rPr lang="en-US" b="0" i="1" smtClean="0">
                            <a:latin typeface="Cambria Math" charset="0"/>
                          </a:rPr>
                          <m:t>𝑌</m:t>
                        </m:r>
                      </m:e>
                      <m:sub>
                        <m:r>
                          <a:rPr lang="en-US" b="0" i="1" smtClean="0">
                            <a:latin typeface="Cambria Math" charset="0"/>
                          </a:rPr>
                          <m:t>2</m:t>
                        </m:r>
                      </m:sub>
                    </m:sSub>
                  </m:oMath>
                </a14:m>
                <a:endParaRPr lang="en-US" b="0" dirty="0" smtClean="0"/>
              </a:p>
              <a:p>
                <a:r>
                  <a:rPr lang="en-US" dirty="0" smtClean="0"/>
                  <a:t>Quadratic dependence: When </a:t>
                </a:r>
                <a14:m>
                  <m:oMath xmlns:m="http://schemas.openxmlformats.org/officeDocument/2006/math">
                    <m:sSub>
                      <m:sSubPr>
                        <m:ctrlPr>
                          <a:rPr lang="en-US" b="0" i="1" smtClean="0">
                            <a:latin typeface="Cambria Math" charset="0"/>
                          </a:rPr>
                        </m:ctrlPr>
                      </m:sSubPr>
                      <m:e>
                        <m:r>
                          <a:rPr lang="en-US" b="0" i="1" smtClean="0">
                            <a:latin typeface="Cambria Math" charset="0"/>
                          </a:rPr>
                          <m:t>𝑌</m:t>
                        </m:r>
                      </m:e>
                      <m:sub>
                        <m:r>
                          <a:rPr lang="en-US" b="0" i="1" smtClean="0">
                            <a:latin typeface="Cambria Math" charset="0"/>
                          </a:rPr>
                          <m:t>2</m:t>
                        </m:r>
                      </m:sub>
                    </m:sSub>
                  </m:oMath>
                </a14:m>
                <a:r>
                  <a:rPr lang="en-US" dirty="0" smtClean="0"/>
                  <a:t> is small, </a:t>
                </a:r>
                <a14:m>
                  <m:oMath xmlns:m="http://schemas.openxmlformats.org/officeDocument/2006/math">
                    <m:sSubSup>
                      <m:sSubSupPr>
                        <m:ctrlPr>
                          <a:rPr lang="en-US" b="0" i="1" smtClean="0">
                            <a:latin typeface="Cambria Math" charset="0"/>
                          </a:rPr>
                        </m:ctrlPr>
                      </m:sSubSupPr>
                      <m:e>
                        <m:r>
                          <a:rPr lang="en-US" b="0" i="1" smtClean="0">
                            <a:latin typeface="Cambria Math" charset="0"/>
                          </a:rPr>
                          <m:t>𝑌</m:t>
                        </m:r>
                      </m:e>
                      <m:sub>
                        <m:r>
                          <a:rPr lang="en-US" b="0" i="1" smtClean="0">
                            <a:latin typeface="Cambria Math" charset="0"/>
                          </a:rPr>
                          <m:t>1</m:t>
                        </m:r>
                      </m:sub>
                      <m:sup>
                        <m:r>
                          <a:rPr lang="en-US" b="0" i="1" smtClean="0">
                            <a:latin typeface="Cambria Math" charset="0"/>
                          </a:rPr>
                          <m:t>2</m:t>
                        </m:r>
                      </m:sup>
                    </m:sSubSup>
                  </m:oMath>
                </a14:m>
                <a:r>
                  <a:rPr lang="en-US" dirty="0" smtClean="0"/>
                  <a:t> tends to be small, and when </a:t>
                </a:r>
                <a14:m>
                  <m:oMath xmlns:m="http://schemas.openxmlformats.org/officeDocument/2006/math">
                    <m:sSub>
                      <m:sSubPr>
                        <m:ctrlPr>
                          <a:rPr lang="en-US" b="0" i="1" smtClean="0">
                            <a:latin typeface="Cambria Math" charset="0"/>
                          </a:rPr>
                        </m:ctrlPr>
                      </m:sSubPr>
                      <m:e>
                        <m:r>
                          <a:rPr lang="en-US" b="0" i="1" smtClean="0">
                            <a:latin typeface="Cambria Math" charset="0"/>
                          </a:rPr>
                          <m:t>𝑌</m:t>
                        </m:r>
                      </m:e>
                      <m:sub>
                        <m:r>
                          <a:rPr lang="en-US" b="0" i="1" smtClean="0">
                            <a:latin typeface="Cambria Math" charset="0"/>
                          </a:rPr>
                          <m:t>2</m:t>
                        </m:r>
                      </m:sub>
                    </m:sSub>
                  </m:oMath>
                </a14:m>
                <a:r>
                  <a:rPr lang="en-US" dirty="0" smtClean="0"/>
                  <a:t> is big, </a:t>
                </a:r>
                <a14:m>
                  <m:oMath xmlns:m="http://schemas.openxmlformats.org/officeDocument/2006/math">
                    <m:sSubSup>
                      <m:sSubSupPr>
                        <m:ctrlPr>
                          <a:rPr lang="en-US" b="0" i="1" smtClean="0">
                            <a:latin typeface="Cambria Math" charset="0"/>
                          </a:rPr>
                        </m:ctrlPr>
                      </m:sSubSupPr>
                      <m:e>
                        <m:r>
                          <a:rPr lang="en-US" b="0" i="1" smtClean="0">
                            <a:latin typeface="Cambria Math" charset="0"/>
                          </a:rPr>
                          <m:t>𝑌</m:t>
                        </m:r>
                      </m:e>
                      <m:sub>
                        <m:r>
                          <a:rPr lang="en-US" b="0" i="1" smtClean="0">
                            <a:latin typeface="Cambria Math" charset="0"/>
                          </a:rPr>
                          <m:t>1</m:t>
                        </m:r>
                      </m:sub>
                      <m:sup>
                        <m:r>
                          <a:rPr lang="en-US" b="0" i="1" smtClean="0">
                            <a:latin typeface="Cambria Math" charset="0"/>
                          </a:rPr>
                          <m:t>2</m:t>
                        </m:r>
                      </m:sup>
                    </m:sSubSup>
                  </m:oMath>
                </a14:m>
                <a:r>
                  <a:rPr lang="en-US" dirty="0" smtClean="0"/>
                  <a:t> tends to be big. </a:t>
                </a:r>
              </a:p>
              <a:p>
                <a:r>
                  <a:rPr lang="en-US" dirty="0" smtClean="0"/>
                  <a:t>Let </a:t>
                </a:r>
                <a14:m>
                  <m:oMath xmlns:m="http://schemas.openxmlformats.org/officeDocument/2006/math">
                    <m:sSub>
                      <m:sSubPr>
                        <m:ctrlPr>
                          <a:rPr lang="en-US" b="0" i="1" smtClean="0">
                            <a:latin typeface="Cambria Math" charset="0"/>
                          </a:rPr>
                        </m:ctrlPr>
                      </m:sSubPr>
                      <m:e>
                        <m:r>
                          <a:rPr lang="en-US" b="0" i="1" smtClean="0">
                            <a:latin typeface="Cambria Math" charset="0"/>
                          </a:rPr>
                          <m:t>𝑈</m:t>
                        </m:r>
                      </m:e>
                      <m:sub>
                        <m:r>
                          <a:rPr lang="en-US" b="0" i="1" smtClean="0">
                            <a:latin typeface="Cambria Math" charset="0"/>
                          </a:rPr>
                          <m:t>1</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𝐹</m:t>
                        </m:r>
                      </m:e>
                      <m:sub>
                        <m:r>
                          <a:rPr lang="en-US" b="0" i="1" smtClean="0">
                            <a:latin typeface="Cambria Math" charset="0"/>
                          </a:rPr>
                          <m:t>1</m:t>
                        </m:r>
                      </m:sub>
                    </m:sSub>
                    <m:d>
                      <m:dPr>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𝑌</m:t>
                            </m:r>
                          </m:e>
                          <m:sub>
                            <m:r>
                              <a:rPr lang="en-US" b="0" i="1" smtClean="0">
                                <a:latin typeface="Cambria Math" charset="0"/>
                              </a:rPr>
                              <m:t>1</m:t>
                            </m:r>
                          </m:sub>
                        </m:sSub>
                      </m:e>
                    </m:d>
                  </m:oMath>
                </a14:m>
                <a:r>
                  <a:rPr lang="en-US" b="0" dirty="0" smtClean="0"/>
                  <a:t>, and </a:t>
                </a:r>
                <a14:m>
                  <m:oMath xmlns:m="http://schemas.openxmlformats.org/officeDocument/2006/math">
                    <m:sSub>
                      <m:sSubPr>
                        <m:ctrlPr>
                          <a:rPr lang="en-US" b="0" i="1" smtClean="0">
                            <a:latin typeface="Cambria Math" charset="0"/>
                          </a:rPr>
                        </m:ctrlPr>
                      </m:sSubPr>
                      <m:e>
                        <m:sSub>
                          <m:sSubPr>
                            <m:ctrlPr>
                              <a:rPr lang="en-US" b="0" i="1" smtClean="0">
                                <a:latin typeface="Cambria Math" charset="0"/>
                              </a:rPr>
                            </m:ctrlPr>
                          </m:sSubPr>
                          <m:e>
                            <m:r>
                              <a:rPr lang="en-US" b="0" i="1" smtClean="0">
                                <a:latin typeface="Cambria Math" charset="0"/>
                              </a:rPr>
                              <m:t>𝑈</m:t>
                            </m:r>
                          </m:e>
                          <m:sub>
                            <m:r>
                              <a:rPr lang="en-US" b="0" i="1" smtClean="0">
                                <a:latin typeface="Cambria Math" charset="0"/>
                              </a:rPr>
                              <m:t>2</m:t>
                            </m:r>
                          </m:sub>
                        </m:sSub>
                        <m:r>
                          <a:rPr lang="en-US" b="0" i="1" smtClean="0">
                            <a:latin typeface="Cambria Math" charset="0"/>
                          </a:rPr>
                          <m:t>= </m:t>
                        </m:r>
                        <m:r>
                          <a:rPr lang="en-US" b="0" i="1" smtClean="0">
                            <a:latin typeface="Cambria Math" charset="0"/>
                          </a:rPr>
                          <m:t>𝐹</m:t>
                        </m:r>
                      </m:e>
                      <m:sub>
                        <m:r>
                          <a:rPr lang="en-US" b="0" i="1" smtClean="0">
                            <a:latin typeface="Cambria Math" charset="0"/>
                          </a:rPr>
                          <m:t>2</m:t>
                        </m:r>
                      </m:sub>
                    </m:sSub>
                    <m:d>
                      <m:dPr>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𝑌</m:t>
                            </m:r>
                          </m:e>
                          <m:sub>
                            <m:r>
                              <a:rPr lang="en-US" b="0" i="1" smtClean="0">
                                <a:latin typeface="Cambria Math" charset="0"/>
                              </a:rPr>
                              <m:t>2</m:t>
                            </m:r>
                          </m:sub>
                        </m:sSub>
                      </m:e>
                    </m:d>
                    <m:r>
                      <a:rPr lang="en-US" b="0" i="0" smtClean="0">
                        <a:latin typeface="Cambria Math" charset="0"/>
                      </a:rPr>
                      <m:t>, </m:t>
                    </m:r>
                  </m:oMath>
                </a14:m>
                <a:r>
                  <a:rPr lang="en-US" b="0" dirty="0" smtClean="0"/>
                  <a:t>where </a:t>
                </a:r>
                <a14:m>
                  <m:oMath xmlns:m="http://schemas.openxmlformats.org/officeDocument/2006/math">
                    <m:sSub>
                      <m:sSubPr>
                        <m:ctrlPr>
                          <a:rPr lang="en-US" b="0" i="1" smtClean="0">
                            <a:latin typeface="Cambria Math" charset="0"/>
                          </a:rPr>
                        </m:ctrlPr>
                      </m:sSubPr>
                      <m:e>
                        <m:r>
                          <a:rPr lang="en-US" b="0" i="1" smtClean="0">
                            <a:latin typeface="Cambria Math" charset="0"/>
                          </a:rPr>
                          <m:t>𝐹</m:t>
                        </m:r>
                      </m:e>
                      <m:sub>
                        <m:r>
                          <a:rPr lang="en-US" b="0" i="1" smtClean="0">
                            <a:latin typeface="Cambria Math" charset="0"/>
                          </a:rPr>
                          <m:t>1</m:t>
                        </m:r>
                      </m:sub>
                    </m:sSub>
                  </m:oMath>
                </a14:m>
                <a:r>
                  <a:rPr lang="en-US" b="0" dirty="0" smtClean="0"/>
                  <a:t> and </a:t>
                </a:r>
                <a14:m>
                  <m:oMath xmlns:m="http://schemas.openxmlformats.org/officeDocument/2006/math">
                    <m:sSub>
                      <m:sSubPr>
                        <m:ctrlPr>
                          <a:rPr lang="en-US" b="0" i="1" smtClean="0">
                            <a:latin typeface="Cambria Math" charset="0"/>
                          </a:rPr>
                        </m:ctrlPr>
                      </m:sSubPr>
                      <m:e>
                        <m:r>
                          <a:rPr lang="en-US" b="0" i="1" smtClean="0">
                            <a:latin typeface="Cambria Math" charset="0"/>
                          </a:rPr>
                          <m:t>𝐹</m:t>
                        </m:r>
                      </m:e>
                      <m:sub>
                        <m:r>
                          <a:rPr lang="en-US" b="0" i="1" smtClean="0">
                            <a:latin typeface="Cambria Math" charset="0"/>
                          </a:rPr>
                          <m:t>2</m:t>
                        </m:r>
                      </m:sub>
                    </m:sSub>
                  </m:oMath>
                </a14:m>
                <a:r>
                  <a:rPr lang="en-US" b="0" dirty="0" smtClean="0"/>
                  <a:t> are the marginal CDF of </a:t>
                </a:r>
                <a14:m>
                  <m:oMath xmlns:m="http://schemas.openxmlformats.org/officeDocument/2006/math">
                    <m:sSub>
                      <m:sSubPr>
                        <m:ctrlPr>
                          <a:rPr lang="en-US" b="0" i="1" smtClean="0">
                            <a:latin typeface="Cambria Math" charset="0"/>
                          </a:rPr>
                        </m:ctrlPr>
                      </m:sSubPr>
                      <m:e>
                        <m:r>
                          <a:rPr lang="en-US" b="0" i="1" smtClean="0">
                            <a:latin typeface="Cambria Math" charset="0"/>
                          </a:rPr>
                          <m:t>𝑌</m:t>
                        </m:r>
                      </m:e>
                      <m:sub>
                        <m:r>
                          <a:rPr lang="en-US" b="0" i="1" smtClean="0">
                            <a:latin typeface="Cambria Math" charset="0"/>
                          </a:rPr>
                          <m:t>1</m:t>
                        </m:r>
                      </m:sub>
                    </m:sSub>
                  </m:oMath>
                </a14:m>
                <a:r>
                  <a:rPr lang="en-US" b="0" dirty="0" smtClean="0"/>
                  <a:t> and </a:t>
                </a:r>
                <a14:m>
                  <m:oMath xmlns:m="http://schemas.openxmlformats.org/officeDocument/2006/math">
                    <m:sSub>
                      <m:sSubPr>
                        <m:ctrlPr>
                          <a:rPr lang="en-US" b="0" i="1" smtClean="0">
                            <a:latin typeface="Cambria Math" charset="0"/>
                          </a:rPr>
                        </m:ctrlPr>
                      </m:sSubPr>
                      <m:e>
                        <m:r>
                          <a:rPr lang="en-US" b="0" i="1" smtClean="0">
                            <a:latin typeface="Cambria Math" charset="0"/>
                          </a:rPr>
                          <m:t>𝑌</m:t>
                        </m:r>
                      </m:e>
                      <m:sub>
                        <m:r>
                          <a:rPr lang="en-US" b="0" i="1" smtClean="0">
                            <a:latin typeface="Cambria Math" charset="0"/>
                          </a:rPr>
                          <m:t>2</m:t>
                        </m:r>
                      </m:sub>
                    </m:sSub>
                  </m:oMath>
                </a14:m>
                <a:r>
                  <a:rPr lang="en-US" b="0" dirty="0" smtClean="0"/>
                  <a:t>.</a:t>
                </a:r>
              </a:p>
              <a:p>
                <a:r>
                  <a:rPr lang="en-US" dirty="0" smtClean="0"/>
                  <a:t>Marginally </a:t>
                </a:r>
                <a14:m>
                  <m:oMath xmlns:m="http://schemas.openxmlformats.org/officeDocument/2006/math">
                    <m:sSub>
                      <m:sSubPr>
                        <m:ctrlPr>
                          <a:rPr lang="en-US" b="0" i="1" smtClean="0">
                            <a:latin typeface="Cambria Math" charset="0"/>
                          </a:rPr>
                        </m:ctrlPr>
                      </m:sSubPr>
                      <m:e>
                        <m:r>
                          <a:rPr lang="en-US" b="0" i="1" smtClean="0">
                            <a:latin typeface="Cambria Math" charset="0"/>
                          </a:rPr>
                          <m:t>𝑈</m:t>
                        </m:r>
                      </m:e>
                      <m:sub>
                        <m:r>
                          <a:rPr lang="en-US" b="0" i="1" smtClean="0">
                            <a:latin typeface="Cambria Math" charset="0"/>
                          </a:rPr>
                          <m:t>1</m:t>
                        </m:r>
                      </m:sub>
                    </m:sSub>
                    <m:r>
                      <a:rPr lang="en-US" b="0" i="1" smtClean="0">
                        <a:latin typeface="Cambria Math" charset="0"/>
                      </a:rPr>
                      <m:t>∼</m:t>
                    </m:r>
                    <m:r>
                      <m:rPr>
                        <m:sty m:val="p"/>
                      </m:rPr>
                      <a:rPr lang="en-US" b="0" i="1" smtClean="0">
                        <a:latin typeface="Cambria Math" charset="0"/>
                      </a:rPr>
                      <m:t>Unif</m:t>
                    </m:r>
                    <m:d>
                      <m:dPr>
                        <m:ctrlPr>
                          <a:rPr lang="en-US" b="0" i="1" smtClean="0">
                            <a:latin typeface="Cambria Math" charset="0"/>
                          </a:rPr>
                        </m:ctrlPr>
                      </m:dPr>
                      <m:e>
                        <m:r>
                          <a:rPr lang="en-US" b="0" i="1" smtClean="0">
                            <a:latin typeface="Cambria Math" charset="0"/>
                          </a:rPr>
                          <m:t>0,1</m:t>
                        </m:r>
                      </m:e>
                    </m:d>
                  </m:oMath>
                </a14:m>
                <a:r>
                  <a:rPr lang="en-US" b="0" dirty="0" smtClean="0"/>
                  <a:t>, and </a:t>
                </a:r>
                <a14:m>
                  <m:oMath xmlns:m="http://schemas.openxmlformats.org/officeDocument/2006/math">
                    <m:sSub>
                      <m:sSubPr>
                        <m:ctrlPr>
                          <a:rPr lang="en-US" b="0" i="1" smtClean="0">
                            <a:latin typeface="Cambria Math" charset="0"/>
                          </a:rPr>
                        </m:ctrlPr>
                      </m:sSubPr>
                      <m:e>
                        <m:r>
                          <a:rPr lang="en-US" b="0" i="1" smtClean="0">
                            <a:latin typeface="Cambria Math" charset="0"/>
                          </a:rPr>
                          <m:t>𝑈</m:t>
                        </m:r>
                      </m:e>
                      <m:sub>
                        <m:r>
                          <a:rPr lang="en-US" b="0" i="1" smtClean="0">
                            <a:latin typeface="Cambria Math" charset="0"/>
                          </a:rPr>
                          <m:t>2</m:t>
                        </m:r>
                      </m:sub>
                    </m:sSub>
                    <m:r>
                      <a:rPr lang="en-US" b="0" i="1" smtClean="0">
                        <a:latin typeface="Cambria Math" charset="0"/>
                      </a:rPr>
                      <m:t>∼</m:t>
                    </m:r>
                    <m:r>
                      <m:rPr>
                        <m:sty m:val="p"/>
                      </m:rPr>
                      <a:rPr lang="en-US" b="0" i="1" smtClean="0">
                        <a:latin typeface="Cambria Math" charset="0"/>
                      </a:rPr>
                      <m:t>Unif</m:t>
                    </m:r>
                    <m:d>
                      <m:dPr>
                        <m:ctrlPr>
                          <a:rPr lang="en-US" b="0" i="1" smtClean="0">
                            <a:latin typeface="Cambria Math" charset="0"/>
                          </a:rPr>
                        </m:ctrlPr>
                      </m:dPr>
                      <m:e>
                        <m:r>
                          <a:rPr lang="en-US" b="0" i="1" smtClean="0">
                            <a:latin typeface="Cambria Math" charset="0"/>
                          </a:rPr>
                          <m:t>0,1</m:t>
                        </m:r>
                      </m:e>
                    </m:d>
                  </m:oMath>
                </a14:m>
                <a:r>
                  <a:rPr lang="en-US" b="0" dirty="0" smtClean="0"/>
                  <a:t>. They are also dependent.</a:t>
                </a:r>
              </a:p>
              <a:p>
                <a:endParaRPr lang="en-US" b="0" dirty="0" smtClean="0"/>
              </a:p>
              <a:p>
                <a:endParaRPr lang="en-US" dirty="0" smtClean="0"/>
              </a:p>
              <a:p>
                <a:pPr marL="0" indent="0">
                  <a:buNone/>
                </a:pPr>
                <a:endParaRPr lang="en-US" dirty="0"/>
              </a:p>
              <a:p>
                <a:pPr marL="0" indent="0">
                  <a:buNone/>
                </a:pPr>
                <a:endParaRPr lang="en-US" dirty="0" smtClean="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0">
                <a:blip r:embed="rId2"/>
                <a:stretch>
                  <a:fillRect l="-552" t="-891" b="-178"/>
                </a:stretch>
              </a:blipFill>
            </p:spPr>
            <p:txBody>
              <a:bodyPr/>
              <a:lstStyle/>
              <a:p>
                <a:r>
                  <a:rPr lang="en-US">
                    <a:noFill/>
                  </a:rPr>
                  <a:t> </a:t>
                </a:r>
              </a:p>
            </p:txBody>
          </p:sp>
        </mc:Fallback>
      </mc:AlternateContent>
    </p:spTree>
    <p:extLst>
      <p:ext uri="{BB962C8B-B14F-4D97-AF65-F5344CB8AC3E}">
        <p14:creationId xmlns:p14="http://schemas.microsoft.com/office/powerpoint/2010/main" val="1065838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Existing</a:t>
            </a:r>
            <a:r>
              <a:rPr lang="zh-CN" altLang="en-US" dirty="0" smtClean="0"/>
              <a:t> </a:t>
            </a:r>
            <a:r>
              <a:rPr lang="en-US" altLang="zh-CN" dirty="0" smtClean="0"/>
              <a:t>Methods</a:t>
            </a:r>
            <a:endParaRPr lang="en-US" dirty="0"/>
          </a:p>
        </p:txBody>
      </p:sp>
      <p:pic>
        <p:nvPicPr>
          <p:cNvPr id="4" name="Content Placeholder 3"/>
          <p:cNvPicPr>
            <a:picLocks noGrp="1" noChangeAspect="1"/>
          </p:cNvPicPr>
          <p:nvPr>
            <p:ph idx="1"/>
          </p:nvPr>
        </p:nvPicPr>
        <p:blipFill>
          <a:blip r:embed="rId2"/>
          <a:stretch>
            <a:fillRect/>
          </a:stretch>
        </p:blipFill>
        <p:spPr>
          <a:xfrm>
            <a:off x="1154953" y="2320327"/>
            <a:ext cx="9325979" cy="4208064"/>
          </a:xfrm>
          <a:prstGeom prst="rect">
            <a:avLst/>
          </a:prstGeom>
        </p:spPr>
      </p:pic>
    </p:spTree>
    <p:extLst>
      <p:ext uri="{BB962C8B-B14F-4D97-AF65-F5344CB8AC3E}">
        <p14:creationId xmlns:p14="http://schemas.microsoft.com/office/powerpoint/2010/main" val="2120815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Rank</a:t>
            </a:r>
            <a:r>
              <a:rPr lang="zh-CN" altLang="en-US" dirty="0" smtClean="0"/>
              <a:t> </a:t>
            </a:r>
            <a:r>
              <a:rPr lang="en-US" altLang="zh-CN" dirty="0" smtClean="0"/>
              <a:t>Association</a:t>
            </a:r>
            <a:r>
              <a:rPr lang="zh-CN" altLang="en-US" dirty="0" smtClean="0"/>
              <a:t> </a:t>
            </a:r>
            <a:r>
              <a:rPr lang="en-US" altLang="zh-CN" dirty="0" smtClean="0"/>
              <a:t>(Gaussian</a:t>
            </a:r>
            <a:r>
              <a:rPr lang="zh-CN" altLang="en-US" dirty="0" smtClean="0"/>
              <a:t> </a:t>
            </a:r>
            <a:r>
              <a:rPr lang="en-US" altLang="zh-CN" dirty="0" smtClean="0"/>
              <a:t>Copula)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54954" y="2603500"/>
                <a:ext cx="10232516" cy="3722872"/>
              </a:xfrm>
            </p:spPr>
            <p:txBody>
              <a:bodyPr/>
              <a:lstStyle/>
              <a:p>
                <a:r>
                  <a:rPr lang="en-US" altLang="zh-CN" dirty="0" smtClean="0"/>
                  <a:t>Kendall</a:t>
                </a:r>
                <a:r>
                  <a:rPr lang="zh-CN" altLang="en-US" dirty="0" smtClean="0"/>
                  <a:t> </a:t>
                </a:r>
                <a14:m>
                  <m:oMath xmlns:m="http://schemas.openxmlformats.org/officeDocument/2006/math">
                    <m:r>
                      <m:rPr>
                        <m:sty m:val="p"/>
                      </m:rPr>
                      <a:rPr lang="en-US" altLang="zh-CN" b="0" i="1" smtClean="0">
                        <a:latin typeface="Cambria Math" charset="0"/>
                      </a:rPr>
                      <m:t>τ</m:t>
                    </m:r>
                  </m:oMath>
                </a14:m>
                <a:endParaRPr lang="en-US" altLang="zh-CN" b="0" dirty="0" smtClean="0"/>
              </a:p>
              <a:p>
                <a:pPr lvl="1"/>
                <a14:m>
                  <m:oMath xmlns:m="http://schemas.openxmlformats.org/officeDocument/2006/math">
                    <m:d>
                      <m:dPr>
                        <m:ctrlPr>
                          <a:rPr lang="en-US" altLang="zh-CN" b="0" i="1" smtClean="0">
                            <a:latin typeface="Cambria Math" charset="0"/>
                          </a:rPr>
                        </m:ctrlPr>
                      </m:dPr>
                      <m:e>
                        <m:sSub>
                          <m:sSubPr>
                            <m:ctrlPr>
                              <a:rPr lang="en-US" altLang="zh-CN" b="0" i="1" smtClean="0">
                                <a:latin typeface="Cambria Math" charset="0"/>
                              </a:rPr>
                            </m:ctrlPr>
                          </m:sSubPr>
                          <m:e>
                            <m:r>
                              <a:rPr lang="en-US" altLang="zh-CN" b="0" i="1" smtClean="0">
                                <a:latin typeface="Cambria Math" charset="0"/>
                              </a:rPr>
                              <m:t>𝑌</m:t>
                            </m:r>
                          </m:e>
                          <m:sub>
                            <m:r>
                              <a:rPr lang="en-US" altLang="zh-CN" b="0" i="1" smtClean="0">
                                <a:latin typeface="Cambria Math" charset="0"/>
                              </a:rPr>
                              <m:t>11</m:t>
                            </m:r>
                          </m:sub>
                        </m:sSub>
                        <m:r>
                          <a:rPr lang="en-US" altLang="zh-CN" b="0" i="1" smtClean="0">
                            <a:latin typeface="Cambria Math" charset="0"/>
                          </a:rPr>
                          <m:t>,</m:t>
                        </m:r>
                        <m:sSub>
                          <m:sSubPr>
                            <m:ctrlPr>
                              <a:rPr lang="en-US" altLang="zh-CN" b="0" i="1" smtClean="0">
                                <a:latin typeface="Cambria Math" charset="0"/>
                              </a:rPr>
                            </m:ctrlPr>
                          </m:sSubPr>
                          <m:e>
                            <m:r>
                              <a:rPr lang="en-US" altLang="zh-CN" b="0" i="1" smtClean="0">
                                <a:latin typeface="Cambria Math" charset="0"/>
                              </a:rPr>
                              <m:t>𝑌</m:t>
                            </m:r>
                          </m:e>
                          <m:sub>
                            <m:r>
                              <a:rPr lang="en-US" altLang="zh-CN" b="0" i="1" smtClean="0">
                                <a:latin typeface="Cambria Math" charset="0"/>
                              </a:rPr>
                              <m:t>12</m:t>
                            </m:r>
                          </m:sub>
                        </m:sSub>
                      </m:e>
                    </m:d>
                    <m:r>
                      <a:rPr lang="en-US" altLang="zh-CN" b="0" i="1" smtClean="0">
                        <a:latin typeface="Cambria Math" charset="0"/>
                      </a:rPr>
                      <m:t>,</m:t>
                    </m:r>
                    <m:r>
                      <a:rPr lang="zh-CN" altLang="en-US" b="0" i="1" smtClean="0">
                        <a:latin typeface="Cambria Math" charset="0"/>
                      </a:rPr>
                      <m:t> </m:t>
                    </m:r>
                    <m:d>
                      <m:dPr>
                        <m:ctrlPr>
                          <a:rPr lang="en-US" altLang="zh-CN" b="0" i="1" smtClean="0">
                            <a:latin typeface="Cambria Math" charset="0"/>
                          </a:rPr>
                        </m:ctrlPr>
                      </m:dPr>
                      <m:e>
                        <m:sSub>
                          <m:sSubPr>
                            <m:ctrlPr>
                              <a:rPr lang="en-US" altLang="zh-CN" b="0" i="1" smtClean="0">
                                <a:latin typeface="Cambria Math" charset="0"/>
                              </a:rPr>
                            </m:ctrlPr>
                          </m:sSubPr>
                          <m:e>
                            <m:r>
                              <a:rPr lang="en-US" altLang="zh-CN" b="0" i="1" smtClean="0">
                                <a:latin typeface="Cambria Math" charset="0"/>
                              </a:rPr>
                              <m:t>𝑌</m:t>
                            </m:r>
                          </m:e>
                          <m:sub>
                            <m:r>
                              <a:rPr lang="en-US" altLang="zh-CN" b="0" i="1" smtClean="0">
                                <a:latin typeface="Cambria Math" charset="0"/>
                              </a:rPr>
                              <m:t>21</m:t>
                            </m:r>
                          </m:sub>
                        </m:sSub>
                        <m:r>
                          <a:rPr lang="en-US" altLang="zh-CN" b="0" i="1" smtClean="0">
                            <a:latin typeface="Cambria Math" charset="0"/>
                          </a:rPr>
                          <m:t>,</m:t>
                        </m:r>
                        <m:sSub>
                          <m:sSubPr>
                            <m:ctrlPr>
                              <a:rPr lang="en-US" altLang="zh-CN" b="0" i="1" smtClean="0">
                                <a:latin typeface="Cambria Math" charset="0"/>
                              </a:rPr>
                            </m:ctrlPr>
                          </m:sSubPr>
                          <m:e>
                            <m:r>
                              <a:rPr lang="en-US" altLang="zh-CN" b="0" i="1" smtClean="0">
                                <a:latin typeface="Cambria Math" charset="0"/>
                              </a:rPr>
                              <m:t>𝑌</m:t>
                            </m:r>
                          </m:e>
                          <m:sub>
                            <m:r>
                              <a:rPr lang="en-US" altLang="zh-CN" b="0" i="1" smtClean="0">
                                <a:latin typeface="Cambria Math" charset="0"/>
                              </a:rPr>
                              <m:t>22</m:t>
                            </m:r>
                          </m:sub>
                        </m:sSub>
                      </m:e>
                    </m:d>
                    <m:r>
                      <a:rPr lang="en-US" altLang="zh-CN" b="0" i="1" smtClean="0">
                        <a:latin typeface="Cambria Math" charset="0"/>
                      </a:rPr>
                      <m:t>,</m:t>
                    </m:r>
                    <m:r>
                      <a:rPr lang="zh-CN" altLang="en-US" b="0" i="1" smtClean="0">
                        <a:latin typeface="Cambria Math" charset="0"/>
                      </a:rPr>
                      <m:t> </m:t>
                    </m:r>
                    <m:r>
                      <a:rPr lang="en-US" altLang="zh-CN" b="0" i="1" smtClean="0">
                        <a:latin typeface="Cambria Math" charset="0"/>
                      </a:rPr>
                      <m:t>…,</m:t>
                    </m:r>
                    <m:d>
                      <m:dPr>
                        <m:ctrlPr>
                          <a:rPr lang="en-US" altLang="zh-CN" b="0" i="1" smtClean="0">
                            <a:latin typeface="Cambria Math" charset="0"/>
                          </a:rPr>
                        </m:ctrlPr>
                      </m:dPr>
                      <m:e>
                        <m:sSub>
                          <m:sSubPr>
                            <m:ctrlPr>
                              <a:rPr lang="en-US" altLang="zh-CN" b="0" i="1" smtClean="0">
                                <a:latin typeface="Cambria Math" charset="0"/>
                              </a:rPr>
                            </m:ctrlPr>
                          </m:sSubPr>
                          <m:e>
                            <m:r>
                              <a:rPr lang="en-US" altLang="zh-CN" b="0" i="1" smtClean="0">
                                <a:latin typeface="Cambria Math" charset="0"/>
                              </a:rPr>
                              <m:t>𝑌</m:t>
                            </m:r>
                          </m:e>
                          <m:sub>
                            <m:r>
                              <a:rPr lang="en-US" altLang="zh-CN" b="0" i="1" smtClean="0">
                                <a:latin typeface="Cambria Math" charset="0"/>
                              </a:rPr>
                              <m:t>𝑛</m:t>
                            </m:r>
                            <m:r>
                              <a:rPr lang="en-US" altLang="zh-CN" b="0" i="1" smtClean="0">
                                <a:latin typeface="Cambria Math" charset="0"/>
                              </a:rPr>
                              <m:t>1</m:t>
                            </m:r>
                          </m:sub>
                        </m:sSub>
                        <m:r>
                          <a:rPr lang="en-US" altLang="zh-CN" b="0" i="1" smtClean="0">
                            <a:latin typeface="Cambria Math" charset="0"/>
                          </a:rPr>
                          <m:t>,</m:t>
                        </m:r>
                        <m:sSub>
                          <m:sSubPr>
                            <m:ctrlPr>
                              <a:rPr lang="en-US" altLang="zh-CN" b="0" i="1" smtClean="0">
                                <a:latin typeface="Cambria Math" charset="0"/>
                              </a:rPr>
                            </m:ctrlPr>
                          </m:sSubPr>
                          <m:e>
                            <m:r>
                              <a:rPr lang="en-US" altLang="zh-CN" b="0" i="1" smtClean="0">
                                <a:latin typeface="Cambria Math" charset="0"/>
                              </a:rPr>
                              <m:t>𝑌</m:t>
                            </m:r>
                          </m:e>
                          <m:sub>
                            <m:r>
                              <a:rPr lang="en-US" altLang="zh-CN" b="0" i="1" smtClean="0">
                                <a:latin typeface="Cambria Math" charset="0"/>
                              </a:rPr>
                              <m:t>𝑛</m:t>
                            </m:r>
                            <m:r>
                              <a:rPr lang="en-US" altLang="zh-CN" b="0" i="1" smtClean="0">
                                <a:latin typeface="Cambria Math" charset="0"/>
                              </a:rPr>
                              <m:t>2</m:t>
                            </m:r>
                          </m:sub>
                        </m:sSub>
                      </m:e>
                    </m:d>
                  </m:oMath>
                </a14:m>
                <a:endParaRPr lang="en-US" altLang="zh-CN" b="0" dirty="0" smtClean="0"/>
              </a:p>
              <a:p>
                <a:pPr lvl="1"/>
                <a:r>
                  <a:rPr lang="en-US" altLang="zh-CN" dirty="0" smtClean="0"/>
                  <a:t>Concordant</a:t>
                </a:r>
                <a:r>
                  <a:rPr lang="zh-CN" altLang="en-US" dirty="0" smtClean="0"/>
                  <a:t> </a:t>
                </a:r>
                <a:r>
                  <a:rPr lang="en-US" altLang="zh-CN" dirty="0" smtClean="0"/>
                  <a:t>pairs:</a:t>
                </a:r>
                <a:r>
                  <a:rPr lang="zh-CN" altLang="en-US" dirty="0" smtClean="0"/>
                  <a:t> </a:t>
                </a:r>
                <a14:m>
                  <m:oMath xmlns:m="http://schemas.openxmlformats.org/officeDocument/2006/math">
                    <m:sSub>
                      <m:sSubPr>
                        <m:ctrlPr>
                          <a:rPr lang="en-US" altLang="zh-CN" b="0" i="1" smtClean="0">
                            <a:latin typeface="Cambria Math" charset="0"/>
                          </a:rPr>
                        </m:ctrlPr>
                      </m:sSubPr>
                      <m:e>
                        <m:r>
                          <a:rPr lang="en-US" altLang="zh-CN" b="0" i="1" smtClean="0">
                            <a:latin typeface="Cambria Math" charset="0"/>
                          </a:rPr>
                          <m:t>𝑌</m:t>
                        </m:r>
                      </m:e>
                      <m:sub>
                        <m:r>
                          <a:rPr lang="en-US" altLang="zh-CN" b="0" i="1" smtClean="0">
                            <a:latin typeface="Cambria Math" charset="0"/>
                          </a:rPr>
                          <m:t>𝑘</m:t>
                        </m:r>
                        <m:r>
                          <a:rPr lang="en-US" altLang="zh-CN" b="0" i="1" smtClean="0">
                            <a:latin typeface="Cambria Math" charset="0"/>
                          </a:rPr>
                          <m:t>1</m:t>
                        </m:r>
                      </m:sub>
                    </m:sSub>
                    <m:r>
                      <a:rPr lang="en-US" altLang="zh-CN" b="0" i="1" smtClean="0">
                        <a:latin typeface="Cambria Math" charset="0"/>
                      </a:rPr>
                      <m:t>&gt;</m:t>
                    </m:r>
                    <m:sSub>
                      <m:sSubPr>
                        <m:ctrlPr>
                          <a:rPr lang="en-US" altLang="zh-CN" b="0" i="1" smtClean="0">
                            <a:latin typeface="Cambria Math" charset="0"/>
                          </a:rPr>
                        </m:ctrlPr>
                      </m:sSubPr>
                      <m:e>
                        <m:r>
                          <a:rPr lang="en-US" altLang="zh-CN" b="0" i="1" smtClean="0">
                            <a:latin typeface="Cambria Math" charset="0"/>
                          </a:rPr>
                          <m:t>𝑌</m:t>
                        </m:r>
                      </m:e>
                      <m:sub>
                        <m:r>
                          <a:rPr lang="en-US" altLang="zh-CN" b="0" i="1" smtClean="0">
                            <a:latin typeface="Cambria Math" charset="0"/>
                          </a:rPr>
                          <m:t>𝑘</m:t>
                        </m:r>
                        <m:r>
                          <a:rPr lang="en-US" altLang="zh-CN" b="0" i="1" smtClean="0">
                            <a:latin typeface="Cambria Math" charset="0"/>
                          </a:rPr>
                          <m:t>2</m:t>
                        </m:r>
                      </m:sub>
                    </m:sSub>
                  </m:oMath>
                </a14:m>
                <a:r>
                  <a:rPr lang="en-US" altLang="zh-CN" b="0" dirty="0" smtClean="0"/>
                  <a:t>,</a:t>
                </a:r>
                <a:r>
                  <a:rPr lang="zh-CN" altLang="en-US" b="0" dirty="0" smtClean="0"/>
                  <a:t> </a:t>
                </a:r>
                <a:r>
                  <a:rPr lang="en-US" altLang="zh-CN" b="0" dirty="0" smtClean="0"/>
                  <a:t>and</a:t>
                </a:r>
                <a:r>
                  <a:rPr lang="zh-CN" altLang="en-US" b="0" dirty="0" smtClean="0"/>
                  <a:t> </a:t>
                </a:r>
                <a14:m>
                  <m:oMath xmlns:m="http://schemas.openxmlformats.org/officeDocument/2006/math">
                    <m:sSub>
                      <m:sSubPr>
                        <m:ctrlPr>
                          <a:rPr lang="en-US" altLang="zh-CN" b="0" i="1" smtClean="0">
                            <a:latin typeface="Cambria Math" charset="0"/>
                          </a:rPr>
                        </m:ctrlPr>
                      </m:sSubPr>
                      <m:e>
                        <m:r>
                          <a:rPr lang="en-US" altLang="zh-CN" b="0" i="1" smtClean="0">
                            <a:latin typeface="Cambria Math" charset="0"/>
                          </a:rPr>
                          <m:t>𝑌</m:t>
                        </m:r>
                      </m:e>
                      <m:sub>
                        <m:r>
                          <a:rPr lang="en-US" altLang="zh-CN" b="0" i="1" smtClean="0">
                            <a:latin typeface="Cambria Math" charset="0"/>
                          </a:rPr>
                          <m:t>𝑙</m:t>
                        </m:r>
                        <m:r>
                          <a:rPr lang="en-US" altLang="zh-CN" b="0" i="1" smtClean="0">
                            <a:latin typeface="Cambria Math" charset="0"/>
                          </a:rPr>
                          <m:t>1</m:t>
                        </m:r>
                      </m:sub>
                    </m:sSub>
                    <m:r>
                      <a:rPr lang="en-US" altLang="zh-CN" b="0" i="1" smtClean="0">
                        <a:latin typeface="Cambria Math" charset="0"/>
                      </a:rPr>
                      <m:t>&gt;</m:t>
                    </m:r>
                    <m:sSub>
                      <m:sSubPr>
                        <m:ctrlPr>
                          <a:rPr lang="en-US" altLang="zh-CN" b="0" i="1" smtClean="0">
                            <a:latin typeface="Cambria Math" charset="0"/>
                          </a:rPr>
                        </m:ctrlPr>
                      </m:sSubPr>
                      <m:e>
                        <m:r>
                          <a:rPr lang="en-US" altLang="zh-CN" b="0" i="1" smtClean="0">
                            <a:latin typeface="Cambria Math" charset="0"/>
                          </a:rPr>
                          <m:t>𝑌</m:t>
                        </m:r>
                      </m:e>
                      <m:sub>
                        <m:r>
                          <a:rPr lang="en-US" altLang="zh-CN" b="0" i="1" smtClean="0">
                            <a:latin typeface="Cambria Math" charset="0"/>
                          </a:rPr>
                          <m:t>𝑙</m:t>
                        </m:r>
                        <m:r>
                          <a:rPr lang="en-US" altLang="zh-CN" b="0" i="1" smtClean="0">
                            <a:latin typeface="Cambria Math" charset="0"/>
                          </a:rPr>
                          <m:t>2</m:t>
                        </m:r>
                      </m:sub>
                    </m:sSub>
                  </m:oMath>
                </a14:m>
                <a:endParaRPr lang="en-US" altLang="zh-CN" b="0" dirty="0" smtClean="0"/>
              </a:p>
              <a:p>
                <a:pPr lvl="1"/>
                <a:r>
                  <a:rPr lang="en-US" altLang="zh-CN" dirty="0" smtClean="0"/>
                  <a:t>Discordant</a:t>
                </a:r>
                <a:r>
                  <a:rPr lang="zh-CN" altLang="en-US" dirty="0" smtClean="0"/>
                  <a:t> </a:t>
                </a:r>
                <a:r>
                  <a:rPr lang="en-US" altLang="zh-CN" dirty="0" smtClean="0"/>
                  <a:t>pairs:</a:t>
                </a:r>
                <a:r>
                  <a:rPr lang="zh-CN" altLang="en-US" dirty="0" smtClean="0"/>
                  <a:t> </a:t>
                </a:r>
                <a14:m>
                  <m:oMath xmlns:m="http://schemas.openxmlformats.org/officeDocument/2006/math">
                    <m:sSub>
                      <m:sSubPr>
                        <m:ctrlPr>
                          <a:rPr lang="en-US" altLang="zh-CN" i="1">
                            <a:latin typeface="Cambria Math" charset="0"/>
                          </a:rPr>
                        </m:ctrlPr>
                      </m:sSubPr>
                      <m:e>
                        <m:r>
                          <a:rPr lang="en-US" altLang="zh-CN" i="1">
                            <a:latin typeface="Cambria Math" charset="0"/>
                          </a:rPr>
                          <m:t>𝑌</m:t>
                        </m:r>
                      </m:e>
                      <m:sub>
                        <m:r>
                          <a:rPr lang="en-US" altLang="zh-CN" i="1">
                            <a:latin typeface="Cambria Math" charset="0"/>
                          </a:rPr>
                          <m:t>𝑘</m:t>
                        </m:r>
                        <m:r>
                          <a:rPr lang="en-US" altLang="zh-CN" i="1">
                            <a:latin typeface="Cambria Math" charset="0"/>
                          </a:rPr>
                          <m:t>1</m:t>
                        </m:r>
                      </m:sub>
                    </m:sSub>
                    <m:r>
                      <a:rPr lang="en-US" altLang="zh-CN" i="1">
                        <a:latin typeface="Cambria Math" charset="0"/>
                      </a:rPr>
                      <m:t>&gt;</m:t>
                    </m:r>
                    <m:sSub>
                      <m:sSubPr>
                        <m:ctrlPr>
                          <a:rPr lang="en-US" altLang="zh-CN" i="1">
                            <a:latin typeface="Cambria Math" charset="0"/>
                          </a:rPr>
                        </m:ctrlPr>
                      </m:sSubPr>
                      <m:e>
                        <m:r>
                          <a:rPr lang="en-US" altLang="zh-CN" i="1">
                            <a:latin typeface="Cambria Math" charset="0"/>
                          </a:rPr>
                          <m:t>𝑌</m:t>
                        </m:r>
                      </m:e>
                      <m:sub>
                        <m:r>
                          <a:rPr lang="en-US" altLang="zh-CN" i="1">
                            <a:latin typeface="Cambria Math" charset="0"/>
                          </a:rPr>
                          <m:t>𝑘</m:t>
                        </m:r>
                        <m:r>
                          <a:rPr lang="en-US" altLang="zh-CN" i="1">
                            <a:latin typeface="Cambria Math" charset="0"/>
                          </a:rPr>
                          <m:t>2</m:t>
                        </m:r>
                      </m:sub>
                    </m:sSub>
                  </m:oMath>
                </a14:m>
                <a:r>
                  <a:rPr lang="en-US" altLang="zh-CN" dirty="0"/>
                  <a:t>,</a:t>
                </a:r>
                <a:r>
                  <a:rPr lang="zh-CN" altLang="en-US" dirty="0"/>
                  <a:t> </a:t>
                </a:r>
                <a:r>
                  <a:rPr lang="en-US" altLang="zh-CN" dirty="0"/>
                  <a:t>and</a:t>
                </a:r>
                <a:r>
                  <a:rPr lang="zh-CN" altLang="en-US" dirty="0"/>
                  <a:t> </a:t>
                </a:r>
                <a14:m>
                  <m:oMath xmlns:m="http://schemas.openxmlformats.org/officeDocument/2006/math">
                    <m:sSub>
                      <m:sSubPr>
                        <m:ctrlPr>
                          <a:rPr lang="en-US" altLang="zh-CN" i="1" smtClean="0">
                            <a:latin typeface="Cambria Math" charset="0"/>
                          </a:rPr>
                        </m:ctrlPr>
                      </m:sSubPr>
                      <m:e>
                        <m:r>
                          <a:rPr lang="en-US" altLang="zh-CN" i="1">
                            <a:latin typeface="Cambria Math" charset="0"/>
                          </a:rPr>
                          <m:t>𝑌</m:t>
                        </m:r>
                      </m:e>
                      <m:sub>
                        <m:r>
                          <a:rPr lang="en-US" altLang="zh-CN" i="1">
                            <a:latin typeface="Cambria Math" charset="0"/>
                          </a:rPr>
                          <m:t>𝑙</m:t>
                        </m:r>
                        <m:r>
                          <a:rPr lang="en-US" altLang="zh-CN" i="1">
                            <a:latin typeface="Cambria Math" charset="0"/>
                          </a:rPr>
                          <m:t>1</m:t>
                        </m:r>
                      </m:sub>
                    </m:sSub>
                    <m:r>
                      <a:rPr lang="en-US" altLang="zh-CN" b="0" i="1" smtClean="0">
                        <a:latin typeface="Cambria Math" charset="0"/>
                      </a:rPr>
                      <m:t>&lt;</m:t>
                    </m:r>
                    <m:sSub>
                      <m:sSubPr>
                        <m:ctrlPr>
                          <a:rPr lang="en-US" altLang="zh-CN" i="1" smtClean="0">
                            <a:latin typeface="Cambria Math" charset="0"/>
                          </a:rPr>
                        </m:ctrlPr>
                      </m:sSubPr>
                      <m:e>
                        <m:r>
                          <a:rPr lang="en-US" altLang="zh-CN" i="1">
                            <a:latin typeface="Cambria Math" charset="0"/>
                          </a:rPr>
                          <m:t>𝑌</m:t>
                        </m:r>
                      </m:e>
                      <m:sub>
                        <m:r>
                          <a:rPr lang="en-US" altLang="zh-CN" i="1">
                            <a:latin typeface="Cambria Math" charset="0"/>
                          </a:rPr>
                          <m:t>𝑙</m:t>
                        </m:r>
                        <m:r>
                          <a:rPr lang="en-US" altLang="zh-CN" i="1">
                            <a:latin typeface="Cambria Math" charset="0"/>
                          </a:rPr>
                          <m:t>2</m:t>
                        </m:r>
                      </m:sub>
                    </m:sSub>
                  </m:oMath>
                </a14:m>
                <a:endParaRPr lang="en-US" altLang="zh-CN" b="0" dirty="0" smtClean="0"/>
              </a:p>
              <a:p>
                <a:pPr lvl="1"/>
                <a:endParaRPr lang="en-US" altLang="zh-CN" b="0" dirty="0" smtClean="0"/>
              </a:p>
              <a:p>
                <a:pPr lvl="1"/>
                <a:endParaRPr lang="en-US" altLang="zh-CN" dirty="0"/>
              </a:p>
              <a:p>
                <a:pPr lvl="1"/>
                <a:r>
                  <a:rPr lang="en-US" altLang="zh-CN" dirty="0" smtClean="0"/>
                  <a:t>Significance</a:t>
                </a:r>
                <a:r>
                  <a:rPr lang="zh-CN" altLang="en-US" dirty="0" smtClean="0"/>
                  <a:t> </a:t>
                </a:r>
                <a:r>
                  <a:rPr lang="en-US" altLang="zh-CN" dirty="0" smtClean="0"/>
                  <a:t>test:</a:t>
                </a:r>
                <a:r>
                  <a:rPr lang="zh-CN" altLang="en-US" dirty="0" smtClean="0"/>
                  <a:t> </a:t>
                </a:r>
                <a:r>
                  <a:rPr lang="en-US" altLang="zh-CN" dirty="0" smtClean="0"/>
                  <a:t>under</a:t>
                </a:r>
                <a:r>
                  <a:rPr lang="zh-CN" altLang="en-US" dirty="0" smtClean="0"/>
                  <a:t> </a:t>
                </a:r>
                <a:r>
                  <a:rPr lang="en-US" altLang="zh-CN" dirty="0" smtClean="0"/>
                  <a:t>the</a:t>
                </a:r>
                <a:r>
                  <a:rPr lang="zh-CN" altLang="en-US" dirty="0" smtClean="0"/>
                  <a:t> </a:t>
                </a:r>
                <a:r>
                  <a:rPr lang="en-US" altLang="zh-CN" dirty="0" smtClean="0"/>
                  <a:t>null</a:t>
                </a:r>
                <a:r>
                  <a:rPr lang="zh-CN" altLang="en-US" dirty="0" smtClean="0"/>
                  <a:t> </a:t>
                </a:r>
                <a:r>
                  <a:rPr lang="en-US" altLang="zh-CN" dirty="0" smtClean="0"/>
                  <a:t>(independence),</a:t>
                </a:r>
                <a:r>
                  <a:rPr lang="zh-CN" altLang="en-US" dirty="0" smtClean="0"/>
                  <a:t> </a:t>
                </a:r>
                <a14:m>
                  <m:oMath xmlns:m="http://schemas.openxmlformats.org/officeDocument/2006/math">
                    <m:sSub>
                      <m:sSubPr>
                        <m:ctrlPr>
                          <a:rPr lang="en-US" altLang="zh-CN" b="0" i="1" smtClean="0">
                            <a:latin typeface="Cambria Math" charset="0"/>
                          </a:rPr>
                        </m:ctrlPr>
                      </m:sSubPr>
                      <m:e>
                        <m:r>
                          <a:rPr lang="en-US" altLang="zh-CN" b="0" i="1" smtClean="0">
                            <a:latin typeface="Cambria Math" charset="0"/>
                          </a:rPr>
                          <m:t>𝑍</m:t>
                        </m:r>
                      </m:e>
                      <m:sub>
                        <m:r>
                          <a:rPr lang="en-US" altLang="zh-CN" b="0" i="1" smtClean="0">
                            <a:latin typeface="Cambria Math" charset="0"/>
                          </a:rPr>
                          <m:t>𝐴</m:t>
                        </m:r>
                      </m:sub>
                    </m:sSub>
                  </m:oMath>
                </a14:m>
                <a:r>
                  <a:rPr lang="zh-CN" altLang="en-US" dirty="0" smtClean="0"/>
                  <a:t> </a:t>
                </a:r>
                <a:r>
                  <a:rPr lang="en-US" altLang="zh-CN" dirty="0" smtClean="0"/>
                  <a:t>asymptotically</a:t>
                </a:r>
                <a:r>
                  <a:rPr lang="zh-CN" altLang="en-US" dirty="0" smtClean="0"/>
                  <a:t> </a:t>
                </a:r>
                <a:r>
                  <a:rPr lang="en-US" altLang="zh-CN" dirty="0" smtClean="0"/>
                  <a:t>follows</a:t>
                </a:r>
                <a:r>
                  <a:rPr lang="zh-CN" altLang="en-US" dirty="0" smtClean="0"/>
                  <a:t> </a:t>
                </a:r>
                <a14:m>
                  <m:oMath xmlns:m="http://schemas.openxmlformats.org/officeDocument/2006/math">
                    <m:r>
                      <a:rPr lang="en-US" altLang="zh-CN" b="0" i="1" smtClean="0">
                        <a:latin typeface="Cambria Math" charset="0"/>
                      </a:rPr>
                      <m:t>𝑁</m:t>
                    </m:r>
                    <m:d>
                      <m:dPr>
                        <m:ctrlPr>
                          <a:rPr lang="en-US" altLang="zh-CN" b="0" i="1" smtClean="0">
                            <a:latin typeface="Cambria Math" charset="0"/>
                          </a:rPr>
                        </m:ctrlPr>
                      </m:dPr>
                      <m:e>
                        <m:r>
                          <a:rPr lang="en-US" altLang="zh-CN" b="0" i="1" smtClean="0">
                            <a:latin typeface="Cambria Math" charset="0"/>
                          </a:rPr>
                          <m:t>0,1</m:t>
                        </m:r>
                      </m:e>
                    </m:d>
                    <m:r>
                      <a:rPr lang="en-US" altLang="zh-CN" b="0" i="1" smtClean="0">
                        <a:latin typeface="Cambria Math" charset="0"/>
                      </a:rPr>
                      <m:t>.</m:t>
                    </m:r>
                  </m:oMath>
                </a14:m>
                <a:endParaRPr lang="en-US" altLang="zh-CN" b="0" dirty="0" smtClean="0"/>
              </a:p>
              <a:p>
                <a:pPr lvl="1"/>
                <a:endParaRPr lang="en-US" altLang="zh-CN" dirty="0"/>
              </a:p>
              <a:p>
                <a:pPr lvl="1"/>
                <a:endParaRPr lang="en-US" altLang="zh-CN" dirty="0" smtClean="0"/>
              </a:p>
              <a:p>
                <a:pPr lvl="1"/>
                <a:endParaRPr lang="en-US" altLang="zh-C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54954" y="2603500"/>
                <a:ext cx="10232516" cy="3722872"/>
              </a:xfrm>
              <a:blipFill rotWithShape="0">
                <a:blip r:embed="rId2"/>
                <a:stretch>
                  <a:fillRect l="-119" t="-818"/>
                </a:stretch>
              </a:blipFill>
            </p:spPr>
            <p:txBody>
              <a:bodyPr/>
              <a:lstStyle/>
              <a:p>
                <a:r>
                  <a:rPr lang="en-US">
                    <a:noFill/>
                  </a:rPr>
                  <a:t> </a:t>
                </a:r>
              </a:p>
            </p:txBody>
          </p:sp>
        </mc:Fallback>
      </mc:AlternateContent>
      <p:sp>
        <p:nvSpPr>
          <p:cNvPr id="5" name="AutoShape 2" descr="_{A}={3(n_{c}-n_{d}) \over {\sqrt {n(n-1)(2n+5)/2}}}"/>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_{A}={3(n_{c}-n_{d}) \over {\sqrt {n(n-1)(2n+5)/2}}}"/>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610" y="4220387"/>
            <a:ext cx="6388100" cy="6477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2314" y="5454405"/>
            <a:ext cx="2870200" cy="673100"/>
          </a:xfrm>
          <a:prstGeom prst="rect">
            <a:avLst/>
          </a:prstGeom>
        </p:spPr>
      </p:pic>
    </p:spTree>
    <p:extLst>
      <p:ext uri="{BB962C8B-B14F-4D97-AF65-F5344CB8AC3E}">
        <p14:creationId xmlns:p14="http://schemas.microsoft.com/office/powerpoint/2010/main" val="1564974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Rank</a:t>
            </a:r>
            <a:r>
              <a:rPr lang="zh-CN" altLang="en-US" dirty="0" smtClean="0"/>
              <a:t> </a:t>
            </a:r>
            <a:r>
              <a:rPr lang="en-US" altLang="zh-CN" dirty="0" smtClean="0"/>
              <a:t>Association</a:t>
            </a:r>
            <a:r>
              <a:rPr lang="zh-CN" altLang="en-US" dirty="0" smtClean="0"/>
              <a:t> </a:t>
            </a:r>
            <a:r>
              <a:rPr lang="en-US" altLang="zh-CN" dirty="0" smtClean="0"/>
              <a:t>(Gaussian</a:t>
            </a:r>
            <a:r>
              <a:rPr lang="zh-CN" altLang="en-US" dirty="0" smtClean="0"/>
              <a:t> </a:t>
            </a:r>
            <a:r>
              <a:rPr lang="en-US" altLang="zh-CN" dirty="0" smtClean="0"/>
              <a:t>Copula)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54954" y="2603500"/>
                <a:ext cx="10445167" cy="3882360"/>
              </a:xfrm>
            </p:spPr>
            <p:txBody>
              <a:bodyPr/>
              <a:lstStyle/>
              <a:p>
                <a:r>
                  <a:rPr lang="en-US" altLang="zh-CN" dirty="0" smtClean="0"/>
                  <a:t>Spearman</a:t>
                </a:r>
                <a:r>
                  <a:rPr lang="zh-CN" altLang="en-US" dirty="0" smtClean="0"/>
                  <a:t> </a:t>
                </a:r>
                <a14:m>
                  <m:oMath xmlns:m="http://schemas.openxmlformats.org/officeDocument/2006/math">
                    <m:r>
                      <m:rPr>
                        <m:sty m:val="p"/>
                      </m:rPr>
                      <a:rPr lang="en-US" altLang="zh-CN" b="0" i="1" smtClean="0">
                        <a:latin typeface="Cambria Math" charset="0"/>
                      </a:rPr>
                      <m:t>ρ</m:t>
                    </m:r>
                  </m:oMath>
                </a14:m>
                <a:endParaRPr lang="en-US" altLang="zh-CN" b="0" dirty="0" smtClean="0"/>
              </a:p>
              <a:p>
                <a:endParaRPr lang="en-US" altLang="zh-CN" dirty="0"/>
              </a:p>
              <a:p>
                <a:endParaRPr lang="en-US" altLang="zh-CN" b="0" dirty="0" smtClean="0"/>
              </a:p>
              <a:p>
                <a:endParaRPr lang="en-US" altLang="zh-CN" dirty="0"/>
              </a:p>
              <a:p>
                <a:endParaRPr lang="en-US" altLang="zh-CN" b="0" dirty="0" smtClean="0"/>
              </a:p>
              <a:p>
                <a:endParaRPr lang="en-US" altLang="zh-CN" dirty="0" smtClean="0"/>
              </a:p>
              <a:p>
                <a:pPr lvl="1"/>
                <a:r>
                  <a:rPr lang="en-US" altLang="zh-CN" b="0" dirty="0" smtClean="0"/>
                  <a:t>Significance</a:t>
                </a:r>
                <a:r>
                  <a:rPr lang="zh-CN" altLang="en-US" b="0" dirty="0" smtClean="0"/>
                  <a:t> </a:t>
                </a:r>
                <a:r>
                  <a:rPr lang="en-US" altLang="zh-CN" b="0" dirty="0" smtClean="0"/>
                  <a:t>test:</a:t>
                </a:r>
                <a:r>
                  <a:rPr lang="zh-CN" altLang="en-US" b="0" dirty="0" smtClean="0"/>
                  <a:t> </a:t>
                </a:r>
                <a:r>
                  <a:rPr lang="en-US" altLang="zh-CN" dirty="0" smtClean="0"/>
                  <a:t>under</a:t>
                </a:r>
                <a:r>
                  <a:rPr lang="zh-CN" altLang="en-US" dirty="0" smtClean="0"/>
                  <a:t> </a:t>
                </a:r>
                <a:r>
                  <a:rPr lang="en-US" altLang="zh-CN" dirty="0" smtClean="0"/>
                  <a:t>the</a:t>
                </a:r>
                <a:r>
                  <a:rPr lang="zh-CN" altLang="en-US" dirty="0" smtClean="0"/>
                  <a:t> </a:t>
                </a:r>
                <a:r>
                  <a:rPr lang="en-US" altLang="zh-CN" dirty="0" smtClean="0"/>
                  <a:t>null,</a:t>
                </a:r>
                <a:r>
                  <a:rPr lang="zh-CN" altLang="en-US" dirty="0" smtClean="0"/>
                  <a:t> </a:t>
                </a:r>
                <a14:m>
                  <m:oMath xmlns:m="http://schemas.openxmlformats.org/officeDocument/2006/math">
                    <m:r>
                      <a:rPr lang="en-US" altLang="zh-CN" b="0" i="1" smtClean="0">
                        <a:latin typeface="Cambria Math" charset="0"/>
                      </a:rPr>
                      <m:t>𝑍</m:t>
                    </m:r>
                  </m:oMath>
                </a14:m>
                <a:r>
                  <a:rPr lang="zh-CN" altLang="en-US" b="0" dirty="0" smtClean="0"/>
                  <a:t> </a:t>
                </a:r>
                <a:r>
                  <a:rPr lang="en-US" altLang="zh-CN" b="0" dirty="0" smtClean="0"/>
                  <a:t>asymptotically</a:t>
                </a:r>
                <a:r>
                  <a:rPr lang="zh-CN" altLang="en-US" b="0" dirty="0" smtClean="0"/>
                  <a:t> </a:t>
                </a:r>
                <a:r>
                  <a:rPr lang="en-US" altLang="zh-CN" b="0" dirty="0" smtClean="0"/>
                  <a:t>follows</a:t>
                </a:r>
                <a:r>
                  <a:rPr lang="zh-CN" altLang="en-US" b="0" dirty="0" smtClean="0"/>
                  <a:t> </a:t>
                </a:r>
                <a14:m>
                  <m:oMath xmlns:m="http://schemas.openxmlformats.org/officeDocument/2006/math">
                    <m:r>
                      <a:rPr lang="en-US" altLang="zh-CN" b="0" i="1" smtClean="0">
                        <a:latin typeface="Cambria Math" charset="0"/>
                      </a:rPr>
                      <m:t>𝑁</m:t>
                    </m:r>
                    <m:d>
                      <m:dPr>
                        <m:ctrlPr>
                          <a:rPr lang="en-US" altLang="zh-CN" b="0" i="1" smtClean="0">
                            <a:latin typeface="Cambria Math" charset="0"/>
                          </a:rPr>
                        </m:ctrlPr>
                      </m:dPr>
                      <m:e>
                        <m:r>
                          <a:rPr lang="en-US" altLang="zh-CN" b="0" i="1" smtClean="0">
                            <a:latin typeface="Cambria Math" charset="0"/>
                          </a:rPr>
                          <m:t>0,1</m:t>
                        </m:r>
                      </m:e>
                    </m:d>
                    <m:r>
                      <a:rPr lang="en-US" altLang="zh-CN" b="0" i="1" smtClean="0">
                        <a:latin typeface="Cambria Math" charset="0"/>
                      </a:rPr>
                      <m:t>.</m:t>
                    </m:r>
                  </m:oMath>
                </a14:m>
                <a:endParaRPr lang="en-US" altLang="zh-CN" b="0" dirty="0" smtClean="0"/>
              </a:p>
              <a:p>
                <a:endParaRPr lang="en-US" altLang="zh-CN" b="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54954" y="2603500"/>
                <a:ext cx="10445167" cy="3882360"/>
              </a:xfrm>
              <a:blipFill rotWithShape="0">
                <a:blip r:embed="rId2"/>
                <a:stretch>
                  <a:fillRect l="-117" t="-785"/>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321" y="2983467"/>
            <a:ext cx="7361274" cy="17889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165" y="5528145"/>
            <a:ext cx="8901113" cy="957715"/>
          </a:xfrm>
          <a:prstGeom prst="rect">
            <a:avLst/>
          </a:prstGeom>
        </p:spPr>
      </p:pic>
    </p:spTree>
    <p:extLst>
      <p:ext uri="{BB962C8B-B14F-4D97-AF65-F5344CB8AC3E}">
        <p14:creationId xmlns:p14="http://schemas.microsoft.com/office/powerpoint/2010/main" val="656728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5693" y="396692"/>
            <a:ext cx="8335926" cy="432648"/>
          </a:xfrm>
        </p:spPr>
        <p:txBody>
          <a:bodyPr>
            <a:normAutofit fontScale="90000"/>
          </a:bodyPr>
          <a:lstStyle/>
          <a:p>
            <a:r>
              <a:rPr lang="en-US" dirty="0" smtClean="0">
                <a:solidFill>
                  <a:schemeClr val="tx1"/>
                </a:solidFill>
              </a:rPr>
              <a:t>Example of Nonlinear Dependence</a:t>
            </a:r>
            <a:endParaRPr lang="en-US" dirty="0">
              <a:solidFill>
                <a:schemeClr val="tx1"/>
              </a:solidFill>
            </a:endParaRPr>
          </a:p>
        </p:txBody>
      </p:sp>
      <p:sp>
        <p:nvSpPr>
          <p:cNvPr id="6" name="Text Placeholder 5"/>
          <p:cNvSpPr>
            <a:spLocks noGrp="1"/>
          </p:cNvSpPr>
          <p:nvPr>
            <p:ph type="body" sz="half" idx="4294967295"/>
          </p:nvPr>
        </p:nvSpPr>
        <p:spPr>
          <a:xfrm>
            <a:off x="95693" y="930888"/>
            <a:ext cx="6835657" cy="323754"/>
          </a:xfrm>
        </p:spPr>
        <p:txBody>
          <a:bodyPr>
            <a:normAutofit fontScale="92500" lnSpcReduction="20000"/>
          </a:bodyPr>
          <a:lstStyle/>
          <a:p>
            <a:r>
              <a:rPr lang="en-US" dirty="0" smtClean="0"/>
              <a:t>Two genes with quadratic dependence pattern</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20" y="1425302"/>
            <a:ext cx="4369980" cy="43699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397" y="1425302"/>
            <a:ext cx="4381691" cy="4381691"/>
          </a:xfrm>
          <a:prstGeom prst="rect">
            <a:avLst/>
          </a:prstGeom>
        </p:spPr>
      </p:pic>
    </p:spTree>
    <p:extLst>
      <p:ext uri="{BB962C8B-B14F-4D97-AF65-F5344CB8AC3E}">
        <p14:creationId xmlns:p14="http://schemas.microsoft.com/office/powerpoint/2010/main" val="983775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Quantile-based Contingency Table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6656846"/>
              </p:ext>
            </p:extLst>
          </p:nvPr>
        </p:nvGraphicFramePr>
        <p:xfrm>
          <a:off x="2320377" y="2405784"/>
          <a:ext cx="7731466" cy="2812647"/>
        </p:xfrm>
        <a:graphic>
          <a:graphicData uri="http://schemas.openxmlformats.org/drawingml/2006/table">
            <a:tbl>
              <a:tblPr firstRow="1" firstCol="1">
                <a:tableStyleId>{5C22544A-7EE6-4342-B048-85BDC9FD1C3A}</a:tableStyleId>
              </a:tblPr>
              <a:tblGrid>
                <a:gridCol w="905474"/>
                <a:gridCol w="1313121"/>
                <a:gridCol w="1775164"/>
                <a:gridCol w="1883646"/>
                <a:gridCol w="1854061"/>
              </a:tblGrid>
              <a:tr h="610339">
                <a:tc>
                  <a:txBody>
                    <a:bodyPr/>
                    <a:lstStyle/>
                    <a:p>
                      <a:endParaRPr lang="en-US" dirty="0"/>
                    </a:p>
                  </a:txBody>
                  <a:tcPr/>
                </a:tc>
                <a:tc gridSpan="4">
                  <a:txBody>
                    <a:bodyPr/>
                    <a:lstStyle/>
                    <a:p>
                      <a:pPr algn="ctr"/>
                      <a:r>
                        <a:rPr lang="en-US" dirty="0" smtClean="0"/>
                        <a:t>Gene A Expression</a:t>
                      </a:r>
                      <a:endParaRPr lang="en-US"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44901">
                <a:tc rowSpan="4">
                  <a:txBody>
                    <a:bodyPr/>
                    <a:lstStyle/>
                    <a:p>
                      <a:r>
                        <a:rPr lang="en-US" dirty="0" smtClean="0"/>
                        <a:t>Gene B</a:t>
                      </a:r>
                      <a:r>
                        <a:rPr lang="en-US" baseline="0" dirty="0" smtClean="0"/>
                        <a:t> Expression</a:t>
                      </a:r>
                      <a:endParaRPr lang="en-US" dirty="0"/>
                    </a:p>
                  </a:txBody>
                  <a:tcPr vert="vert270"/>
                </a:tc>
                <a:tc>
                  <a:txBody>
                    <a:bodyPr/>
                    <a:lstStyle/>
                    <a:p>
                      <a:endParaRPr lang="en-US" dirty="0"/>
                    </a:p>
                  </a:txBody>
                  <a:tcPr>
                    <a:solidFill>
                      <a:schemeClr val="tx1">
                        <a:lumMod val="50000"/>
                        <a:lumOff val="50000"/>
                      </a:schemeClr>
                    </a:solidFill>
                  </a:tcPr>
                </a:tc>
                <a:tc>
                  <a:txBody>
                    <a:bodyPr/>
                    <a:lstStyle/>
                    <a:p>
                      <a:pPr algn="ctr"/>
                      <a:r>
                        <a:rPr lang="en-US" dirty="0" smtClean="0"/>
                        <a:t>LOW</a:t>
                      </a:r>
                      <a:endParaRPr lang="en-US" dirty="0"/>
                    </a:p>
                  </a:txBody>
                  <a:tcPr anchor="ctr">
                    <a:solidFill>
                      <a:schemeClr val="tx1">
                        <a:lumMod val="50000"/>
                        <a:lumOff val="50000"/>
                      </a:schemeClr>
                    </a:solidFill>
                  </a:tcPr>
                </a:tc>
                <a:tc>
                  <a:txBody>
                    <a:bodyPr/>
                    <a:lstStyle/>
                    <a:p>
                      <a:pPr algn="ctr"/>
                      <a:r>
                        <a:rPr lang="en-US" dirty="0" smtClean="0"/>
                        <a:t>MEDIUM</a:t>
                      </a:r>
                      <a:endParaRPr lang="en-US" dirty="0"/>
                    </a:p>
                  </a:txBody>
                  <a:tcPr anchor="ctr">
                    <a:solidFill>
                      <a:schemeClr val="tx1">
                        <a:lumMod val="50000"/>
                        <a:lumOff val="50000"/>
                      </a:schemeClr>
                    </a:solidFill>
                  </a:tcPr>
                </a:tc>
                <a:tc>
                  <a:txBody>
                    <a:bodyPr/>
                    <a:lstStyle/>
                    <a:p>
                      <a:pPr algn="ctr"/>
                      <a:r>
                        <a:rPr lang="en-US" dirty="0" smtClean="0"/>
                        <a:t>HIGH</a:t>
                      </a:r>
                      <a:endParaRPr lang="en-US" dirty="0"/>
                    </a:p>
                  </a:txBody>
                  <a:tcPr anchor="ctr">
                    <a:solidFill>
                      <a:schemeClr val="tx1">
                        <a:lumMod val="50000"/>
                        <a:lumOff val="50000"/>
                      </a:schemeClr>
                    </a:solidFill>
                  </a:tcPr>
                </a:tc>
              </a:tr>
              <a:tr h="552469">
                <a:tc vMerge="1">
                  <a:txBody>
                    <a:bodyPr/>
                    <a:lstStyle/>
                    <a:p>
                      <a:endParaRPr lang="en-US" dirty="0"/>
                    </a:p>
                  </a:txBody>
                  <a:tcPr/>
                </a:tc>
                <a:tc>
                  <a:txBody>
                    <a:bodyPr/>
                    <a:lstStyle/>
                    <a:p>
                      <a:r>
                        <a:rPr lang="en-US" dirty="0" smtClean="0"/>
                        <a:t>LOW</a:t>
                      </a:r>
                      <a:endParaRPr lang="en-US" dirty="0"/>
                    </a:p>
                  </a:txBody>
                  <a:tcPr anchor="ctr">
                    <a:solidFill>
                      <a:schemeClr val="tx1">
                        <a:lumMod val="50000"/>
                        <a:lumOff val="50000"/>
                      </a:schemeClr>
                    </a:solidFill>
                  </a:tcPr>
                </a:tc>
                <a:tc>
                  <a:txBody>
                    <a:bodyPr/>
                    <a:lstStyle/>
                    <a:p>
                      <a:pPr algn="ctr"/>
                      <a:r>
                        <a:rPr lang="en-US" dirty="0" smtClean="0"/>
                        <a:t>50</a:t>
                      </a:r>
                      <a:endParaRPr lang="en-US" dirty="0"/>
                    </a:p>
                  </a:txBody>
                  <a:tcPr anchor="ctr"/>
                </a:tc>
                <a:tc>
                  <a:txBody>
                    <a:bodyPr/>
                    <a:lstStyle/>
                    <a:p>
                      <a:pPr algn="ctr"/>
                      <a:r>
                        <a:rPr lang="en-US" dirty="0" smtClean="0"/>
                        <a:t>20</a:t>
                      </a:r>
                      <a:endParaRPr lang="en-US" dirty="0"/>
                    </a:p>
                  </a:txBody>
                  <a:tcPr anchor="ctr"/>
                </a:tc>
                <a:tc>
                  <a:txBody>
                    <a:bodyPr/>
                    <a:lstStyle/>
                    <a:p>
                      <a:pPr algn="ctr"/>
                      <a:r>
                        <a:rPr lang="en-US" dirty="0" smtClean="0"/>
                        <a:t>30</a:t>
                      </a:r>
                      <a:endParaRPr lang="en-US" dirty="0"/>
                    </a:p>
                  </a:txBody>
                  <a:tcPr anchor="ctr"/>
                </a:tc>
              </a:tr>
              <a:tr h="552469">
                <a:tc vMerge="1">
                  <a:txBody>
                    <a:bodyPr/>
                    <a:lstStyle/>
                    <a:p>
                      <a:endParaRPr lang="en-US" dirty="0"/>
                    </a:p>
                  </a:txBody>
                  <a:tcPr/>
                </a:tc>
                <a:tc>
                  <a:txBody>
                    <a:bodyPr/>
                    <a:lstStyle/>
                    <a:p>
                      <a:r>
                        <a:rPr lang="en-US" dirty="0" smtClean="0"/>
                        <a:t>MEDIUM</a:t>
                      </a:r>
                      <a:endParaRPr lang="en-US" dirty="0"/>
                    </a:p>
                  </a:txBody>
                  <a:tcPr anchor="ctr">
                    <a:solidFill>
                      <a:schemeClr val="tx1">
                        <a:lumMod val="50000"/>
                        <a:lumOff val="50000"/>
                      </a:schemeClr>
                    </a:solidFill>
                  </a:tcPr>
                </a:tc>
                <a:tc>
                  <a:txBody>
                    <a:bodyPr/>
                    <a:lstStyle/>
                    <a:p>
                      <a:pPr algn="ctr"/>
                      <a:r>
                        <a:rPr lang="en-US" dirty="0" smtClean="0"/>
                        <a:t>10</a:t>
                      </a:r>
                      <a:endParaRPr lang="en-US" dirty="0"/>
                    </a:p>
                  </a:txBody>
                  <a:tcPr anchor="ctr"/>
                </a:tc>
                <a:tc>
                  <a:txBody>
                    <a:bodyPr/>
                    <a:lstStyle/>
                    <a:p>
                      <a:pPr algn="ctr"/>
                      <a:r>
                        <a:rPr lang="en-US" dirty="0" smtClean="0"/>
                        <a:t>40</a:t>
                      </a:r>
                      <a:endParaRPr lang="en-US" dirty="0"/>
                    </a:p>
                  </a:txBody>
                  <a:tcPr anchor="ctr"/>
                </a:tc>
                <a:tc>
                  <a:txBody>
                    <a:bodyPr/>
                    <a:lstStyle/>
                    <a:p>
                      <a:pPr algn="ctr"/>
                      <a:r>
                        <a:rPr lang="en-US" dirty="0" smtClean="0"/>
                        <a:t>50</a:t>
                      </a:r>
                      <a:endParaRPr lang="en-US" dirty="0"/>
                    </a:p>
                  </a:txBody>
                  <a:tcPr anchor="ctr"/>
                </a:tc>
              </a:tr>
              <a:tr h="552469">
                <a:tc vMerge="1">
                  <a:txBody>
                    <a:bodyPr/>
                    <a:lstStyle/>
                    <a:p>
                      <a:endParaRPr lang="en-US" dirty="0"/>
                    </a:p>
                  </a:txBody>
                  <a:tcPr/>
                </a:tc>
                <a:tc>
                  <a:txBody>
                    <a:bodyPr/>
                    <a:lstStyle/>
                    <a:p>
                      <a:r>
                        <a:rPr lang="en-US" dirty="0" smtClean="0"/>
                        <a:t>HIGH</a:t>
                      </a:r>
                      <a:endParaRPr lang="en-US" dirty="0"/>
                    </a:p>
                  </a:txBody>
                  <a:tcPr anchor="ctr">
                    <a:solidFill>
                      <a:schemeClr val="tx1">
                        <a:lumMod val="50000"/>
                        <a:lumOff val="50000"/>
                      </a:schemeClr>
                    </a:solidFill>
                  </a:tcPr>
                </a:tc>
                <a:tc>
                  <a:txBody>
                    <a:bodyPr/>
                    <a:lstStyle/>
                    <a:p>
                      <a:pPr algn="ctr"/>
                      <a:r>
                        <a:rPr lang="en-US" dirty="0" smtClean="0"/>
                        <a:t>40</a:t>
                      </a:r>
                      <a:endParaRPr lang="en-US" dirty="0"/>
                    </a:p>
                  </a:txBody>
                  <a:tcPr anchor="ctr"/>
                </a:tc>
                <a:tc>
                  <a:txBody>
                    <a:bodyPr/>
                    <a:lstStyle/>
                    <a:p>
                      <a:pPr algn="ctr"/>
                      <a:r>
                        <a:rPr lang="en-US" dirty="0" smtClean="0"/>
                        <a:t>40</a:t>
                      </a:r>
                      <a:endParaRPr lang="en-US" dirty="0"/>
                    </a:p>
                  </a:txBody>
                  <a:tcPr anchor="ctr"/>
                </a:tc>
                <a:tc>
                  <a:txBody>
                    <a:bodyPr/>
                    <a:lstStyle/>
                    <a:p>
                      <a:pPr algn="ctr"/>
                      <a:r>
                        <a:rPr lang="en-US" dirty="0" smtClean="0"/>
                        <a:t>20</a:t>
                      </a:r>
                      <a:endParaRPr lang="en-US" dirty="0"/>
                    </a:p>
                  </a:txBody>
                  <a:tcPr anchor="ctr"/>
                </a:tc>
              </a:tr>
            </a:tbl>
          </a:graphicData>
        </a:graphic>
      </p:graphicFrame>
      <p:sp>
        <p:nvSpPr>
          <p:cNvPr id="8" name="TextBox 7"/>
          <p:cNvSpPr txBox="1"/>
          <p:nvPr/>
        </p:nvSpPr>
        <p:spPr>
          <a:xfrm>
            <a:off x="1839433" y="5558000"/>
            <a:ext cx="8782493" cy="923330"/>
          </a:xfrm>
          <a:prstGeom prst="rect">
            <a:avLst/>
          </a:prstGeom>
          <a:noFill/>
        </p:spPr>
        <p:txBody>
          <a:bodyPr wrap="square" rtlCol="0">
            <a:spAutoFit/>
          </a:bodyPr>
          <a:lstStyle/>
          <a:p>
            <a:pPr marL="285750" indent="-285750">
              <a:buFont typeface="Arial" charset="0"/>
              <a:buChar char="•"/>
            </a:pPr>
            <a:r>
              <a:rPr lang="en-US" dirty="0" smtClean="0"/>
              <a:t>Low: minimum to first sample </a:t>
            </a:r>
            <a:r>
              <a:rPr lang="en-US" dirty="0" err="1" smtClean="0"/>
              <a:t>tertile</a:t>
            </a:r>
            <a:r>
              <a:rPr lang="en-US" dirty="0" smtClean="0"/>
              <a:t>, adjusting for the library size.</a:t>
            </a:r>
          </a:p>
          <a:p>
            <a:pPr marL="285750" indent="-285750">
              <a:buFont typeface="Arial" charset="0"/>
              <a:buChar char="•"/>
            </a:pPr>
            <a:r>
              <a:rPr lang="en-US" dirty="0" smtClean="0"/>
              <a:t>Medium: first to second sample </a:t>
            </a:r>
            <a:r>
              <a:rPr lang="en-US" dirty="0" err="1" smtClean="0"/>
              <a:t>tertile</a:t>
            </a:r>
            <a:r>
              <a:rPr lang="en-US" dirty="0" smtClean="0"/>
              <a:t>, adjusting for the library size.</a:t>
            </a:r>
          </a:p>
          <a:p>
            <a:pPr marL="285750" indent="-285750">
              <a:buFont typeface="Arial" charset="0"/>
              <a:buChar char="•"/>
            </a:pPr>
            <a:r>
              <a:rPr lang="en-US" dirty="0" smtClean="0"/>
              <a:t>High: second sample </a:t>
            </a:r>
            <a:r>
              <a:rPr lang="en-US" dirty="0" err="1" smtClean="0"/>
              <a:t>tertile</a:t>
            </a:r>
            <a:r>
              <a:rPr lang="en-US" dirty="0" smtClean="0"/>
              <a:t> to </a:t>
            </a:r>
            <a:r>
              <a:rPr lang="en-US" dirty="0" err="1" smtClean="0"/>
              <a:t>maxium</a:t>
            </a:r>
            <a:r>
              <a:rPr lang="en-US" dirty="0" smtClean="0"/>
              <a:t>, adjusting for the library size.</a:t>
            </a:r>
            <a:endParaRPr lang="en-US" dirty="0"/>
          </a:p>
        </p:txBody>
      </p:sp>
    </p:spTree>
    <p:extLst>
      <p:ext uri="{BB962C8B-B14F-4D97-AF65-F5344CB8AC3E}">
        <p14:creationId xmlns:p14="http://schemas.microsoft.com/office/powerpoint/2010/main" val="1394738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Quantiles Adjusting for the Library Size</a:t>
            </a:r>
            <a:endParaRPr lang="en-US" dirty="0"/>
          </a:p>
        </p:txBody>
      </p:sp>
      <p:sp>
        <p:nvSpPr>
          <p:cNvPr id="3" name="Content Placeholder 2"/>
          <p:cNvSpPr>
            <a:spLocks noGrp="1"/>
          </p:cNvSpPr>
          <p:nvPr>
            <p:ph idx="1"/>
          </p:nvPr>
        </p:nvSpPr>
        <p:spPr/>
        <p:txBody>
          <a:bodyPr/>
          <a:lstStyle/>
          <a:p>
            <a:r>
              <a:rPr lang="en-US" dirty="0" smtClean="0"/>
              <a:t>For RNA-</a:t>
            </a:r>
            <a:r>
              <a:rPr lang="en-US" dirty="0" err="1" smtClean="0"/>
              <a:t>Seq</a:t>
            </a:r>
            <a:r>
              <a:rPr lang="en-US" dirty="0" smtClean="0"/>
              <a:t> data, different samples have different library size.</a:t>
            </a:r>
          </a:p>
          <a:p>
            <a:r>
              <a:rPr lang="en-US" altLang="zh-CN" dirty="0" smtClean="0"/>
              <a:t>The</a:t>
            </a:r>
            <a:r>
              <a:rPr lang="zh-CN" altLang="en-US" dirty="0" smtClean="0"/>
              <a:t> </a:t>
            </a:r>
            <a:r>
              <a:rPr lang="en-US" altLang="zh-CN" dirty="0" smtClean="0"/>
              <a:t>library</a:t>
            </a:r>
            <a:r>
              <a:rPr lang="zh-CN" altLang="en-US" dirty="0" smtClean="0"/>
              <a:t> </a:t>
            </a:r>
            <a:r>
              <a:rPr lang="en-US" altLang="zh-CN" dirty="0" smtClean="0"/>
              <a:t>size</a:t>
            </a:r>
            <a:r>
              <a:rPr lang="zh-CN" altLang="en-US" dirty="0" smtClean="0"/>
              <a:t> </a:t>
            </a:r>
            <a:r>
              <a:rPr lang="en-US" altLang="zh-CN" dirty="0" smtClean="0"/>
              <a:t>will</a:t>
            </a:r>
            <a:r>
              <a:rPr lang="zh-CN" altLang="en-US" dirty="0" smtClean="0"/>
              <a:t> </a:t>
            </a:r>
            <a:r>
              <a:rPr lang="en-US" altLang="zh-CN" dirty="0" smtClean="0"/>
              <a:t>affect</a:t>
            </a:r>
            <a:r>
              <a:rPr lang="zh-CN" altLang="en-US" dirty="0" smtClean="0"/>
              <a:t> </a:t>
            </a:r>
            <a:r>
              <a:rPr lang="en-US" altLang="zh-CN" dirty="0" smtClean="0"/>
              <a:t>the</a:t>
            </a:r>
            <a:r>
              <a:rPr lang="zh-CN" altLang="en-US" dirty="0" smtClean="0"/>
              <a:t> </a:t>
            </a:r>
            <a:r>
              <a:rPr lang="en-US" altLang="zh-CN" dirty="0" smtClean="0"/>
              <a:t>quantile</a:t>
            </a:r>
            <a:r>
              <a:rPr lang="zh-CN" altLang="en-US" dirty="0" smtClean="0"/>
              <a:t> </a:t>
            </a:r>
            <a:r>
              <a:rPr lang="en-US" altLang="zh-CN" dirty="0" smtClean="0"/>
              <a:t>level</a:t>
            </a:r>
            <a:r>
              <a:rPr lang="zh-CN" altLang="en-US" dirty="0" smtClean="0"/>
              <a:t> </a:t>
            </a:r>
            <a:r>
              <a:rPr lang="en-US" altLang="zh-CN" dirty="0" smtClean="0"/>
              <a:t>of</a:t>
            </a:r>
            <a:r>
              <a:rPr lang="zh-CN" altLang="en-US" dirty="0" smtClean="0"/>
              <a:t> </a:t>
            </a:r>
            <a:r>
              <a:rPr lang="en-US" altLang="zh-CN" dirty="0" smtClean="0"/>
              <a:t>each</a:t>
            </a:r>
            <a:r>
              <a:rPr lang="zh-CN" altLang="en-US" dirty="0"/>
              <a:t> </a:t>
            </a:r>
            <a:r>
              <a:rPr lang="en-US" altLang="zh-CN" dirty="0" smtClean="0"/>
              <a:t>gene</a:t>
            </a:r>
            <a:r>
              <a:rPr lang="zh-CN" altLang="en-US" dirty="0" smtClean="0"/>
              <a:t> </a:t>
            </a:r>
            <a:r>
              <a:rPr lang="en-US" altLang="zh-CN" dirty="0" smtClean="0"/>
              <a:t>count.</a:t>
            </a:r>
          </a:p>
          <a:p>
            <a:r>
              <a:rPr lang="en-US" altLang="zh-CN" dirty="0" smtClean="0"/>
              <a:t>Adjust</a:t>
            </a:r>
            <a:r>
              <a:rPr lang="zh-CN" altLang="en-US" dirty="0" smtClean="0"/>
              <a:t> </a:t>
            </a:r>
            <a:r>
              <a:rPr lang="en-US" altLang="zh-CN" dirty="0" smtClean="0"/>
              <a:t>count</a:t>
            </a:r>
            <a:r>
              <a:rPr lang="zh-CN" altLang="en-US" dirty="0" smtClean="0"/>
              <a:t> </a:t>
            </a:r>
            <a:r>
              <a:rPr lang="en-US" altLang="zh-CN" dirty="0" smtClean="0"/>
              <a:t>data</a:t>
            </a:r>
            <a:r>
              <a:rPr lang="zh-CN" altLang="en-US" dirty="0" smtClean="0"/>
              <a:t> </a:t>
            </a:r>
            <a:r>
              <a:rPr lang="en-US" altLang="zh-CN" dirty="0" smtClean="0"/>
              <a:t>to</a:t>
            </a:r>
            <a:r>
              <a:rPr lang="zh-CN" altLang="en-US" dirty="0" smtClean="0"/>
              <a:t> </a:t>
            </a:r>
            <a:r>
              <a:rPr lang="en-US" altLang="zh-CN" dirty="0" smtClean="0"/>
              <a:t>proportional</a:t>
            </a:r>
            <a:r>
              <a:rPr lang="zh-CN" altLang="en-US" dirty="0" smtClean="0"/>
              <a:t> </a:t>
            </a:r>
            <a:r>
              <a:rPr lang="en-US" altLang="zh-CN" dirty="0" smtClean="0"/>
              <a:t>data</a:t>
            </a:r>
            <a:r>
              <a:rPr lang="zh-CN" altLang="en-US" dirty="0" smtClean="0"/>
              <a:t> </a:t>
            </a:r>
            <a:r>
              <a:rPr lang="en-US" altLang="zh-CN" dirty="0" smtClean="0"/>
              <a:t>(</a:t>
            </a:r>
            <a:r>
              <a:rPr lang="en-US" altLang="zh-CN" dirty="0" smtClean="0">
                <a:solidFill>
                  <a:schemeClr val="accent1">
                    <a:lumMod val="60000"/>
                    <a:lumOff val="40000"/>
                  </a:schemeClr>
                </a:solidFill>
              </a:rPr>
              <a:t>See</a:t>
            </a:r>
            <a:r>
              <a:rPr lang="zh-CN" altLang="en-US" dirty="0" smtClean="0">
                <a:solidFill>
                  <a:schemeClr val="accent1">
                    <a:lumMod val="60000"/>
                    <a:lumOff val="40000"/>
                  </a:schemeClr>
                </a:solidFill>
              </a:rPr>
              <a:t> </a:t>
            </a:r>
            <a:r>
              <a:rPr lang="en-US" altLang="zh-CN" dirty="0" smtClean="0">
                <a:solidFill>
                  <a:schemeClr val="accent1">
                    <a:lumMod val="60000"/>
                    <a:lumOff val="40000"/>
                  </a:schemeClr>
                </a:solidFill>
              </a:rPr>
              <a:t>R</a:t>
            </a:r>
            <a:r>
              <a:rPr lang="zh-CN" altLang="en-US" dirty="0" smtClean="0">
                <a:solidFill>
                  <a:schemeClr val="accent1">
                    <a:lumMod val="60000"/>
                    <a:lumOff val="40000"/>
                  </a:schemeClr>
                </a:solidFill>
              </a:rPr>
              <a:t> </a:t>
            </a:r>
            <a:r>
              <a:rPr lang="en-US" altLang="zh-CN" dirty="0" smtClean="0">
                <a:solidFill>
                  <a:schemeClr val="accent1">
                    <a:lumMod val="60000"/>
                    <a:lumOff val="40000"/>
                  </a:schemeClr>
                </a:solidFill>
              </a:rPr>
              <a:t>Example</a:t>
            </a:r>
            <a:r>
              <a:rPr lang="en-US" altLang="zh-CN" dirty="0" smtClean="0"/>
              <a:t>).</a:t>
            </a:r>
            <a:endParaRPr lang="en-US" dirty="0"/>
          </a:p>
        </p:txBody>
      </p:sp>
    </p:spTree>
    <p:extLst>
      <p:ext uri="{BB962C8B-B14F-4D97-AF65-F5344CB8AC3E}">
        <p14:creationId xmlns:p14="http://schemas.microsoft.com/office/powerpoint/2010/main" val="532827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022" y="365760"/>
            <a:ext cx="9692640" cy="1325562"/>
          </a:xfrm>
        </p:spPr>
        <p:txBody>
          <a:bodyPr/>
          <a:lstStyle/>
          <a:p>
            <a:r>
              <a:rPr lang="en-US" dirty="0" smtClean="0"/>
              <a:t>Quantile-based Contingency Table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smtClean="0"/>
                  <a:t>Count the number of pairs </a:t>
                </a:r>
                <a14:m>
                  <m:oMath xmlns:m="http://schemas.openxmlformats.org/officeDocument/2006/math">
                    <m:r>
                      <a:rPr lang="en-US" b="0" i="1" smtClean="0">
                        <a:latin typeface="Cambria Math" charset="0"/>
                      </a:rPr>
                      <m:t>(</m:t>
                    </m:r>
                    <m:sSub>
                      <m:sSubPr>
                        <m:ctrlPr>
                          <a:rPr lang="en-US" b="0" i="1" smtClean="0">
                            <a:latin typeface="Cambria Math" charset="0"/>
                          </a:rPr>
                        </m:ctrlPr>
                      </m:sSubPr>
                      <m:e>
                        <m:r>
                          <a:rPr lang="en-US" b="0" i="1" smtClean="0">
                            <a:latin typeface="Cambria Math" charset="0"/>
                          </a:rPr>
                          <m:t>𝐺</m:t>
                        </m:r>
                      </m:e>
                      <m:sub>
                        <m:r>
                          <a:rPr lang="en-US" b="0" i="1" smtClean="0">
                            <a:latin typeface="Cambria Math" charset="0"/>
                          </a:rPr>
                          <m:t>𝐴</m:t>
                        </m:r>
                      </m:sub>
                    </m:sSub>
                    <m:r>
                      <a:rPr lang="en-US" b="0" i="1" smtClean="0">
                        <a:latin typeface="Cambria Math" charset="0"/>
                      </a:rPr>
                      <m:t>, </m:t>
                    </m:r>
                    <m:sSub>
                      <m:sSubPr>
                        <m:ctrlPr>
                          <a:rPr lang="en-US" b="0" i="1" smtClean="0">
                            <a:latin typeface="Cambria Math" charset="0"/>
                          </a:rPr>
                        </m:ctrlPr>
                      </m:sSubPr>
                      <m:e>
                        <m:r>
                          <a:rPr lang="en-US" b="0" i="1" smtClean="0">
                            <a:latin typeface="Cambria Math" charset="0"/>
                          </a:rPr>
                          <m:t>𝐺</m:t>
                        </m:r>
                      </m:e>
                      <m:sub>
                        <m:r>
                          <a:rPr lang="en-US" b="0" i="1" smtClean="0">
                            <a:latin typeface="Cambria Math" charset="0"/>
                          </a:rPr>
                          <m:t>𝐵</m:t>
                        </m:r>
                      </m:sub>
                    </m:sSub>
                    <m:r>
                      <a:rPr lang="en-US" b="0" i="1" smtClean="0">
                        <a:latin typeface="Cambria Math" charset="0"/>
                      </a:rPr>
                      <m:t>)</m:t>
                    </m:r>
                  </m:oMath>
                </a14:m>
                <a:r>
                  <a:rPr lang="en-US" dirty="0" smtClean="0"/>
                  <a:t> that fall into each cell.</a:t>
                </a:r>
              </a:p>
              <a:p>
                <a:pPr marL="0" indent="0">
                  <a:buNone/>
                </a:pPr>
                <a14:m>
                  <m:oMathPara xmlns:m="http://schemas.openxmlformats.org/officeDocument/2006/math">
                    <m:oMathParaPr>
                      <m:jc m:val="center"/>
                    </m:oMathParaPr>
                    <m:oMath xmlns:m="http://schemas.openxmlformats.org/officeDocument/2006/math">
                      <m:sSub>
                        <m:sSubPr>
                          <m:ctrlPr>
                            <a:rPr lang="en-US" b="0" i="1" smtClean="0">
                              <a:latin typeface="Cambria Math" charset="0"/>
                            </a:rPr>
                          </m:ctrlPr>
                        </m:sSubPr>
                        <m:e>
                          <m:r>
                            <a:rPr lang="en-US" b="0" i="1" smtClean="0">
                              <a:latin typeface="Cambria Math" charset="0"/>
                            </a:rPr>
                            <m:t>𝐷</m:t>
                          </m:r>
                        </m:e>
                        <m:sub>
                          <m:r>
                            <a:rPr lang="en-US" b="0" i="1" smtClean="0">
                              <a:latin typeface="Cambria Math" charset="0"/>
                            </a:rPr>
                            <m:t>𝑖𝑗</m:t>
                          </m:r>
                        </m:sub>
                      </m:sSub>
                      <m:r>
                        <a:rPr lang="en-US" b="0" i="1" smtClean="0">
                          <a:latin typeface="Cambria Math" charset="0"/>
                        </a:rPr>
                        <m:t>=# </m:t>
                      </m:r>
                      <m:d>
                        <m:dPr>
                          <m:begChr m:val="{"/>
                          <m:endChr m:val="}"/>
                          <m:ctrlPr>
                            <a:rPr lang="en-US" b="0" i="1" smtClean="0">
                              <a:latin typeface="Cambria Math" charset="0"/>
                            </a:rPr>
                          </m:ctrlPr>
                        </m:dPr>
                        <m:e>
                          <m:d>
                            <m:dPr>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𝐺</m:t>
                                  </m:r>
                                </m:e>
                                <m:sub>
                                  <m:r>
                                    <a:rPr lang="en-US" b="0" i="1" smtClean="0">
                                      <a:latin typeface="Cambria Math" charset="0"/>
                                    </a:rPr>
                                    <m:t>𝐴</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𝐺</m:t>
                                  </m:r>
                                </m:e>
                                <m:sub>
                                  <m:r>
                                    <a:rPr lang="en-US" b="0" i="1" smtClean="0">
                                      <a:latin typeface="Cambria Math" charset="0"/>
                                    </a:rPr>
                                    <m:t>𝐵</m:t>
                                  </m:r>
                                </m:sub>
                              </m:sSub>
                            </m:e>
                          </m:d>
                          <m:r>
                            <a:rPr lang="en-US" b="0" i="1" smtClean="0">
                              <a:latin typeface="Cambria Math" charset="0"/>
                            </a:rPr>
                            <m:t> </m:t>
                          </m:r>
                          <m:r>
                            <a:rPr lang="en-US" b="0" i="1" smtClean="0">
                              <a:latin typeface="Cambria Math" charset="0"/>
                            </a:rPr>
                            <m:t>𝑓𝑎𝑙𝑙𝑠</m:t>
                          </m:r>
                          <m:r>
                            <a:rPr lang="en-US" b="0" i="1" smtClean="0">
                              <a:latin typeface="Cambria Math" charset="0"/>
                            </a:rPr>
                            <m:t> </m:t>
                          </m:r>
                          <m:r>
                            <a:rPr lang="en-US" b="0" i="1" smtClean="0">
                              <a:latin typeface="Cambria Math" charset="0"/>
                            </a:rPr>
                            <m:t>𝑖𝑛𝑡𝑜</m:t>
                          </m:r>
                          <m:r>
                            <a:rPr lang="en-US" b="0" i="1" smtClean="0">
                              <a:latin typeface="Cambria Math" charset="0"/>
                            </a:rPr>
                            <m:t> </m:t>
                          </m:r>
                          <m:r>
                            <a:rPr lang="en-US" b="0" i="1" smtClean="0">
                              <a:latin typeface="Cambria Math" charset="0"/>
                            </a:rPr>
                            <m:t>𝑐𝑒𝑙𝑙</m:t>
                          </m:r>
                          <m:r>
                            <a:rPr lang="en-US" b="0" i="1" smtClean="0">
                              <a:latin typeface="Cambria Math" charset="0"/>
                            </a:rPr>
                            <m:t> </m:t>
                          </m:r>
                          <m:d>
                            <m:dPr>
                              <m:ctrlPr>
                                <a:rPr lang="en-US" b="0" i="1" smtClean="0">
                                  <a:latin typeface="Cambria Math" charset="0"/>
                                </a:rPr>
                              </m:ctrlPr>
                            </m:dPr>
                            <m:e>
                              <m:r>
                                <a:rPr lang="en-US" b="0" i="1" smtClean="0">
                                  <a:latin typeface="Cambria Math" charset="0"/>
                                </a:rPr>
                                <m:t>𝑖</m:t>
                              </m:r>
                              <m:r>
                                <a:rPr lang="en-US" b="0" i="1" smtClean="0">
                                  <a:latin typeface="Cambria Math" charset="0"/>
                                </a:rPr>
                                <m:t>,</m:t>
                              </m:r>
                              <m:r>
                                <a:rPr lang="en-US" b="0" i="1" smtClean="0">
                                  <a:latin typeface="Cambria Math" charset="0"/>
                                </a:rPr>
                                <m:t>𝑗</m:t>
                              </m:r>
                            </m:e>
                          </m:d>
                        </m:e>
                      </m:d>
                    </m:oMath>
                  </m:oMathPara>
                </a14:m>
                <a:endParaRPr lang="en-US" dirty="0" smtClean="0"/>
              </a:p>
              <a:p>
                <a:r>
                  <a:rPr lang="en-US" dirty="0" smtClean="0"/>
                  <a:t>Count the number of </a:t>
                </a:r>
                <a14:m>
                  <m:oMath xmlns:m="http://schemas.openxmlformats.org/officeDocument/2006/math">
                    <m:sSub>
                      <m:sSubPr>
                        <m:ctrlPr>
                          <a:rPr lang="en-US" b="0" i="1" smtClean="0">
                            <a:latin typeface="Cambria Math" charset="0"/>
                          </a:rPr>
                        </m:ctrlPr>
                      </m:sSubPr>
                      <m:e>
                        <m:r>
                          <a:rPr lang="en-US" b="0" i="1" smtClean="0">
                            <a:latin typeface="Cambria Math" charset="0"/>
                          </a:rPr>
                          <m:t>𝐺</m:t>
                        </m:r>
                      </m:e>
                      <m:sub>
                        <m:r>
                          <a:rPr lang="en-US" b="0" i="1" smtClean="0">
                            <a:latin typeface="Cambria Math" charset="0"/>
                          </a:rPr>
                          <m:t>𝐴</m:t>
                        </m:r>
                      </m:sub>
                    </m:sSub>
                  </m:oMath>
                </a14:m>
                <a:r>
                  <a:rPr lang="en-US" dirty="0" smtClean="0"/>
                  <a:t> that fall into row </a:t>
                </a:r>
                <a14:m>
                  <m:oMath xmlns:m="http://schemas.openxmlformats.org/officeDocument/2006/math">
                    <m:r>
                      <a:rPr lang="en-US" b="0" i="1" smtClean="0">
                        <a:latin typeface="Cambria Math" charset="0"/>
                      </a:rPr>
                      <m:t>𝑖</m:t>
                    </m:r>
                  </m:oMath>
                </a14:m>
                <a:r>
                  <a:rPr lang="en-US" dirty="0" smtClean="0"/>
                  <a:t>, and the number of </a:t>
                </a:r>
                <a14:m>
                  <m:oMath xmlns:m="http://schemas.openxmlformats.org/officeDocument/2006/math">
                    <m:sSub>
                      <m:sSubPr>
                        <m:ctrlPr>
                          <a:rPr lang="en-US" b="0" i="1" smtClean="0">
                            <a:latin typeface="Cambria Math" charset="0"/>
                          </a:rPr>
                        </m:ctrlPr>
                      </m:sSubPr>
                      <m:e>
                        <m:r>
                          <a:rPr lang="en-US" b="0" i="1" smtClean="0">
                            <a:latin typeface="Cambria Math" charset="0"/>
                          </a:rPr>
                          <m:t>𝐺</m:t>
                        </m:r>
                      </m:e>
                      <m:sub>
                        <m:r>
                          <a:rPr lang="en-US" b="0" i="1" smtClean="0">
                            <a:latin typeface="Cambria Math" charset="0"/>
                          </a:rPr>
                          <m:t>𝐵</m:t>
                        </m:r>
                      </m:sub>
                    </m:sSub>
                  </m:oMath>
                </a14:m>
                <a:r>
                  <a:rPr lang="en-US" dirty="0" smtClean="0"/>
                  <a:t> that falls into column </a:t>
                </a:r>
                <a14:m>
                  <m:oMath xmlns:m="http://schemas.openxmlformats.org/officeDocument/2006/math">
                    <m:r>
                      <a:rPr lang="en-US" b="0" i="1" smtClean="0">
                        <a:latin typeface="Cambria Math" charset="0"/>
                      </a:rPr>
                      <m:t>𝑗</m:t>
                    </m:r>
                  </m:oMath>
                </a14:m>
                <a:r>
                  <a:rPr lang="en-US" dirty="0" smtClean="0"/>
                  <a:t>.</a:t>
                </a:r>
              </a:p>
              <a:p>
                <a:pPr marL="0" indent="0" algn="ctr">
                  <a:buNone/>
                </a:pPr>
                <a14:m>
                  <m:oMath xmlns:m="http://schemas.openxmlformats.org/officeDocument/2006/math">
                    <m:sSub>
                      <m:sSubPr>
                        <m:ctrlPr>
                          <a:rPr lang="en-US" b="0" i="1" smtClean="0">
                            <a:latin typeface="Cambria Math" charset="0"/>
                          </a:rPr>
                        </m:ctrlPr>
                      </m:sSubPr>
                      <m:e>
                        <m:r>
                          <a:rPr lang="en-US" b="0" i="1" smtClean="0">
                            <a:latin typeface="Cambria Math" charset="0"/>
                          </a:rPr>
                          <m:t>𝑚</m:t>
                        </m:r>
                      </m:e>
                      <m:sub>
                        <m:r>
                          <a:rPr lang="en-US" b="0" i="1" smtClean="0">
                            <a:latin typeface="Cambria Math" charset="0"/>
                          </a:rPr>
                          <m:t>𝑖</m:t>
                        </m:r>
                      </m:sub>
                    </m:sSub>
                    <m:r>
                      <a:rPr lang="en-US" b="0" i="1" smtClean="0">
                        <a:latin typeface="Cambria Math" charset="0"/>
                      </a:rPr>
                      <m:t>=# </m:t>
                    </m:r>
                    <m:d>
                      <m:dPr>
                        <m:begChr m:val="{"/>
                        <m:endChr m:val="}"/>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𝐺</m:t>
                            </m:r>
                          </m:e>
                          <m:sub>
                            <m:r>
                              <a:rPr lang="en-US" b="0" i="1" smtClean="0">
                                <a:latin typeface="Cambria Math" charset="0"/>
                              </a:rPr>
                              <m:t>𝐴</m:t>
                            </m:r>
                          </m:sub>
                        </m:sSub>
                        <m:r>
                          <a:rPr lang="en-US" b="0" i="1" smtClean="0">
                            <a:latin typeface="Cambria Math" charset="0"/>
                          </a:rPr>
                          <m:t> </m:t>
                        </m:r>
                        <m:r>
                          <m:rPr>
                            <m:sty m:val="p"/>
                          </m:rPr>
                          <a:rPr lang="en-US" b="0" i="1" smtClean="0">
                            <a:latin typeface="Cambria Math" charset="0"/>
                          </a:rPr>
                          <m:t>falls</m:t>
                        </m:r>
                        <m:r>
                          <a:rPr lang="en-US" b="0" i="1" smtClean="0">
                            <a:latin typeface="Cambria Math" charset="0"/>
                          </a:rPr>
                          <m:t> </m:t>
                        </m:r>
                        <m:r>
                          <m:rPr>
                            <m:sty m:val="p"/>
                          </m:rPr>
                          <a:rPr lang="en-US" b="0" i="1" smtClean="0">
                            <a:latin typeface="Cambria Math" charset="0"/>
                          </a:rPr>
                          <m:t>into</m:t>
                        </m:r>
                        <m:r>
                          <a:rPr lang="en-US" b="0" i="1" smtClean="0">
                            <a:latin typeface="Cambria Math" charset="0"/>
                          </a:rPr>
                          <m:t> </m:t>
                        </m:r>
                        <m:r>
                          <m:rPr>
                            <m:sty m:val="p"/>
                          </m:rPr>
                          <a:rPr lang="en-US" b="0" i="1" smtClean="0">
                            <a:latin typeface="Cambria Math" charset="0"/>
                          </a:rPr>
                          <m:t>row</m:t>
                        </m:r>
                        <m:r>
                          <a:rPr lang="en-US" b="0" i="1" smtClean="0">
                            <a:latin typeface="Cambria Math" charset="0"/>
                          </a:rPr>
                          <m:t> </m:t>
                        </m:r>
                        <m:r>
                          <a:rPr lang="en-US" b="0" i="1" smtClean="0">
                            <a:latin typeface="Cambria Math" charset="0"/>
                          </a:rPr>
                          <m:t>𝑖</m:t>
                        </m:r>
                      </m:e>
                    </m:d>
                  </m:oMath>
                </a14:m>
                <a:r>
                  <a:rPr lang="en-US" dirty="0" smtClean="0"/>
                  <a:t>, </a:t>
                </a:r>
                <a14:m>
                  <m:oMath xmlns:m="http://schemas.openxmlformats.org/officeDocument/2006/math">
                    <m:sSub>
                      <m:sSubPr>
                        <m:ctrlPr>
                          <a:rPr lang="en-US" b="0" i="1" smtClean="0">
                            <a:latin typeface="Cambria Math" charset="0"/>
                          </a:rPr>
                        </m:ctrlPr>
                      </m:sSubPr>
                      <m:e>
                        <m:r>
                          <a:rPr lang="en-US" b="0" i="1" smtClean="0">
                            <a:latin typeface="Cambria Math" charset="0"/>
                          </a:rPr>
                          <m:t>𝑛</m:t>
                        </m:r>
                      </m:e>
                      <m:sub>
                        <m:r>
                          <a:rPr lang="en-US" b="0" i="1" smtClean="0">
                            <a:latin typeface="Cambria Math" charset="0"/>
                          </a:rPr>
                          <m:t>𝑗</m:t>
                        </m:r>
                      </m:sub>
                    </m:sSub>
                    <m:r>
                      <a:rPr lang="en-US" b="0" i="1" smtClean="0">
                        <a:latin typeface="Cambria Math" charset="0"/>
                      </a:rPr>
                      <m:t>=#{ </m:t>
                    </m:r>
                    <m:sSub>
                      <m:sSubPr>
                        <m:ctrlPr>
                          <a:rPr lang="en-US" b="0" i="1" smtClean="0">
                            <a:latin typeface="Cambria Math" charset="0"/>
                          </a:rPr>
                        </m:ctrlPr>
                      </m:sSubPr>
                      <m:e>
                        <m:r>
                          <a:rPr lang="en-US" b="0" i="1" smtClean="0">
                            <a:latin typeface="Cambria Math" charset="0"/>
                          </a:rPr>
                          <m:t>𝐺</m:t>
                        </m:r>
                      </m:e>
                      <m:sub>
                        <m:r>
                          <a:rPr lang="en-US" b="0" i="1" smtClean="0">
                            <a:latin typeface="Cambria Math" charset="0"/>
                          </a:rPr>
                          <m:t>𝐵</m:t>
                        </m:r>
                      </m:sub>
                    </m:sSub>
                    <m:r>
                      <a:rPr lang="en-US" b="0" i="1" smtClean="0">
                        <a:latin typeface="Cambria Math" charset="0"/>
                      </a:rPr>
                      <m:t> </m:t>
                    </m:r>
                    <m:r>
                      <m:rPr>
                        <m:sty m:val="p"/>
                      </m:rPr>
                      <a:rPr lang="en-US" b="0" i="1" smtClean="0">
                        <a:latin typeface="Cambria Math" charset="0"/>
                      </a:rPr>
                      <m:t>falls</m:t>
                    </m:r>
                    <m:r>
                      <a:rPr lang="en-US" b="0" i="1" smtClean="0">
                        <a:latin typeface="Cambria Math" charset="0"/>
                      </a:rPr>
                      <m:t> </m:t>
                    </m:r>
                    <m:r>
                      <m:rPr>
                        <m:sty m:val="p"/>
                      </m:rPr>
                      <a:rPr lang="en-US" b="0" i="1" smtClean="0">
                        <a:latin typeface="Cambria Math" charset="0"/>
                      </a:rPr>
                      <m:t>into</m:t>
                    </m:r>
                    <m:r>
                      <a:rPr lang="en-US" b="0" i="1" smtClean="0">
                        <a:latin typeface="Cambria Math" charset="0"/>
                      </a:rPr>
                      <m:t> </m:t>
                    </m:r>
                    <m:r>
                      <m:rPr>
                        <m:sty m:val="p"/>
                      </m:rPr>
                      <a:rPr lang="en-US" b="0" i="1" smtClean="0">
                        <a:latin typeface="Cambria Math" charset="0"/>
                      </a:rPr>
                      <m:t>row</m:t>
                    </m:r>
                    <m:r>
                      <a:rPr lang="en-US" b="0" i="1" smtClean="0">
                        <a:latin typeface="Cambria Math" charset="0"/>
                      </a:rPr>
                      <m:t> </m:t>
                    </m:r>
                    <m:r>
                      <a:rPr lang="en-US" b="0" i="1" smtClean="0">
                        <a:latin typeface="Cambria Math" charset="0"/>
                      </a:rPr>
                      <m:t>𝑗</m:t>
                    </m:r>
                    <m:r>
                      <a:rPr lang="en-US" b="0" i="1" smtClean="0">
                        <a:latin typeface="Cambria Math" charset="0"/>
                      </a:rPr>
                      <m:t>}</m:t>
                    </m:r>
                  </m:oMath>
                </a14:m>
                <a:endParaRPr lang="en-US" dirty="0" smtClean="0"/>
              </a:p>
              <a:p>
                <a:r>
                  <a:rPr lang="en-US" dirty="0" smtClean="0"/>
                  <a:t>If Gene A and Gene B are independent, then </a:t>
                </a:r>
              </a:p>
              <a:p>
                <a:pPr marL="0" indent="0">
                  <a:buNone/>
                </a:pPr>
                <a14:m>
                  <m:oMathPara xmlns:m="http://schemas.openxmlformats.org/officeDocument/2006/math">
                    <m:oMathParaPr>
                      <m:jc m:val="centerGroup"/>
                    </m:oMathParaPr>
                    <m:oMath xmlns:m="http://schemas.openxmlformats.org/officeDocument/2006/math">
                      <m:r>
                        <m:rPr>
                          <m:sty m:val="p"/>
                        </m:rPr>
                        <a:rPr lang="en-US" b="0" i="1" smtClean="0">
                          <a:latin typeface="Cambria Math" charset="0"/>
                        </a:rPr>
                        <m:t>E</m:t>
                      </m:r>
                      <m:d>
                        <m:dPr>
                          <m:ctrlPr>
                            <a:rPr lang="en-US" b="0" i="1" smtClean="0">
                              <a:latin typeface="Cambria Math" charset="0"/>
                            </a:rPr>
                          </m:ctrlPr>
                        </m:dPr>
                        <m:e>
                          <m:f>
                            <m:fPr>
                              <m:ctrlPr>
                                <a:rPr lang="bg-BG" b="0" i="1" smtClean="0">
                                  <a:latin typeface="Cambria Math" charset="0"/>
                                </a:rPr>
                              </m:ctrlPr>
                            </m:fPr>
                            <m:num>
                              <m:sSub>
                                <m:sSubPr>
                                  <m:ctrlPr>
                                    <a:rPr lang="en-US" b="0" i="1" smtClean="0">
                                      <a:latin typeface="Cambria Math" charset="0"/>
                                    </a:rPr>
                                  </m:ctrlPr>
                                </m:sSubPr>
                                <m:e>
                                  <m:r>
                                    <a:rPr lang="en-US" b="0" i="1" smtClean="0">
                                      <a:latin typeface="Cambria Math" charset="0"/>
                                    </a:rPr>
                                    <m:t>𝐷</m:t>
                                  </m:r>
                                </m:e>
                                <m:sub>
                                  <m:r>
                                    <a:rPr lang="en-US" b="0" i="1" smtClean="0">
                                      <a:latin typeface="Cambria Math" charset="0"/>
                                    </a:rPr>
                                    <m:t>𝑖𝑗</m:t>
                                  </m:r>
                                </m:sub>
                              </m:sSub>
                            </m:num>
                            <m:den>
                              <m:r>
                                <a:rPr lang="en-US" b="0" i="1" smtClean="0">
                                  <a:latin typeface="Cambria Math" charset="0"/>
                                </a:rPr>
                                <m:t>𝑛</m:t>
                              </m:r>
                            </m:den>
                          </m:f>
                        </m:e>
                      </m:d>
                      <m:r>
                        <a:rPr lang="en-US" b="0" i="1" smtClean="0">
                          <a:latin typeface="Cambria Math" charset="0"/>
                        </a:rPr>
                        <m:t>= </m:t>
                      </m:r>
                      <m:r>
                        <m:rPr>
                          <m:sty m:val="p"/>
                        </m:rPr>
                        <a:rPr lang="en-US" b="0" i="1" smtClean="0">
                          <a:latin typeface="Cambria Math" charset="0"/>
                        </a:rPr>
                        <m:t>E</m:t>
                      </m:r>
                      <m:d>
                        <m:dPr>
                          <m:ctrlPr>
                            <a:rPr lang="en-US" b="0" i="1" smtClean="0">
                              <a:latin typeface="Cambria Math" charset="0"/>
                            </a:rPr>
                          </m:ctrlPr>
                        </m:dPr>
                        <m:e>
                          <m:f>
                            <m:fPr>
                              <m:ctrlPr>
                                <a:rPr lang="bg-BG" b="0" i="1" smtClean="0">
                                  <a:latin typeface="Cambria Math" charset="0"/>
                                </a:rPr>
                              </m:ctrlPr>
                            </m:fPr>
                            <m:num>
                              <m:sSub>
                                <m:sSubPr>
                                  <m:ctrlPr>
                                    <a:rPr lang="en-US" b="0" i="1" smtClean="0">
                                      <a:latin typeface="Cambria Math" charset="0"/>
                                    </a:rPr>
                                  </m:ctrlPr>
                                </m:sSubPr>
                                <m:e>
                                  <m:r>
                                    <a:rPr lang="en-US" b="0" i="1" smtClean="0">
                                      <a:latin typeface="Cambria Math" charset="0"/>
                                    </a:rPr>
                                    <m:t>𝑚</m:t>
                                  </m:r>
                                </m:e>
                                <m:sub>
                                  <m:r>
                                    <a:rPr lang="en-US" b="0" i="1" smtClean="0">
                                      <a:latin typeface="Cambria Math" charset="0"/>
                                    </a:rPr>
                                    <m:t>𝑖</m:t>
                                  </m:r>
                                </m:sub>
                              </m:sSub>
                            </m:num>
                            <m:den>
                              <m:r>
                                <a:rPr lang="en-US" b="0" i="1" smtClean="0">
                                  <a:latin typeface="Cambria Math" charset="0"/>
                                </a:rPr>
                                <m:t>𝑛</m:t>
                              </m:r>
                            </m:den>
                          </m:f>
                        </m:e>
                      </m:d>
                      <m:r>
                        <a:rPr lang="en-US" b="0" i="1" smtClean="0">
                          <a:latin typeface="Cambria Math" charset="0"/>
                        </a:rPr>
                        <m:t>⋅</m:t>
                      </m:r>
                      <m:r>
                        <m:rPr>
                          <m:sty m:val="p"/>
                        </m:rPr>
                        <a:rPr lang="en-US" b="0" i="1" smtClean="0">
                          <a:latin typeface="Cambria Math" charset="0"/>
                        </a:rPr>
                        <m:t>E</m:t>
                      </m:r>
                      <m:d>
                        <m:dPr>
                          <m:ctrlPr>
                            <a:rPr lang="is-IS" b="0" i="1" smtClean="0">
                              <a:latin typeface="Cambria Math" charset="0"/>
                            </a:rPr>
                          </m:ctrlPr>
                        </m:dPr>
                        <m:e>
                          <m:f>
                            <m:fPr>
                              <m:ctrlPr>
                                <a:rPr lang="bg-BG" b="0" i="1" smtClean="0">
                                  <a:latin typeface="Cambria Math" charset="0"/>
                                </a:rPr>
                              </m:ctrlPr>
                            </m:fPr>
                            <m:num>
                              <m:sSub>
                                <m:sSubPr>
                                  <m:ctrlPr>
                                    <a:rPr lang="en-US" b="0" i="1" smtClean="0">
                                      <a:latin typeface="Cambria Math" charset="0"/>
                                    </a:rPr>
                                  </m:ctrlPr>
                                </m:sSubPr>
                                <m:e>
                                  <m:r>
                                    <a:rPr lang="en-US" b="0" i="1" smtClean="0">
                                      <a:latin typeface="Cambria Math" charset="0"/>
                                    </a:rPr>
                                    <m:t>𝑛</m:t>
                                  </m:r>
                                </m:e>
                                <m:sub>
                                  <m:r>
                                    <a:rPr lang="en-US" b="0" i="1" smtClean="0">
                                      <a:latin typeface="Cambria Math" charset="0"/>
                                    </a:rPr>
                                    <m:t>𝑗</m:t>
                                  </m:r>
                                </m:sub>
                              </m:sSub>
                            </m:num>
                            <m:den>
                              <m:r>
                                <a:rPr lang="en-US" b="0" i="1" smtClean="0">
                                  <a:latin typeface="Cambria Math" charset="0"/>
                                </a:rPr>
                                <m:t>𝑛</m:t>
                              </m:r>
                            </m:den>
                          </m:f>
                        </m:e>
                      </m:d>
                    </m:oMath>
                  </m:oMathPara>
                </a14:m>
                <a:endParaRPr lang="en-US" dirty="0" smtClean="0"/>
              </a:p>
              <a:p>
                <a:r>
                  <a:rPr lang="en-US" dirty="0" smtClean="0"/>
                  <a:t>Let the expected number of counts under dependence be </a:t>
                </a:r>
                <a14:m>
                  <m:oMath xmlns:m="http://schemas.openxmlformats.org/officeDocument/2006/math">
                    <m:sSub>
                      <m:sSubPr>
                        <m:ctrlPr>
                          <a:rPr lang="en-US" b="0" i="1" smtClean="0">
                            <a:latin typeface="Cambria Math" charset="0"/>
                          </a:rPr>
                        </m:ctrlPr>
                      </m:sSubPr>
                      <m:e>
                        <m:r>
                          <a:rPr lang="en-US" b="0" i="1" smtClean="0">
                            <a:latin typeface="Cambria Math" charset="0"/>
                          </a:rPr>
                          <m:t>𝐸</m:t>
                        </m:r>
                      </m:e>
                      <m:sub>
                        <m:r>
                          <a:rPr lang="en-US" b="0" i="1" smtClean="0">
                            <a:latin typeface="Cambria Math" charset="0"/>
                          </a:rPr>
                          <m:t>𝑖𝑗</m:t>
                        </m:r>
                      </m:sub>
                    </m:sSub>
                    <m:r>
                      <a:rPr lang="en-US" b="0" i="1" smtClean="0">
                        <a:latin typeface="Cambria Math" charset="0"/>
                      </a:rPr>
                      <m:t>=</m:t>
                    </m:r>
                    <m:r>
                      <a:rPr lang="en-US" b="0" i="1" smtClean="0">
                        <a:latin typeface="Cambria Math" charset="0"/>
                      </a:rPr>
                      <m:t>𝑁</m:t>
                    </m:r>
                    <m:r>
                      <a:rPr lang="en-US" b="0" i="1" smtClean="0">
                        <a:latin typeface="Cambria Math" charset="0"/>
                      </a:rPr>
                      <m:t>⋅</m:t>
                    </m:r>
                    <m:r>
                      <m:rPr>
                        <m:sty m:val="p"/>
                      </m:rPr>
                      <a:rPr lang="en-US" i="1">
                        <a:latin typeface="Cambria Math" charset="0"/>
                      </a:rPr>
                      <m:t>E</m:t>
                    </m:r>
                    <m:d>
                      <m:dPr>
                        <m:ctrlPr>
                          <a:rPr lang="en-US" i="1">
                            <a:latin typeface="Cambria Math" charset="0"/>
                          </a:rPr>
                        </m:ctrlPr>
                      </m:dPr>
                      <m:e>
                        <m:f>
                          <m:fPr>
                            <m:ctrlPr>
                              <a:rPr lang="bg-BG" i="1">
                                <a:latin typeface="Cambria Math" charset="0"/>
                              </a:rPr>
                            </m:ctrlPr>
                          </m:fPr>
                          <m:num>
                            <m:sSub>
                              <m:sSubPr>
                                <m:ctrlPr>
                                  <a:rPr lang="en-US" i="1">
                                    <a:latin typeface="Cambria Math" charset="0"/>
                                  </a:rPr>
                                </m:ctrlPr>
                              </m:sSubPr>
                              <m:e>
                                <m:r>
                                  <a:rPr lang="en-US" i="1">
                                    <a:latin typeface="Cambria Math" charset="0"/>
                                  </a:rPr>
                                  <m:t>𝑚</m:t>
                                </m:r>
                              </m:e>
                              <m:sub>
                                <m:r>
                                  <a:rPr lang="en-US" i="1">
                                    <a:latin typeface="Cambria Math" charset="0"/>
                                  </a:rPr>
                                  <m:t>𝑖</m:t>
                                </m:r>
                              </m:sub>
                            </m:sSub>
                          </m:num>
                          <m:den>
                            <m:r>
                              <a:rPr lang="en-US" i="1">
                                <a:latin typeface="Cambria Math" charset="0"/>
                              </a:rPr>
                              <m:t>𝑁</m:t>
                            </m:r>
                          </m:den>
                        </m:f>
                      </m:e>
                    </m:d>
                    <m:r>
                      <a:rPr lang="en-US" i="1">
                        <a:latin typeface="Cambria Math" charset="0"/>
                      </a:rPr>
                      <m:t>⋅</m:t>
                    </m:r>
                    <m:r>
                      <m:rPr>
                        <m:sty m:val="p"/>
                      </m:rPr>
                      <a:rPr lang="en-US" i="1">
                        <a:latin typeface="Cambria Math" charset="0"/>
                      </a:rPr>
                      <m:t>E</m:t>
                    </m:r>
                    <m:d>
                      <m:dPr>
                        <m:ctrlPr>
                          <a:rPr lang="is-IS" i="1">
                            <a:latin typeface="Cambria Math" charset="0"/>
                          </a:rPr>
                        </m:ctrlPr>
                      </m:dPr>
                      <m:e>
                        <m:f>
                          <m:fPr>
                            <m:ctrlPr>
                              <a:rPr lang="bg-BG" i="1">
                                <a:latin typeface="Cambria Math" charset="0"/>
                              </a:rPr>
                            </m:ctrlPr>
                          </m:fPr>
                          <m:num>
                            <m:sSub>
                              <m:sSubPr>
                                <m:ctrlPr>
                                  <a:rPr lang="en-US" i="1">
                                    <a:latin typeface="Cambria Math" charset="0"/>
                                  </a:rPr>
                                </m:ctrlPr>
                              </m:sSubPr>
                              <m:e>
                                <m:r>
                                  <a:rPr lang="en-US" i="1">
                                    <a:latin typeface="Cambria Math" charset="0"/>
                                  </a:rPr>
                                  <m:t>𝑛</m:t>
                                </m:r>
                              </m:e>
                              <m:sub>
                                <m:r>
                                  <a:rPr lang="en-US" i="1">
                                    <a:latin typeface="Cambria Math" charset="0"/>
                                  </a:rPr>
                                  <m:t>𝑗</m:t>
                                </m:r>
                              </m:sub>
                            </m:sSub>
                          </m:num>
                          <m:den>
                            <m:r>
                              <a:rPr lang="en-US" i="1">
                                <a:latin typeface="Cambria Math" charset="0"/>
                              </a:rPr>
                              <m:t>𝑁</m:t>
                            </m:r>
                          </m:den>
                        </m:f>
                      </m:e>
                    </m:d>
                    <m:r>
                      <a:rPr lang="en-US" i="1" smtClean="0">
                        <a:latin typeface="Cambria Math" charset="0"/>
                      </a:rPr>
                      <m:t>.</m:t>
                    </m:r>
                  </m:oMath>
                </a14:m>
                <a:endParaRPr lang="en-US" dirty="0"/>
              </a:p>
              <a:p>
                <a:pPr marL="0" indent="0" algn="ctr">
                  <a:buNone/>
                </a:pPr>
                <a:endParaRPr lang="en-US" dirty="0" smtClean="0"/>
              </a:p>
              <a:p>
                <a:pPr marL="0" indent="0" algn="ctr">
                  <a:buNone/>
                </a:pPr>
                <a:r>
                  <a:rPr lang="en-US" sz="1900" dirty="0" smtClean="0"/>
                  <a:t> </a:t>
                </a:r>
                <a14:m>
                  <m:oMath xmlns:m="http://schemas.openxmlformats.org/officeDocument/2006/math">
                    <m:r>
                      <a:rPr lang="en-US" sz="1900" b="0" i="1" smtClean="0">
                        <a:latin typeface="Cambria Math" charset="0"/>
                      </a:rPr>
                      <m:t>𝑇</m:t>
                    </m:r>
                    <m:r>
                      <a:rPr lang="en-US" sz="1900" b="0" i="1" smtClean="0">
                        <a:latin typeface="Cambria Math" charset="0"/>
                      </a:rPr>
                      <m:t>=</m:t>
                    </m:r>
                    <m:nary>
                      <m:naryPr>
                        <m:chr m:val="∑"/>
                        <m:ctrlPr>
                          <a:rPr lang="en-US" sz="1900" b="0" i="1" smtClean="0">
                            <a:latin typeface="Cambria Math" charset="0"/>
                          </a:rPr>
                        </m:ctrlPr>
                      </m:naryPr>
                      <m:sub>
                        <m:r>
                          <a:rPr lang="en-US" sz="1900" b="0" i="1" smtClean="0">
                            <a:latin typeface="Cambria Math" charset="0"/>
                          </a:rPr>
                          <m:t>𝑖</m:t>
                        </m:r>
                        <m:r>
                          <a:rPr lang="en-US" sz="1900" b="0" i="1" smtClean="0">
                            <a:latin typeface="Cambria Math" charset="0"/>
                          </a:rPr>
                          <m:t>=1</m:t>
                        </m:r>
                      </m:sub>
                      <m:sup>
                        <m:r>
                          <a:rPr lang="en-US" sz="1900" b="0" i="1" smtClean="0">
                            <a:latin typeface="Cambria Math" charset="0"/>
                          </a:rPr>
                          <m:t>3</m:t>
                        </m:r>
                      </m:sup>
                      <m:e>
                        <m:nary>
                          <m:naryPr>
                            <m:chr m:val="∑"/>
                            <m:limLoc m:val="subSup"/>
                            <m:ctrlPr>
                              <a:rPr lang="is-IS" sz="1900" b="0" i="1" smtClean="0">
                                <a:latin typeface="Cambria Math" charset="0"/>
                              </a:rPr>
                            </m:ctrlPr>
                          </m:naryPr>
                          <m:sub>
                            <m:r>
                              <m:rPr>
                                <m:brk m:alnAt="25"/>
                              </m:rPr>
                              <a:rPr lang="en-US" sz="1900" b="0" i="1" smtClean="0">
                                <a:latin typeface="Cambria Math" charset="0"/>
                              </a:rPr>
                              <m:t>𝑗</m:t>
                            </m:r>
                            <m:r>
                              <a:rPr lang="en-US" sz="1900" b="0" i="1" smtClean="0">
                                <a:latin typeface="Cambria Math" charset="0"/>
                              </a:rPr>
                              <m:t>=1</m:t>
                            </m:r>
                          </m:sub>
                          <m:sup>
                            <m:r>
                              <a:rPr lang="en-US" sz="1900" b="0" i="1" smtClean="0">
                                <a:latin typeface="Cambria Math" charset="0"/>
                              </a:rPr>
                              <m:t>3</m:t>
                            </m:r>
                          </m:sup>
                          <m:e>
                            <m:f>
                              <m:fPr>
                                <m:ctrlPr>
                                  <a:rPr lang="bg-BG" sz="1900" b="0" i="1" smtClean="0">
                                    <a:latin typeface="Cambria Math" charset="0"/>
                                  </a:rPr>
                                </m:ctrlPr>
                              </m:fPr>
                              <m:num>
                                <m:sSup>
                                  <m:sSupPr>
                                    <m:ctrlPr>
                                      <a:rPr lang="en-US" sz="1900" b="0" i="1" smtClean="0">
                                        <a:latin typeface="Cambria Math" charset="0"/>
                                      </a:rPr>
                                    </m:ctrlPr>
                                  </m:sSupPr>
                                  <m:e>
                                    <m:d>
                                      <m:dPr>
                                        <m:ctrlPr>
                                          <a:rPr lang="is-IS" sz="1900" b="0" i="1" smtClean="0">
                                            <a:latin typeface="Cambria Math" charset="0"/>
                                          </a:rPr>
                                        </m:ctrlPr>
                                      </m:dPr>
                                      <m:e>
                                        <m:sSub>
                                          <m:sSubPr>
                                            <m:ctrlPr>
                                              <a:rPr lang="en-US" sz="1900" b="0" i="1" smtClean="0">
                                                <a:latin typeface="Cambria Math" charset="0"/>
                                              </a:rPr>
                                            </m:ctrlPr>
                                          </m:sSubPr>
                                          <m:e>
                                            <m:r>
                                              <a:rPr lang="en-US" sz="1900" b="0" i="1" smtClean="0">
                                                <a:latin typeface="Cambria Math" charset="0"/>
                                              </a:rPr>
                                              <m:t>𝐷</m:t>
                                            </m:r>
                                          </m:e>
                                          <m:sub>
                                            <m:r>
                                              <a:rPr lang="en-US" sz="1900" b="0" i="1" smtClean="0">
                                                <a:latin typeface="Cambria Math" charset="0"/>
                                              </a:rPr>
                                              <m:t>𝑖𝑗</m:t>
                                            </m:r>
                                          </m:sub>
                                        </m:sSub>
                                        <m:r>
                                          <a:rPr lang="en-US" sz="1900" b="0" i="1" smtClean="0">
                                            <a:latin typeface="Cambria Math" charset="0"/>
                                          </a:rPr>
                                          <m:t>−</m:t>
                                        </m:r>
                                        <m:sSub>
                                          <m:sSubPr>
                                            <m:ctrlPr>
                                              <a:rPr lang="en-US" sz="1900" b="0" i="1" smtClean="0">
                                                <a:latin typeface="Cambria Math" charset="0"/>
                                              </a:rPr>
                                            </m:ctrlPr>
                                          </m:sSubPr>
                                          <m:e>
                                            <m:r>
                                              <a:rPr lang="en-US" sz="1900" b="0" i="1" smtClean="0">
                                                <a:latin typeface="Cambria Math" charset="0"/>
                                              </a:rPr>
                                              <m:t>𝐸</m:t>
                                            </m:r>
                                          </m:e>
                                          <m:sub>
                                            <m:r>
                                              <a:rPr lang="en-US" sz="1900" b="0" i="1" smtClean="0">
                                                <a:latin typeface="Cambria Math" charset="0"/>
                                              </a:rPr>
                                              <m:t>𝑖𝑗</m:t>
                                            </m:r>
                                          </m:sub>
                                        </m:sSub>
                                      </m:e>
                                    </m:d>
                                  </m:e>
                                  <m:sup>
                                    <m:r>
                                      <a:rPr lang="en-US" sz="1900" b="0" i="1" smtClean="0">
                                        <a:latin typeface="Cambria Math" charset="0"/>
                                      </a:rPr>
                                      <m:t>2</m:t>
                                    </m:r>
                                  </m:sup>
                                </m:sSup>
                              </m:num>
                              <m:den>
                                <m:sSub>
                                  <m:sSubPr>
                                    <m:ctrlPr>
                                      <a:rPr lang="en-US" sz="1900" b="0" i="1" smtClean="0">
                                        <a:latin typeface="Cambria Math" charset="0"/>
                                      </a:rPr>
                                    </m:ctrlPr>
                                  </m:sSubPr>
                                  <m:e>
                                    <m:r>
                                      <a:rPr lang="en-US" sz="1900" b="0" i="1" smtClean="0">
                                        <a:latin typeface="Cambria Math" charset="0"/>
                                      </a:rPr>
                                      <m:t>𝐸</m:t>
                                    </m:r>
                                  </m:e>
                                  <m:sub>
                                    <m:r>
                                      <a:rPr lang="en-US" sz="1900" b="0" i="1" smtClean="0">
                                        <a:latin typeface="Cambria Math" charset="0"/>
                                      </a:rPr>
                                      <m:t>𝑖𝑗</m:t>
                                    </m:r>
                                  </m:sub>
                                </m:sSub>
                              </m:den>
                            </m:f>
                          </m:e>
                        </m:nary>
                      </m:e>
                    </m:nary>
                  </m:oMath>
                </a14:m>
                <a:endParaRPr lang="en-US" sz="1900" b="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1961"/>
                </a:stretch>
              </a:blipFill>
            </p:spPr>
            <p:txBody>
              <a:bodyPr/>
              <a:lstStyle/>
              <a:p>
                <a:r>
                  <a:rPr lang="en-US">
                    <a:noFill/>
                  </a:rPr>
                  <a:t> </a:t>
                </a:r>
              </a:p>
            </p:txBody>
          </p:sp>
        </mc:Fallback>
      </mc:AlternateContent>
    </p:spTree>
    <p:extLst>
      <p:ext uri="{BB962C8B-B14F-4D97-AF65-F5344CB8AC3E}">
        <p14:creationId xmlns:p14="http://schemas.microsoft.com/office/powerpoint/2010/main" val="1578819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Quantile-based Contingency Table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04751945"/>
              </p:ext>
            </p:extLst>
          </p:nvPr>
        </p:nvGraphicFramePr>
        <p:xfrm>
          <a:off x="2465032" y="2522744"/>
          <a:ext cx="7361173" cy="1850540"/>
        </p:xfrm>
        <a:graphic>
          <a:graphicData uri="http://schemas.openxmlformats.org/drawingml/2006/table">
            <a:tbl>
              <a:tblPr firstRow="1" firstCol="1">
                <a:tableStyleId>{5C22544A-7EE6-4342-B048-85BDC9FD1C3A}</a:tableStyleId>
              </a:tblPr>
              <a:tblGrid>
                <a:gridCol w="862107"/>
                <a:gridCol w="1250230"/>
                <a:gridCol w="1690144"/>
                <a:gridCol w="1793430"/>
                <a:gridCol w="1765262"/>
              </a:tblGrid>
              <a:tr h="221429">
                <a:tc>
                  <a:txBody>
                    <a:bodyPr/>
                    <a:lstStyle/>
                    <a:p>
                      <a:endParaRPr lang="en-US" dirty="0"/>
                    </a:p>
                  </a:txBody>
                  <a:tcPr/>
                </a:tc>
                <a:tc gridSpan="4">
                  <a:txBody>
                    <a:bodyPr/>
                    <a:lstStyle/>
                    <a:p>
                      <a:pPr algn="ctr"/>
                      <a:r>
                        <a:rPr lang="en-US" dirty="0" smtClean="0"/>
                        <a:t>Gene A Expression</a:t>
                      </a:r>
                      <a:endParaRPr lang="en-US"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21429">
                <a:tc rowSpan="4">
                  <a:txBody>
                    <a:bodyPr/>
                    <a:lstStyle/>
                    <a:p>
                      <a:r>
                        <a:rPr lang="en-US" dirty="0" smtClean="0"/>
                        <a:t>Gene B</a:t>
                      </a:r>
                      <a:r>
                        <a:rPr lang="en-US" baseline="0" dirty="0" smtClean="0"/>
                        <a:t> Expression</a:t>
                      </a:r>
                      <a:endParaRPr lang="en-US" dirty="0"/>
                    </a:p>
                  </a:txBody>
                  <a:tcPr vert="vert270"/>
                </a:tc>
                <a:tc>
                  <a:txBody>
                    <a:bodyPr/>
                    <a:lstStyle/>
                    <a:p>
                      <a:endParaRPr lang="en-US" dirty="0"/>
                    </a:p>
                  </a:txBody>
                  <a:tcPr>
                    <a:solidFill>
                      <a:schemeClr val="tx1">
                        <a:lumMod val="50000"/>
                        <a:lumOff val="50000"/>
                      </a:schemeClr>
                    </a:solidFill>
                  </a:tcPr>
                </a:tc>
                <a:tc>
                  <a:txBody>
                    <a:bodyPr/>
                    <a:lstStyle/>
                    <a:p>
                      <a:pPr algn="ctr"/>
                      <a:r>
                        <a:rPr lang="en-US" dirty="0" smtClean="0"/>
                        <a:t>LOW</a:t>
                      </a:r>
                      <a:endParaRPr lang="en-US" dirty="0"/>
                    </a:p>
                  </a:txBody>
                  <a:tcPr anchor="ctr">
                    <a:solidFill>
                      <a:schemeClr val="tx1">
                        <a:lumMod val="50000"/>
                        <a:lumOff val="50000"/>
                      </a:schemeClr>
                    </a:solidFill>
                  </a:tcPr>
                </a:tc>
                <a:tc>
                  <a:txBody>
                    <a:bodyPr/>
                    <a:lstStyle/>
                    <a:p>
                      <a:pPr algn="ctr"/>
                      <a:r>
                        <a:rPr lang="en-US" dirty="0" smtClean="0"/>
                        <a:t>MEDIUM</a:t>
                      </a:r>
                      <a:endParaRPr lang="en-US" dirty="0"/>
                    </a:p>
                  </a:txBody>
                  <a:tcPr anchor="ctr">
                    <a:solidFill>
                      <a:schemeClr val="tx1">
                        <a:lumMod val="50000"/>
                        <a:lumOff val="50000"/>
                      </a:schemeClr>
                    </a:solidFill>
                  </a:tcPr>
                </a:tc>
                <a:tc>
                  <a:txBody>
                    <a:bodyPr/>
                    <a:lstStyle/>
                    <a:p>
                      <a:pPr algn="ctr"/>
                      <a:r>
                        <a:rPr lang="en-US" dirty="0" smtClean="0"/>
                        <a:t>HIGH</a:t>
                      </a:r>
                      <a:endParaRPr lang="en-US" dirty="0"/>
                    </a:p>
                  </a:txBody>
                  <a:tcPr anchor="ctr">
                    <a:solidFill>
                      <a:schemeClr val="tx1">
                        <a:lumMod val="50000"/>
                        <a:lumOff val="50000"/>
                      </a:schemeClr>
                    </a:solidFill>
                  </a:tcPr>
                </a:tc>
              </a:tr>
              <a:tr h="221429">
                <a:tc vMerge="1">
                  <a:txBody>
                    <a:bodyPr/>
                    <a:lstStyle/>
                    <a:p>
                      <a:endParaRPr lang="en-US" dirty="0"/>
                    </a:p>
                  </a:txBody>
                  <a:tcPr/>
                </a:tc>
                <a:tc>
                  <a:txBody>
                    <a:bodyPr/>
                    <a:lstStyle/>
                    <a:p>
                      <a:r>
                        <a:rPr lang="en-US" dirty="0" smtClean="0"/>
                        <a:t>LOW</a:t>
                      </a:r>
                      <a:endParaRPr lang="en-US" dirty="0"/>
                    </a:p>
                  </a:txBody>
                  <a:tcPr anchor="ctr">
                    <a:solidFill>
                      <a:schemeClr val="tx1">
                        <a:lumMod val="50000"/>
                        <a:lumOff val="50000"/>
                      </a:schemeClr>
                    </a:solidFill>
                  </a:tcPr>
                </a:tc>
                <a:tc>
                  <a:txBody>
                    <a:bodyPr/>
                    <a:lstStyle/>
                    <a:p>
                      <a:pPr algn="ctr"/>
                      <a:r>
                        <a:rPr lang="en-US" dirty="0" smtClean="0"/>
                        <a:t>50</a:t>
                      </a:r>
                      <a:endParaRPr lang="en-US" dirty="0"/>
                    </a:p>
                  </a:txBody>
                  <a:tcPr anchor="ctr"/>
                </a:tc>
                <a:tc>
                  <a:txBody>
                    <a:bodyPr/>
                    <a:lstStyle/>
                    <a:p>
                      <a:pPr algn="ctr"/>
                      <a:r>
                        <a:rPr lang="en-US" dirty="0" smtClean="0"/>
                        <a:t>20</a:t>
                      </a:r>
                      <a:endParaRPr lang="en-US" dirty="0"/>
                    </a:p>
                  </a:txBody>
                  <a:tcPr anchor="ctr"/>
                </a:tc>
                <a:tc>
                  <a:txBody>
                    <a:bodyPr/>
                    <a:lstStyle/>
                    <a:p>
                      <a:pPr algn="ctr"/>
                      <a:r>
                        <a:rPr lang="en-US" dirty="0" smtClean="0"/>
                        <a:t>30</a:t>
                      </a:r>
                      <a:endParaRPr lang="en-US" dirty="0"/>
                    </a:p>
                  </a:txBody>
                  <a:tcPr anchor="ctr"/>
                </a:tc>
              </a:tr>
              <a:tr h="387500">
                <a:tc vMerge="1">
                  <a:txBody>
                    <a:bodyPr/>
                    <a:lstStyle/>
                    <a:p>
                      <a:endParaRPr lang="en-US" dirty="0"/>
                    </a:p>
                  </a:txBody>
                  <a:tcPr/>
                </a:tc>
                <a:tc>
                  <a:txBody>
                    <a:bodyPr/>
                    <a:lstStyle/>
                    <a:p>
                      <a:r>
                        <a:rPr lang="en-US" dirty="0" smtClean="0"/>
                        <a:t>MEDIUM</a:t>
                      </a:r>
                      <a:endParaRPr lang="en-US" dirty="0"/>
                    </a:p>
                  </a:txBody>
                  <a:tcPr anchor="ctr">
                    <a:solidFill>
                      <a:schemeClr val="tx1">
                        <a:lumMod val="50000"/>
                        <a:lumOff val="50000"/>
                      </a:schemeClr>
                    </a:solidFill>
                  </a:tcPr>
                </a:tc>
                <a:tc>
                  <a:txBody>
                    <a:bodyPr/>
                    <a:lstStyle/>
                    <a:p>
                      <a:pPr algn="ctr"/>
                      <a:r>
                        <a:rPr lang="en-US" dirty="0" smtClean="0"/>
                        <a:t>10</a:t>
                      </a:r>
                      <a:endParaRPr lang="en-US" dirty="0"/>
                    </a:p>
                  </a:txBody>
                  <a:tcPr anchor="ctr"/>
                </a:tc>
                <a:tc>
                  <a:txBody>
                    <a:bodyPr/>
                    <a:lstStyle/>
                    <a:p>
                      <a:pPr algn="ctr"/>
                      <a:r>
                        <a:rPr lang="en-US" dirty="0" smtClean="0"/>
                        <a:t>40</a:t>
                      </a:r>
                      <a:endParaRPr lang="en-US" dirty="0"/>
                    </a:p>
                  </a:txBody>
                  <a:tcPr anchor="ctr"/>
                </a:tc>
                <a:tc>
                  <a:txBody>
                    <a:bodyPr/>
                    <a:lstStyle/>
                    <a:p>
                      <a:pPr algn="ctr"/>
                      <a:r>
                        <a:rPr lang="en-US" dirty="0" smtClean="0"/>
                        <a:t>50</a:t>
                      </a:r>
                      <a:endParaRPr lang="en-US" dirty="0"/>
                    </a:p>
                  </a:txBody>
                  <a:tcPr anchor="ctr"/>
                </a:tc>
              </a:tr>
              <a:tr h="221429">
                <a:tc vMerge="1">
                  <a:txBody>
                    <a:bodyPr/>
                    <a:lstStyle/>
                    <a:p>
                      <a:endParaRPr lang="en-US" dirty="0"/>
                    </a:p>
                  </a:txBody>
                  <a:tcPr/>
                </a:tc>
                <a:tc>
                  <a:txBody>
                    <a:bodyPr/>
                    <a:lstStyle/>
                    <a:p>
                      <a:r>
                        <a:rPr lang="en-US" dirty="0" smtClean="0"/>
                        <a:t>HIGH</a:t>
                      </a:r>
                      <a:endParaRPr lang="en-US" dirty="0"/>
                    </a:p>
                  </a:txBody>
                  <a:tcPr anchor="ctr">
                    <a:solidFill>
                      <a:schemeClr val="tx1">
                        <a:lumMod val="50000"/>
                        <a:lumOff val="50000"/>
                      </a:schemeClr>
                    </a:solidFill>
                  </a:tcPr>
                </a:tc>
                <a:tc>
                  <a:txBody>
                    <a:bodyPr/>
                    <a:lstStyle/>
                    <a:p>
                      <a:pPr algn="ctr"/>
                      <a:r>
                        <a:rPr lang="en-US" dirty="0" smtClean="0"/>
                        <a:t>40</a:t>
                      </a:r>
                      <a:endParaRPr lang="en-US" dirty="0"/>
                    </a:p>
                  </a:txBody>
                  <a:tcPr anchor="ctr"/>
                </a:tc>
                <a:tc>
                  <a:txBody>
                    <a:bodyPr/>
                    <a:lstStyle/>
                    <a:p>
                      <a:pPr algn="ctr"/>
                      <a:r>
                        <a:rPr lang="en-US" dirty="0" smtClean="0"/>
                        <a:t>40</a:t>
                      </a:r>
                      <a:endParaRPr lang="en-US" dirty="0"/>
                    </a:p>
                  </a:txBody>
                  <a:tcPr anchor="ctr"/>
                </a:tc>
                <a:tc>
                  <a:txBody>
                    <a:bodyPr/>
                    <a:lstStyle/>
                    <a:p>
                      <a:pPr algn="ctr"/>
                      <a:r>
                        <a:rPr lang="en-US" dirty="0" smtClean="0"/>
                        <a:t>20</a:t>
                      </a:r>
                      <a:endParaRPr lang="en-US" dirty="0"/>
                    </a:p>
                  </a:txBody>
                  <a:tcPr anchor="ctr"/>
                </a:tc>
              </a:tr>
            </a:tbl>
          </a:graphicData>
        </a:graphic>
      </p:graphicFrame>
      <mc:AlternateContent xmlns:mc="http://schemas.openxmlformats.org/markup-compatibility/2006" xmlns:a14="http://schemas.microsoft.com/office/drawing/2010/main">
        <mc:Choice Requires="a14">
          <p:sp>
            <p:nvSpPr>
              <p:cNvPr id="4" name="TextBox 3"/>
              <p:cNvSpPr txBox="1"/>
              <p:nvPr/>
            </p:nvSpPr>
            <p:spPr>
              <a:xfrm>
                <a:off x="467833" y="4896361"/>
                <a:ext cx="11355572" cy="1799980"/>
              </a:xfrm>
              <a:prstGeom prst="rect">
                <a:avLst/>
              </a:prstGeom>
              <a:noFill/>
            </p:spPr>
            <p:txBody>
              <a:bodyPr wrap="square" rtlCol="0">
                <a:spAutoFit/>
              </a:bodyPr>
              <a:lstStyle/>
              <a:p>
                <a:pPr marL="285750" indent="-285750">
                  <a:buFont typeface="Arial" charset="0"/>
                  <a:buChar char="•"/>
                </a:pPr>
                <a14:m>
                  <m:oMath xmlns:m="http://schemas.openxmlformats.org/officeDocument/2006/math">
                    <m:r>
                      <a:rPr lang="en-US" sz="1400" b="0" i="1" smtClean="0">
                        <a:latin typeface="Cambria Math" charset="0"/>
                      </a:rPr>
                      <m:t>𝑛</m:t>
                    </m:r>
                    <m:r>
                      <a:rPr lang="en-US" sz="1400" b="0" i="1" smtClean="0">
                        <a:latin typeface="Cambria Math" charset="0"/>
                      </a:rPr>
                      <m:t>=300</m:t>
                    </m:r>
                  </m:oMath>
                </a14:m>
                <a:r>
                  <a:rPr lang="en-US" sz="1400" dirty="0" smtClean="0"/>
                  <a:t>, </a:t>
                </a:r>
                <a14:m>
                  <m:oMath xmlns:m="http://schemas.openxmlformats.org/officeDocument/2006/math">
                    <m:sSub>
                      <m:sSubPr>
                        <m:ctrlPr>
                          <a:rPr lang="en-US" sz="1400" b="0" i="1" smtClean="0">
                            <a:latin typeface="Cambria Math" charset="0"/>
                          </a:rPr>
                        </m:ctrlPr>
                      </m:sSubPr>
                      <m:e>
                        <m:r>
                          <a:rPr lang="en-US" sz="1400" b="0" i="1" smtClean="0">
                            <a:latin typeface="Cambria Math" charset="0"/>
                          </a:rPr>
                          <m:t>𝑚</m:t>
                        </m:r>
                      </m:e>
                      <m:sub>
                        <m:r>
                          <a:rPr lang="en-US" sz="1400" b="0" i="1" smtClean="0">
                            <a:latin typeface="Cambria Math" charset="0"/>
                          </a:rPr>
                          <m:t>𝑖</m:t>
                        </m:r>
                      </m:sub>
                    </m:sSub>
                    <m:r>
                      <a:rPr lang="en-US" sz="1400" b="0" i="1" smtClean="0">
                        <a:latin typeface="Cambria Math" charset="0"/>
                      </a:rPr>
                      <m:t>=100</m:t>
                    </m:r>
                  </m:oMath>
                </a14:m>
                <a:r>
                  <a:rPr lang="en-US" sz="1400" dirty="0" smtClean="0"/>
                  <a:t>, </a:t>
                </a:r>
                <a14:m>
                  <m:oMath xmlns:m="http://schemas.openxmlformats.org/officeDocument/2006/math">
                    <m:sSub>
                      <m:sSubPr>
                        <m:ctrlPr>
                          <a:rPr lang="en-US" sz="1400" b="0" i="1" smtClean="0">
                            <a:latin typeface="Cambria Math" charset="0"/>
                          </a:rPr>
                        </m:ctrlPr>
                      </m:sSubPr>
                      <m:e>
                        <m:r>
                          <a:rPr lang="en-US" sz="1400" b="0" i="1" smtClean="0">
                            <a:latin typeface="Cambria Math" charset="0"/>
                          </a:rPr>
                          <m:t>𝑛</m:t>
                        </m:r>
                      </m:e>
                      <m:sub>
                        <m:r>
                          <a:rPr lang="en-US" sz="1400" b="0" i="1" smtClean="0">
                            <a:latin typeface="Cambria Math" charset="0"/>
                          </a:rPr>
                          <m:t>𝑗</m:t>
                        </m:r>
                      </m:sub>
                    </m:sSub>
                    <m:r>
                      <a:rPr lang="en-US" sz="1400" b="0" i="1" smtClean="0">
                        <a:latin typeface="Cambria Math" charset="0"/>
                      </a:rPr>
                      <m:t>=100</m:t>
                    </m:r>
                  </m:oMath>
                </a14:m>
                <a:r>
                  <a:rPr lang="en-US" sz="1400" dirty="0" smtClean="0"/>
                  <a:t>, </a:t>
                </a:r>
                <a14:m>
                  <m:oMath xmlns:m="http://schemas.openxmlformats.org/officeDocument/2006/math">
                    <m:r>
                      <a:rPr lang="en-US" sz="1400" b="0" i="1" smtClean="0">
                        <a:latin typeface="Cambria Math" charset="0"/>
                      </a:rPr>
                      <m:t>𝑖</m:t>
                    </m:r>
                    <m:r>
                      <a:rPr lang="en-US" sz="1400" b="0" i="1" smtClean="0">
                        <a:latin typeface="Cambria Math" charset="0"/>
                      </a:rPr>
                      <m:t>=1,2,3</m:t>
                    </m:r>
                  </m:oMath>
                </a14:m>
                <a:r>
                  <a:rPr lang="en-US" sz="1400" dirty="0"/>
                  <a:t>,</a:t>
                </a:r>
                <a:r>
                  <a:rPr lang="en-US" sz="1400" dirty="0" smtClean="0"/>
                  <a:t> </a:t>
                </a:r>
                <a14:m>
                  <m:oMath xmlns:m="http://schemas.openxmlformats.org/officeDocument/2006/math">
                    <m:r>
                      <a:rPr lang="en-US" sz="1400" b="0" i="1" smtClean="0">
                        <a:latin typeface="Cambria Math" charset="0"/>
                      </a:rPr>
                      <m:t>𝑗</m:t>
                    </m:r>
                    <m:r>
                      <a:rPr lang="en-US" sz="1400" b="0" i="1" smtClean="0">
                        <a:latin typeface="Cambria Math" charset="0"/>
                      </a:rPr>
                      <m:t>=1,2,3.</m:t>
                    </m:r>
                  </m:oMath>
                </a14:m>
                <a:endParaRPr lang="en-US" sz="1400" b="0" dirty="0" smtClean="0"/>
              </a:p>
              <a:p>
                <a:pPr marL="285750" indent="-285750">
                  <a:buFont typeface="Arial" charset="0"/>
                  <a:buChar char="•"/>
                </a:pPr>
                <a:endParaRPr lang="en-US" sz="1400" dirty="0" smtClean="0"/>
              </a:p>
              <a:p>
                <a:pPr/>
                <a14:m>
                  <m:oMathPara xmlns:m="http://schemas.openxmlformats.org/officeDocument/2006/math">
                    <m:oMathParaPr>
                      <m:jc m:val="center"/>
                    </m:oMathParaPr>
                    <m:oMath xmlns:m="http://schemas.openxmlformats.org/officeDocument/2006/math">
                      <m:r>
                        <a:rPr lang="en-US" sz="1400" b="0" i="1" smtClean="0">
                          <a:latin typeface="Cambria Math" charset="0"/>
                        </a:rPr>
                        <m:t>𝑇</m:t>
                      </m:r>
                      <m:r>
                        <a:rPr lang="en-US" sz="1400" b="0" i="1" smtClean="0">
                          <a:latin typeface="Cambria Math" charset="0"/>
                        </a:rPr>
                        <m:t>=</m:t>
                      </m:r>
                    </m:oMath>
                  </m:oMathPara>
                </a14:m>
                <a:endParaRPr lang="en-US" sz="1400" b="0" i="1" dirty="0" smtClean="0">
                  <a:latin typeface="Cambria Math" charset="0"/>
                </a:endParaRPr>
              </a:p>
              <a:p>
                <a:pPr/>
                <a14:m>
                  <m:oMathPara xmlns:m="http://schemas.openxmlformats.org/officeDocument/2006/math">
                    <m:oMathParaPr>
                      <m:jc m:val="center"/>
                    </m:oMathParaPr>
                    <m:oMath xmlns:m="http://schemas.openxmlformats.org/officeDocument/2006/math">
                      <m:f>
                        <m:fPr>
                          <m:ctrlPr>
                            <a:rPr lang="en-US" sz="1400" b="0" i="1" smtClean="0">
                              <a:latin typeface="Cambria Math" charset="0"/>
                            </a:rPr>
                          </m:ctrlPr>
                        </m:fPr>
                        <m:num>
                          <m:sSup>
                            <m:sSupPr>
                              <m:ctrlPr>
                                <a:rPr lang="en-US" sz="1400" b="0" i="1" smtClean="0">
                                  <a:latin typeface="Cambria Math" charset="0"/>
                                </a:rPr>
                              </m:ctrlPr>
                            </m:sSupPr>
                            <m:e>
                              <m:d>
                                <m:dPr>
                                  <m:ctrlPr>
                                    <a:rPr lang="en-US" sz="1400" b="0" i="1" smtClean="0">
                                      <a:latin typeface="Cambria Math" charset="0"/>
                                    </a:rPr>
                                  </m:ctrlPr>
                                </m:dPr>
                                <m:e>
                                  <m:r>
                                    <a:rPr lang="en-US" sz="1400" b="0" i="1" smtClean="0">
                                      <a:latin typeface="Cambria Math" charset="0"/>
                                    </a:rPr>
                                    <m:t>50−</m:t>
                                  </m:r>
                                  <m:f>
                                    <m:fPr>
                                      <m:ctrlPr>
                                        <a:rPr lang="en-US" sz="1400" b="0" i="1" smtClean="0">
                                          <a:latin typeface="Cambria Math" charset="0"/>
                                        </a:rPr>
                                      </m:ctrlPr>
                                    </m:fPr>
                                    <m:num>
                                      <m:r>
                                        <a:rPr lang="en-US" sz="1400" b="0" i="1" smtClean="0">
                                          <a:latin typeface="Cambria Math" charset="0"/>
                                        </a:rPr>
                                        <m:t>100</m:t>
                                      </m:r>
                                    </m:num>
                                    <m:den>
                                      <m:r>
                                        <a:rPr lang="en-US" sz="1400" b="0" i="1" smtClean="0">
                                          <a:latin typeface="Cambria Math" charset="0"/>
                                        </a:rPr>
                                        <m:t>3</m:t>
                                      </m:r>
                                    </m:den>
                                  </m:f>
                                </m:e>
                              </m:d>
                            </m:e>
                            <m:sup>
                              <m:r>
                                <a:rPr lang="en-US" sz="1400" b="0" i="1" smtClean="0">
                                  <a:latin typeface="Cambria Math" charset="0"/>
                                </a:rPr>
                                <m:t>2</m:t>
                              </m:r>
                            </m:sup>
                          </m:sSup>
                        </m:num>
                        <m:den>
                          <m:f>
                            <m:fPr>
                              <m:ctrlPr>
                                <a:rPr lang="en-US" sz="1400" b="0" i="1" smtClean="0">
                                  <a:latin typeface="Cambria Math" charset="0"/>
                                </a:rPr>
                              </m:ctrlPr>
                            </m:fPr>
                            <m:num>
                              <m:r>
                                <a:rPr lang="en-US" sz="1400" b="0" i="1" smtClean="0">
                                  <a:latin typeface="Cambria Math" charset="0"/>
                                </a:rPr>
                                <m:t>100</m:t>
                              </m:r>
                            </m:num>
                            <m:den>
                              <m:r>
                                <a:rPr lang="en-US" sz="1400" b="0" i="1" smtClean="0">
                                  <a:latin typeface="Cambria Math" charset="0"/>
                                </a:rPr>
                                <m:t>3</m:t>
                              </m:r>
                            </m:den>
                          </m:f>
                        </m:den>
                      </m:f>
                      <m:r>
                        <a:rPr lang="en-US" sz="1400" b="0" i="1" smtClean="0">
                          <a:latin typeface="Cambria Math" charset="0"/>
                        </a:rPr>
                        <m:t>+</m:t>
                      </m:r>
                      <m:f>
                        <m:fPr>
                          <m:ctrlPr>
                            <a:rPr lang="en-US" sz="1400" b="0" i="1" smtClean="0">
                              <a:latin typeface="Cambria Math" charset="0"/>
                            </a:rPr>
                          </m:ctrlPr>
                        </m:fPr>
                        <m:num>
                          <m:sSup>
                            <m:sSupPr>
                              <m:ctrlPr>
                                <a:rPr lang="en-US" sz="1400" b="0" i="1" smtClean="0">
                                  <a:latin typeface="Cambria Math" charset="0"/>
                                </a:rPr>
                              </m:ctrlPr>
                            </m:sSupPr>
                            <m:e>
                              <m:d>
                                <m:dPr>
                                  <m:ctrlPr>
                                    <a:rPr lang="en-US" sz="1400" b="0" i="1" smtClean="0">
                                      <a:latin typeface="Cambria Math" charset="0"/>
                                    </a:rPr>
                                  </m:ctrlPr>
                                </m:dPr>
                                <m:e>
                                  <m:r>
                                    <a:rPr lang="en-US" sz="1400" b="0" i="1" smtClean="0">
                                      <a:latin typeface="Cambria Math" charset="0"/>
                                    </a:rPr>
                                    <m:t>20−</m:t>
                                  </m:r>
                                  <m:f>
                                    <m:fPr>
                                      <m:ctrlPr>
                                        <a:rPr lang="en-US" sz="1400" b="0" i="1" smtClean="0">
                                          <a:latin typeface="Cambria Math" charset="0"/>
                                        </a:rPr>
                                      </m:ctrlPr>
                                    </m:fPr>
                                    <m:num>
                                      <m:r>
                                        <a:rPr lang="en-US" sz="1400" b="0" i="1" smtClean="0">
                                          <a:latin typeface="Cambria Math" charset="0"/>
                                        </a:rPr>
                                        <m:t>100</m:t>
                                      </m:r>
                                    </m:num>
                                    <m:den>
                                      <m:r>
                                        <a:rPr lang="en-US" sz="1400" b="0" i="1" smtClean="0">
                                          <a:latin typeface="Cambria Math" charset="0"/>
                                        </a:rPr>
                                        <m:t>3</m:t>
                                      </m:r>
                                    </m:den>
                                  </m:f>
                                </m:e>
                              </m:d>
                            </m:e>
                            <m:sup>
                              <m:r>
                                <a:rPr lang="en-US" sz="1400" b="0" i="1" smtClean="0">
                                  <a:latin typeface="Cambria Math" charset="0"/>
                                </a:rPr>
                                <m:t>2</m:t>
                              </m:r>
                            </m:sup>
                          </m:sSup>
                        </m:num>
                        <m:den>
                          <m:f>
                            <m:fPr>
                              <m:ctrlPr>
                                <a:rPr lang="en-US" sz="1400" b="0" i="1" smtClean="0">
                                  <a:latin typeface="Cambria Math" charset="0"/>
                                </a:rPr>
                              </m:ctrlPr>
                            </m:fPr>
                            <m:num>
                              <m:r>
                                <a:rPr lang="en-US" sz="1400" b="0" i="1" smtClean="0">
                                  <a:latin typeface="Cambria Math" charset="0"/>
                                </a:rPr>
                                <m:t>100</m:t>
                              </m:r>
                            </m:num>
                            <m:den>
                              <m:r>
                                <a:rPr lang="en-US" sz="1400" b="0" i="1" smtClean="0">
                                  <a:latin typeface="Cambria Math" charset="0"/>
                                </a:rPr>
                                <m:t>3</m:t>
                              </m:r>
                            </m:den>
                          </m:f>
                        </m:den>
                      </m:f>
                      <m:r>
                        <a:rPr lang="en-US" sz="1400" b="0" i="1" smtClean="0">
                          <a:latin typeface="Cambria Math" charset="0"/>
                        </a:rPr>
                        <m:t>+</m:t>
                      </m:r>
                      <m:f>
                        <m:fPr>
                          <m:ctrlPr>
                            <a:rPr lang="en-US" sz="1400" b="0" i="1" smtClean="0">
                              <a:latin typeface="Cambria Math" charset="0"/>
                            </a:rPr>
                          </m:ctrlPr>
                        </m:fPr>
                        <m:num>
                          <m:sSup>
                            <m:sSupPr>
                              <m:ctrlPr>
                                <a:rPr lang="en-US" sz="1400" b="0" i="1" smtClean="0">
                                  <a:latin typeface="Cambria Math" charset="0"/>
                                </a:rPr>
                              </m:ctrlPr>
                            </m:sSupPr>
                            <m:e>
                              <m:d>
                                <m:dPr>
                                  <m:ctrlPr>
                                    <a:rPr lang="en-US" sz="1400" b="0" i="1" smtClean="0">
                                      <a:latin typeface="Cambria Math" charset="0"/>
                                    </a:rPr>
                                  </m:ctrlPr>
                                </m:dPr>
                                <m:e>
                                  <m:r>
                                    <a:rPr lang="en-US" sz="1400" b="0" i="1" smtClean="0">
                                      <a:latin typeface="Cambria Math" charset="0"/>
                                    </a:rPr>
                                    <m:t>30−</m:t>
                                  </m:r>
                                  <m:f>
                                    <m:fPr>
                                      <m:ctrlPr>
                                        <a:rPr lang="en-US" sz="1400" b="0" i="1" smtClean="0">
                                          <a:latin typeface="Cambria Math" charset="0"/>
                                        </a:rPr>
                                      </m:ctrlPr>
                                    </m:fPr>
                                    <m:num>
                                      <m:r>
                                        <a:rPr lang="en-US" sz="1400" b="0" i="1" smtClean="0">
                                          <a:latin typeface="Cambria Math" charset="0"/>
                                        </a:rPr>
                                        <m:t>100</m:t>
                                      </m:r>
                                    </m:num>
                                    <m:den>
                                      <m:r>
                                        <a:rPr lang="en-US" sz="1400" b="0" i="1" smtClean="0">
                                          <a:latin typeface="Cambria Math" charset="0"/>
                                        </a:rPr>
                                        <m:t>3</m:t>
                                      </m:r>
                                    </m:den>
                                  </m:f>
                                </m:e>
                              </m:d>
                            </m:e>
                            <m:sup>
                              <m:r>
                                <a:rPr lang="en-US" sz="1400" b="0" i="1" smtClean="0">
                                  <a:latin typeface="Cambria Math" charset="0"/>
                                </a:rPr>
                                <m:t>2</m:t>
                              </m:r>
                            </m:sup>
                          </m:sSup>
                        </m:num>
                        <m:den>
                          <m:f>
                            <m:fPr>
                              <m:ctrlPr>
                                <a:rPr lang="en-US" sz="1400" b="0" i="1" smtClean="0">
                                  <a:latin typeface="Cambria Math" charset="0"/>
                                </a:rPr>
                              </m:ctrlPr>
                            </m:fPr>
                            <m:num>
                              <m:r>
                                <a:rPr lang="en-US" sz="1400" b="0" i="1" smtClean="0">
                                  <a:latin typeface="Cambria Math" charset="0"/>
                                </a:rPr>
                                <m:t>100</m:t>
                              </m:r>
                            </m:num>
                            <m:den>
                              <m:r>
                                <a:rPr lang="en-US" sz="1400" b="0" i="1" smtClean="0">
                                  <a:latin typeface="Cambria Math" charset="0"/>
                                </a:rPr>
                                <m:t>3</m:t>
                              </m:r>
                            </m:den>
                          </m:f>
                        </m:den>
                      </m:f>
                      <m:r>
                        <a:rPr lang="en-US" sz="1400" b="0" i="1" smtClean="0">
                          <a:latin typeface="Cambria Math" charset="0"/>
                        </a:rPr>
                        <m:t>+</m:t>
                      </m:r>
                      <m:f>
                        <m:fPr>
                          <m:ctrlPr>
                            <a:rPr lang="en-US" sz="1400" b="0" i="1" smtClean="0">
                              <a:latin typeface="Cambria Math" charset="0"/>
                            </a:rPr>
                          </m:ctrlPr>
                        </m:fPr>
                        <m:num>
                          <m:sSup>
                            <m:sSupPr>
                              <m:ctrlPr>
                                <a:rPr lang="en-US" sz="1400" b="0" i="1" smtClean="0">
                                  <a:latin typeface="Cambria Math" charset="0"/>
                                </a:rPr>
                              </m:ctrlPr>
                            </m:sSupPr>
                            <m:e>
                              <m:d>
                                <m:dPr>
                                  <m:ctrlPr>
                                    <a:rPr lang="en-US" sz="1400" b="0" i="1" smtClean="0">
                                      <a:latin typeface="Cambria Math" charset="0"/>
                                    </a:rPr>
                                  </m:ctrlPr>
                                </m:dPr>
                                <m:e>
                                  <m:r>
                                    <a:rPr lang="en-US" sz="1400" b="0" i="1" smtClean="0">
                                      <a:latin typeface="Cambria Math" charset="0"/>
                                    </a:rPr>
                                    <m:t>10−</m:t>
                                  </m:r>
                                  <m:f>
                                    <m:fPr>
                                      <m:ctrlPr>
                                        <a:rPr lang="en-US" sz="1400" b="0" i="1" smtClean="0">
                                          <a:latin typeface="Cambria Math" charset="0"/>
                                        </a:rPr>
                                      </m:ctrlPr>
                                    </m:fPr>
                                    <m:num>
                                      <m:r>
                                        <a:rPr lang="en-US" sz="1400" b="0" i="1" smtClean="0">
                                          <a:latin typeface="Cambria Math" charset="0"/>
                                        </a:rPr>
                                        <m:t>100</m:t>
                                      </m:r>
                                    </m:num>
                                    <m:den>
                                      <m:r>
                                        <a:rPr lang="en-US" sz="1400" b="0" i="1" smtClean="0">
                                          <a:latin typeface="Cambria Math" charset="0"/>
                                        </a:rPr>
                                        <m:t>3</m:t>
                                      </m:r>
                                    </m:den>
                                  </m:f>
                                </m:e>
                              </m:d>
                            </m:e>
                            <m:sup>
                              <m:r>
                                <a:rPr lang="en-US" sz="1400" b="0" i="1" smtClean="0">
                                  <a:latin typeface="Cambria Math" charset="0"/>
                                </a:rPr>
                                <m:t>2</m:t>
                              </m:r>
                            </m:sup>
                          </m:sSup>
                        </m:num>
                        <m:den>
                          <m:f>
                            <m:fPr>
                              <m:ctrlPr>
                                <a:rPr lang="en-US" sz="1400" b="0" i="1" smtClean="0">
                                  <a:latin typeface="Cambria Math" charset="0"/>
                                </a:rPr>
                              </m:ctrlPr>
                            </m:fPr>
                            <m:num>
                              <m:r>
                                <a:rPr lang="en-US" sz="1400" b="0" i="1" smtClean="0">
                                  <a:latin typeface="Cambria Math" charset="0"/>
                                </a:rPr>
                                <m:t>100</m:t>
                              </m:r>
                            </m:num>
                            <m:den>
                              <m:r>
                                <a:rPr lang="en-US" sz="1400" b="0" i="1" smtClean="0">
                                  <a:latin typeface="Cambria Math" charset="0"/>
                                </a:rPr>
                                <m:t>3</m:t>
                              </m:r>
                            </m:den>
                          </m:f>
                        </m:den>
                      </m:f>
                      <m:r>
                        <a:rPr lang="en-US" sz="1400" b="0" i="1" smtClean="0">
                          <a:latin typeface="Cambria Math" charset="0"/>
                        </a:rPr>
                        <m:t>+</m:t>
                      </m:r>
                      <m:f>
                        <m:fPr>
                          <m:ctrlPr>
                            <a:rPr lang="en-US" sz="1400" b="0" i="1" smtClean="0">
                              <a:latin typeface="Cambria Math" charset="0"/>
                            </a:rPr>
                          </m:ctrlPr>
                        </m:fPr>
                        <m:num>
                          <m:sSup>
                            <m:sSupPr>
                              <m:ctrlPr>
                                <a:rPr lang="en-US" sz="1400" b="0" i="1" smtClean="0">
                                  <a:latin typeface="Cambria Math" charset="0"/>
                                </a:rPr>
                              </m:ctrlPr>
                            </m:sSupPr>
                            <m:e>
                              <m:d>
                                <m:dPr>
                                  <m:ctrlPr>
                                    <a:rPr lang="en-US" sz="1400" b="0" i="1" smtClean="0">
                                      <a:latin typeface="Cambria Math" charset="0"/>
                                    </a:rPr>
                                  </m:ctrlPr>
                                </m:dPr>
                                <m:e>
                                  <m:r>
                                    <a:rPr lang="en-US" sz="1400" b="0" i="1" smtClean="0">
                                      <a:latin typeface="Cambria Math" charset="0"/>
                                    </a:rPr>
                                    <m:t>40−</m:t>
                                  </m:r>
                                  <m:f>
                                    <m:fPr>
                                      <m:ctrlPr>
                                        <a:rPr lang="en-US" sz="1400" b="0" i="1" smtClean="0">
                                          <a:latin typeface="Cambria Math" charset="0"/>
                                        </a:rPr>
                                      </m:ctrlPr>
                                    </m:fPr>
                                    <m:num>
                                      <m:r>
                                        <a:rPr lang="en-US" sz="1400" b="0" i="1" smtClean="0">
                                          <a:latin typeface="Cambria Math" charset="0"/>
                                        </a:rPr>
                                        <m:t>100</m:t>
                                      </m:r>
                                    </m:num>
                                    <m:den>
                                      <m:r>
                                        <a:rPr lang="en-US" sz="1400" b="0" i="1" smtClean="0">
                                          <a:latin typeface="Cambria Math" charset="0"/>
                                        </a:rPr>
                                        <m:t>3</m:t>
                                      </m:r>
                                    </m:den>
                                  </m:f>
                                </m:e>
                              </m:d>
                            </m:e>
                            <m:sup>
                              <m:r>
                                <a:rPr lang="en-US" sz="1400" b="0" i="1" smtClean="0">
                                  <a:latin typeface="Cambria Math" charset="0"/>
                                </a:rPr>
                                <m:t>2</m:t>
                              </m:r>
                            </m:sup>
                          </m:sSup>
                        </m:num>
                        <m:den>
                          <m:f>
                            <m:fPr>
                              <m:ctrlPr>
                                <a:rPr lang="en-US" sz="1400" b="0" i="1" smtClean="0">
                                  <a:latin typeface="Cambria Math" charset="0"/>
                                </a:rPr>
                              </m:ctrlPr>
                            </m:fPr>
                            <m:num>
                              <m:r>
                                <a:rPr lang="en-US" sz="1400" b="0" i="1" smtClean="0">
                                  <a:latin typeface="Cambria Math" charset="0"/>
                                </a:rPr>
                                <m:t>100</m:t>
                              </m:r>
                            </m:num>
                            <m:den>
                              <m:r>
                                <a:rPr lang="en-US" sz="1400" b="0" i="1" smtClean="0">
                                  <a:latin typeface="Cambria Math" charset="0"/>
                                </a:rPr>
                                <m:t>3</m:t>
                              </m:r>
                            </m:den>
                          </m:f>
                        </m:den>
                      </m:f>
                      <m:r>
                        <a:rPr lang="en-US" sz="1400" b="0" i="1" smtClean="0">
                          <a:latin typeface="Cambria Math" charset="0"/>
                        </a:rPr>
                        <m:t>+</m:t>
                      </m:r>
                      <m:f>
                        <m:fPr>
                          <m:ctrlPr>
                            <a:rPr lang="en-US" sz="1400" b="0" i="1" smtClean="0">
                              <a:latin typeface="Cambria Math" charset="0"/>
                            </a:rPr>
                          </m:ctrlPr>
                        </m:fPr>
                        <m:num>
                          <m:sSup>
                            <m:sSupPr>
                              <m:ctrlPr>
                                <a:rPr lang="en-US" sz="1400" b="0" i="1" smtClean="0">
                                  <a:latin typeface="Cambria Math" charset="0"/>
                                </a:rPr>
                              </m:ctrlPr>
                            </m:sSupPr>
                            <m:e>
                              <m:d>
                                <m:dPr>
                                  <m:ctrlPr>
                                    <a:rPr lang="en-US" sz="1400" b="0" i="1" smtClean="0">
                                      <a:latin typeface="Cambria Math" charset="0"/>
                                    </a:rPr>
                                  </m:ctrlPr>
                                </m:dPr>
                                <m:e>
                                  <m:r>
                                    <a:rPr lang="en-US" sz="1400" b="0" i="1" smtClean="0">
                                      <a:latin typeface="Cambria Math" charset="0"/>
                                    </a:rPr>
                                    <m:t>50−</m:t>
                                  </m:r>
                                  <m:f>
                                    <m:fPr>
                                      <m:ctrlPr>
                                        <a:rPr lang="en-US" sz="1400" b="0" i="1" smtClean="0">
                                          <a:latin typeface="Cambria Math" charset="0"/>
                                        </a:rPr>
                                      </m:ctrlPr>
                                    </m:fPr>
                                    <m:num>
                                      <m:r>
                                        <a:rPr lang="en-US" sz="1400" b="0" i="1" smtClean="0">
                                          <a:latin typeface="Cambria Math" charset="0"/>
                                        </a:rPr>
                                        <m:t>100</m:t>
                                      </m:r>
                                    </m:num>
                                    <m:den>
                                      <m:r>
                                        <a:rPr lang="en-US" sz="1400" b="0" i="1" smtClean="0">
                                          <a:latin typeface="Cambria Math" charset="0"/>
                                        </a:rPr>
                                        <m:t>3</m:t>
                                      </m:r>
                                    </m:den>
                                  </m:f>
                                </m:e>
                              </m:d>
                            </m:e>
                            <m:sup>
                              <m:r>
                                <a:rPr lang="en-US" sz="1400" b="0" i="1" smtClean="0">
                                  <a:latin typeface="Cambria Math" charset="0"/>
                                </a:rPr>
                                <m:t>2</m:t>
                              </m:r>
                            </m:sup>
                          </m:sSup>
                        </m:num>
                        <m:den>
                          <m:f>
                            <m:fPr>
                              <m:ctrlPr>
                                <a:rPr lang="en-US" sz="1400" b="0" i="1" smtClean="0">
                                  <a:latin typeface="Cambria Math" charset="0"/>
                                </a:rPr>
                              </m:ctrlPr>
                            </m:fPr>
                            <m:num>
                              <m:r>
                                <a:rPr lang="en-US" sz="1400" b="0" i="1" smtClean="0">
                                  <a:latin typeface="Cambria Math" charset="0"/>
                                </a:rPr>
                                <m:t>100</m:t>
                              </m:r>
                            </m:num>
                            <m:den>
                              <m:r>
                                <a:rPr lang="en-US" sz="1400" b="0" i="1" smtClean="0">
                                  <a:latin typeface="Cambria Math" charset="0"/>
                                </a:rPr>
                                <m:t>3</m:t>
                              </m:r>
                            </m:den>
                          </m:f>
                        </m:den>
                      </m:f>
                      <m:r>
                        <a:rPr lang="en-US" sz="1400" b="0" i="1" smtClean="0">
                          <a:latin typeface="Cambria Math" charset="0"/>
                        </a:rPr>
                        <m:t>+</m:t>
                      </m:r>
                      <m:f>
                        <m:fPr>
                          <m:ctrlPr>
                            <a:rPr lang="en-US" sz="1400" b="0" i="1" smtClean="0">
                              <a:latin typeface="Cambria Math" charset="0"/>
                            </a:rPr>
                          </m:ctrlPr>
                        </m:fPr>
                        <m:num>
                          <m:sSup>
                            <m:sSupPr>
                              <m:ctrlPr>
                                <a:rPr lang="en-US" sz="1400" b="0" i="1" smtClean="0">
                                  <a:latin typeface="Cambria Math" charset="0"/>
                                </a:rPr>
                              </m:ctrlPr>
                            </m:sSupPr>
                            <m:e>
                              <m:d>
                                <m:dPr>
                                  <m:ctrlPr>
                                    <a:rPr lang="en-US" sz="1400" b="0" i="1" smtClean="0">
                                      <a:latin typeface="Cambria Math" charset="0"/>
                                    </a:rPr>
                                  </m:ctrlPr>
                                </m:dPr>
                                <m:e>
                                  <m:r>
                                    <a:rPr lang="en-US" sz="1400" b="0" i="0" smtClean="0">
                                      <a:latin typeface="Cambria Math" charset="0"/>
                                    </a:rPr>
                                    <m:t>40−</m:t>
                                  </m:r>
                                  <m:f>
                                    <m:fPr>
                                      <m:ctrlPr>
                                        <a:rPr lang="en-US" sz="1400" b="0" i="1" smtClean="0">
                                          <a:latin typeface="Cambria Math" charset="0"/>
                                        </a:rPr>
                                      </m:ctrlPr>
                                    </m:fPr>
                                    <m:num>
                                      <m:r>
                                        <a:rPr lang="en-US" sz="1400" b="0" i="0" smtClean="0">
                                          <a:latin typeface="Cambria Math" charset="0"/>
                                        </a:rPr>
                                        <m:t>100</m:t>
                                      </m:r>
                                    </m:num>
                                    <m:den>
                                      <m:r>
                                        <a:rPr lang="en-US" sz="1400" b="0" i="0" smtClean="0">
                                          <a:latin typeface="Cambria Math" charset="0"/>
                                        </a:rPr>
                                        <m:t>3</m:t>
                                      </m:r>
                                    </m:den>
                                  </m:f>
                                </m:e>
                              </m:d>
                            </m:e>
                            <m:sup>
                              <m:r>
                                <a:rPr lang="en-US" sz="1400" b="0" i="0" smtClean="0">
                                  <a:latin typeface="Cambria Math" charset="0"/>
                                </a:rPr>
                                <m:t>2</m:t>
                              </m:r>
                            </m:sup>
                          </m:sSup>
                        </m:num>
                        <m:den>
                          <m:f>
                            <m:fPr>
                              <m:ctrlPr>
                                <a:rPr lang="en-US" sz="1400" b="0" i="1" smtClean="0">
                                  <a:latin typeface="Cambria Math" charset="0"/>
                                </a:rPr>
                              </m:ctrlPr>
                            </m:fPr>
                            <m:num>
                              <m:r>
                                <a:rPr lang="en-US" sz="1400" b="0" i="0" smtClean="0">
                                  <a:latin typeface="Cambria Math" charset="0"/>
                                </a:rPr>
                                <m:t>100</m:t>
                              </m:r>
                            </m:num>
                            <m:den>
                              <m:r>
                                <a:rPr lang="en-US" sz="1400" b="0" i="0" smtClean="0">
                                  <a:latin typeface="Cambria Math" charset="0"/>
                                </a:rPr>
                                <m:t>3</m:t>
                              </m:r>
                            </m:den>
                          </m:f>
                        </m:den>
                      </m:f>
                      <m:r>
                        <a:rPr lang="en-US" sz="1400" b="0" i="0" smtClean="0">
                          <a:latin typeface="Cambria Math" charset="0"/>
                        </a:rPr>
                        <m:t>+</m:t>
                      </m:r>
                      <m:f>
                        <m:fPr>
                          <m:ctrlPr>
                            <a:rPr lang="en-US" sz="1400" b="0" i="1" smtClean="0">
                              <a:latin typeface="Cambria Math" charset="0"/>
                            </a:rPr>
                          </m:ctrlPr>
                        </m:fPr>
                        <m:num>
                          <m:sSup>
                            <m:sSupPr>
                              <m:ctrlPr>
                                <a:rPr lang="en-US" sz="1400" b="0" i="1" smtClean="0">
                                  <a:latin typeface="Cambria Math" charset="0"/>
                                </a:rPr>
                              </m:ctrlPr>
                            </m:sSupPr>
                            <m:e>
                              <m:d>
                                <m:dPr>
                                  <m:ctrlPr>
                                    <a:rPr lang="en-US" sz="1400" b="0" i="1" smtClean="0">
                                      <a:latin typeface="Cambria Math" charset="0"/>
                                    </a:rPr>
                                  </m:ctrlPr>
                                </m:dPr>
                                <m:e>
                                  <m:r>
                                    <a:rPr lang="en-US" sz="1400" b="0" i="0" smtClean="0">
                                      <a:latin typeface="Cambria Math" charset="0"/>
                                    </a:rPr>
                                    <m:t>40−</m:t>
                                  </m:r>
                                  <m:f>
                                    <m:fPr>
                                      <m:ctrlPr>
                                        <a:rPr lang="en-US" sz="1400" b="0" i="1" smtClean="0">
                                          <a:latin typeface="Cambria Math" charset="0"/>
                                        </a:rPr>
                                      </m:ctrlPr>
                                    </m:fPr>
                                    <m:num>
                                      <m:r>
                                        <a:rPr lang="en-US" sz="1400" b="0" i="0" smtClean="0">
                                          <a:latin typeface="Cambria Math" charset="0"/>
                                        </a:rPr>
                                        <m:t>100</m:t>
                                      </m:r>
                                    </m:num>
                                    <m:den>
                                      <m:r>
                                        <a:rPr lang="en-US" sz="1400" b="0" i="0" smtClean="0">
                                          <a:latin typeface="Cambria Math" charset="0"/>
                                        </a:rPr>
                                        <m:t>3</m:t>
                                      </m:r>
                                    </m:den>
                                  </m:f>
                                </m:e>
                              </m:d>
                            </m:e>
                            <m:sup>
                              <m:r>
                                <a:rPr lang="en-US" sz="1400" b="0" i="0" smtClean="0">
                                  <a:latin typeface="Cambria Math" charset="0"/>
                                </a:rPr>
                                <m:t>2</m:t>
                              </m:r>
                            </m:sup>
                          </m:sSup>
                        </m:num>
                        <m:den>
                          <m:f>
                            <m:fPr>
                              <m:ctrlPr>
                                <a:rPr lang="en-US" sz="1400" b="0" i="1" smtClean="0">
                                  <a:latin typeface="Cambria Math" charset="0"/>
                                </a:rPr>
                              </m:ctrlPr>
                            </m:fPr>
                            <m:num>
                              <m:r>
                                <a:rPr lang="en-US" sz="1400" b="0" i="0" smtClean="0">
                                  <a:latin typeface="Cambria Math" charset="0"/>
                                </a:rPr>
                                <m:t>100</m:t>
                              </m:r>
                            </m:num>
                            <m:den>
                              <m:r>
                                <a:rPr lang="en-US" sz="1400" b="0" i="0" smtClean="0">
                                  <a:latin typeface="Cambria Math" charset="0"/>
                                </a:rPr>
                                <m:t>3</m:t>
                              </m:r>
                            </m:den>
                          </m:f>
                        </m:den>
                      </m:f>
                      <m:r>
                        <a:rPr lang="en-US" sz="1400" b="0" i="0" smtClean="0">
                          <a:latin typeface="Cambria Math" charset="0"/>
                        </a:rPr>
                        <m:t>+</m:t>
                      </m:r>
                      <m:f>
                        <m:fPr>
                          <m:ctrlPr>
                            <a:rPr lang="en-US" sz="1400" b="0" i="1" smtClean="0">
                              <a:latin typeface="Cambria Math" charset="0"/>
                            </a:rPr>
                          </m:ctrlPr>
                        </m:fPr>
                        <m:num>
                          <m:sSup>
                            <m:sSupPr>
                              <m:ctrlPr>
                                <a:rPr lang="en-US" sz="1400" b="0" i="1" smtClean="0">
                                  <a:latin typeface="Cambria Math" charset="0"/>
                                </a:rPr>
                              </m:ctrlPr>
                            </m:sSupPr>
                            <m:e>
                              <m:d>
                                <m:dPr>
                                  <m:ctrlPr>
                                    <a:rPr lang="en-US" sz="1400" b="0" i="1" smtClean="0">
                                      <a:latin typeface="Cambria Math" charset="0"/>
                                    </a:rPr>
                                  </m:ctrlPr>
                                </m:dPr>
                                <m:e>
                                  <m:r>
                                    <a:rPr lang="en-US" sz="1400" b="0" i="0" smtClean="0">
                                      <a:latin typeface="Cambria Math" charset="0"/>
                                    </a:rPr>
                                    <m:t>20−</m:t>
                                  </m:r>
                                  <m:f>
                                    <m:fPr>
                                      <m:ctrlPr>
                                        <a:rPr lang="en-US" sz="1400" b="0" i="1" smtClean="0">
                                          <a:latin typeface="Cambria Math" charset="0"/>
                                        </a:rPr>
                                      </m:ctrlPr>
                                    </m:fPr>
                                    <m:num>
                                      <m:r>
                                        <a:rPr lang="en-US" sz="1400" b="0" i="0" smtClean="0">
                                          <a:latin typeface="Cambria Math" charset="0"/>
                                        </a:rPr>
                                        <m:t>100</m:t>
                                      </m:r>
                                    </m:num>
                                    <m:den>
                                      <m:r>
                                        <a:rPr lang="en-US" sz="1400" b="0" i="0" smtClean="0">
                                          <a:latin typeface="Cambria Math" charset="0"/>
                                        </a:rPr>
                                        <m:t>3</m:t>
                                      </m:r>
                                    </m:den>
                                  </m:f>
                                </m:e>
                              </m:d>
                            </m:e>
                            <m:sup>
                              <m:r>
                                <a:rPr lang="en-US" sz="1400" b="0" i="0" smtClean="0">
                                  <a:latin typeface="Cambria Math" charset="0"/>
                                </a:rPr>
                                <m:t>2</m:t>
                              </m:r>
                            </m:sup>
                          </m:sSup>
                        </m:num>
                        <m:den>
                          <m:f>
                            <m:fPr>
                              <m:ctrlPr>
                                <a:rPr lang="en-US" sz="1400" b="0" i="1" smtClean="0">
                                  <a:latin typeface="Cambria Math" charset="0"/>
                                </a:rPr>
                              </m:ctrlPr>
                            </m:fPr>
                            <m:num>
                              <m:r>
                                <a:rPr lang="en-US" sz="1400" b="0" i="0" smtClean="0">
                                  <a:latin typeface="Cambria Math" charset="0"/>
                                </a:rPr>
                                <m:t>100</m:t>
                              </m:r>
                            </m:num>
                            <m:den>
                              <m:r>
                                <a:rPr lang="en-US" sz="1400" b="0" i="0" smtClean="0">
                                  <a:latin typeface="Cambria Math" charset="0"/>
                                </a:rPr>
                                <m:t>3</m:t>
                              </m:r>
                            </m:den>
                          </m:f>
                        </m:den>
                      </m:f>
                    </m:oMath>
                  </m:oMathPara>
                </a14:m>
                <a:endParaRPr lang="en-US" sz="1400" b="0" dirty="0" smtClean="0"/>
              </a:p>
              <a:p>
                <a:pPr marL="285750" indent="-285750">
                  <a:buFont typeface="Arial" charset="0"/>
                  <a:buChar char="•"/>
                </a:pPr>
                <a:endParaRPr lang="en-US" b="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467833" y="4896361"/>
                <a:ext cx="11355572" cy="1799980"/>
              </a:xfrm>
              <a:prstGeom prst="rect">
                <a:avLst/>
              </a:prstGeom>
              <a:blipFill rotWithShape="0">
                <a:blip r:embed="rId3"/>
                <a:stretch>
                  <a:fillRect l="-107" t="-1017"/>
                </a:stretch>
              </a:blipFill>
            </p:spPr>
            <p:txBody>
              <a:bodyPr/>
              <a:lstStyle/>
              <a:p>
                <a:r>
                  <a:rPr lang="en-US">
                    <a:noFill/>
                  </a:rPr>
                  <a:t> </a:t>
                </a:r>
              </a:p>
            </p:txBody>
          </p:sp>
        </mc:Fallback>
      </mc:AlternateContent>
    </p:spTree>
    <p:extLst>
      <p:ext uri="{BB962C8B-B14F-4D97-AF65-F5344CB8AC3E}">
        <p14:creationId xmlns:p14="http://schemas.microsoft.com/office/powerpoint/2010/main" val="911730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885950"/>
            <a:ext cx="3475038" cy="3198813"/>
          </a:xfrm>
        </p:spPr>
        <p:txBody>
          <a:bodyPr>
            <a:noAutofit/>
          </a:bodyPr>
          <a:lstStyle/>
          <a:p>
            <a:r>
              <a:rPr lang="en-US" sz="1600" dirty="0">
                <a:solidFill>
                  <a:schemeClr val="tx1"/>
                </a:solidFill>
              </a:rPr>
              <a:t>A gene co-expression network constructed from a </a:t>
            </a:r>
            <a:r>
              <a:rPr lang="en-US" sz="1600" dirty="0" smtClean="0">
                <a:solidFill>
                  <a:schemeClr val="tx1"/>
                </a:solidFill>
              </a:rPr>
              <a:t>microarray </a:t>
            </a:r>
            <a:r>
              <a:rPr lang="en-US" sz="1600" dirty="0">
                <a:solidFill>
                  <a:schemeClr val="tx1"/>
                </a:solidFill>
              </a:rPr>
              <a:t>dataset containing gene expression profiles of 7221 genes for 18 gastric cancer patients</a:t>
            </a:r>
          </a:p>
        </p:txBody>
      </p:sp>
      <p:sp>
        <p:nvSpPr>
          <p:cNvPr id="6" name="Text Placeholder 5"/>
          <p:cNvSpPr>
            <a:spLocks noGrp="1"/>
          </p:cNvSpPr>
          <p:nvPr>
            <p:ph type="body" sz="half" idx="4294967295"/>
          </p:nvPr>
        </p:nvSpPr>
        <p:spPr>
          <a:xfrm>
            <a:off x="0" y="5568950"/>
            <a:ext cx="3475038" cy="703263"/>
          </a:xfrm>
        </p:spPr>
        <p:txBody>
          <a:bodyPr>
            <a:normAutofit fontScale="62500" lnSpcReduction="20000"/>
          </a:bodyPr>
          <a:lstStyle/>
          <a:p>
            <a:r>
              <a:rPr lang="en-US" dirty="0"/>
              <a:t>Credit: S. Mohammad H. </a:t>
            </a:r>
            <a:r>
              <a:rPr lang="en-US" dirty="0" err="1"/>
              <a:t>Oloomi</a:t>
            </a:r>
            <a:r>
              <a:rPr lang="en-US" dirty="0"/>
              <a:t> from https://</a:t>
            </a:r>
            <a:r>
              <a:rPr lang="en-US" dirty="0" err="1" smtClean="0"/>
              <a:t>en.wikipedia.org</a:t>
            </a:r>
            <a:r>
              <a:rPr lang="en-US" dirty="0" smtClean="0"/>
              <a:t>/wiki/</a:t>
            </a:r>
            <a:r>
              <a:rPr lang="en-US" dirty="0" err="1" smtClean="0"/>
              <a:t>Gene_co-expression_network</a:t>
            </a:r>
            <a:endParaRPr lang="en-US" dirty="0"/>
          </a:p>
        </p:txBody>
      </p:sp>
      <p:pic>
        <p:nvPicPr>
          <p:cNvPr id="7" name="Picture 6"/>
          <p:cNvPicPr>
            <a:picLocks noChangeAspect="1"/>
          </p:cNvPicPr>
          <p:nvPr/>
        </p:nvPicPr>
        <p:blipFill>
          <a:blip r:embed="rId2">
            <a:alphaModFix/>
          </a:blip>
          <a:stretch>
            <a:fillRect/>
          </a:stretch>
        </p:blipFill>
        <p:spPr>
          <a:xfrm>
            <a:off x="3359888" y="1289304"/>
            <a:ext cx="8832113" cy="5568697"/>
          </a:xfrm>
          <a:prstGeom prst="rect">
            <a:avLst/>
          </a:prstGeom>
          <a:solidFill>
            <a:schemeClr val="tx2">
              <a:lumMod val="20000"/>
              <a:lumOff val="80000"/>
            </a:schemeClr>
          </a:solidFill>
        </p:spPr>
      </p:pic>
      <p:sp>
        <p:nvSpPr>
          <p:cNvPr id="2" name="TextBox 1"/>
          <p:cNvSpPr txBox="1"/>
          <p:nvPr/>
        </p:nvSpPr>
        <p:spPr>
          <a:xfrm>
            <a:off x="9597154" y="74446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88457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Testing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64717" y="2796362"/>
                <a:ext cx="8541885" cy="3891785"/>
              </a:xfrm>
            </p:spPr>
            <p:txBody>
              <a:bodyPr>
                <a:normAutofit fontScale="92500"/>
              </a:bodyPr>
              <a:lstStyle/>
              <a:p>
                <a:r>
                  <a:rPr lang="en-US" dirty="0" smtClean="0"/>
                  <a:t>When Gene A and Gene B are independent, </a:t>
                </a:r>
                <a14:m>
                  <m:oMath xmlns:m="http://schemas.openxmlformats.org/officeDocument/2006/math">
                    <m:r>
                      <a:rPr lang="en-US" b="0" i="1" smtClean="0">
                        <a:latin typeface="Cambria Math" charset="0"/>
                      </a:rPr>
                      <m:t>𝑇</m:t>
                    </m:r>
                  </m:oMath>
                </a14:m>
                <a:r>
                  <a:rPr lang="en-US" b="0" dirty="0" smtClean="0"/>
                  <a:t> asymptotically follows </a:t>
                </a:r>
                <a14:m>
                  <m:oMath xmlns:m="http://schemas.openxmlformats.org/officeDocument/2006/math">
                    <m:sSup>
                      <m:sSupPr>
                        <m:ctrlPr>
                          <a:rPr lang="en-US" b="0" i="1" smtClean="0">
                            <a:latin typeface="Cambria Math" charset="0"/>
                          </a:rPr>
                        </m:ctrlPr>
                      </m:sSupPr>
                      <m:e>
                        <m:r>
                          <a:rPr lang="en-US" b="0" i="1" smtClean="0">
                            <a:latin typeface="Cambria Math" charset="0"/>
                          </a:rPr>
                          <m:t>𝜒</m:t>
                        </m:r>
                      </m:e>
                      <m:sup>
                        <m:r>
                          <a:rPr lang="en-US" b="0" i="1" smtClean="0">
                            <a:latin typeface="Cambria Math" charset="0"/>
                          </a:rPr>
                          <m:t>2</m:t>
                        </m:r>
                      </m:sup>
                    </m:sSup>
                    <m:d>
                      <m:dPr>
                        <m:ctrlPr>
                          <a:rPr lang="en-US" b="0" i="1" smtClean="0">
                            <a:latin typeface="Cambria Math" charset="0"/>
                          </a:rPr>
                        </m:ctrlPr>
                      </m:dPr>
                      <m:e>
                        <m:r>
                          <a:rPr lang="en-US" b="0" i="1" smtClean="0">
                            <a:latin typeface="Cambria Math" charset="0"/>
                          </a:rPr>
                          <m:t>4</m:t>
                        </m:r>
                      </m:e>
                    </m:d>
                    <m:r>
                      <a:rPr lang="en-US" b="0" i="1" smtClean="0">
                        <a:latin typeface="Cambria Math" charset="0"/>
                      </a:rPr>
                      <m:t>.</m:t>
                    </m:r>
                  </m:oMath>
                </a14:m>
                <a:r>
                  <a:rPr lang="en-US" b="0" dirty="0" smtClean="0"/>
                  <a:t>  </a:t>
                </a:r>
              </a:p>
              <a:p>
                <a:r>
                  <a:rPr lang="en-US" dirty="0" smtClean="0"/>
                  <a:t>Let </a:t>
                </a:r>
                <a14:m>
                  <m:oMath xmlns:m="http://schemas.openxmlformats.org/officeDocument/2006/math">
                    <m:sSub>
                      <m:sSubPr>
                        <m:ctrlPr>
                          <a:rPr lang="en-US" b="0" i="1" smtClean="0">
                            <a:latin typeface="Cambria Math" charset="0"/>
                          </a:rPr>
                        </m:ctrlPr>
                      </m:sSubPr>
                      <m:e>
                        <m:r>
                          <a:rPr lang="en-US" b="0" i="1" smtClean="0">
                            <a:latin typeface="Cambria Math" charset="0"/>
                          </a:rPr>
                          <m:t>𝐹</m:t>
                        </m:r>
                      </m:e>
                      <m:sub>
                        <m:r>
                          <a:rPr lang="en-US" b="0" i="1" smtClean="0">
                            <a:latin typeface="Cambria Math" charset="0"/>
                          </a:rPr>
                          <m:t>4</m:t>
                        </m:r>
                      </m:sub>
                    </m:sSub>
                  </m:oMath>
                </a14:m>
                <a:r>
                  <a:rPr lang="en-US" b="0" dirty="0" smtClean="0"/>
                  <a:t> be the CDF of </a:t>
                </a:r>
                <a14:m>
                  <m:oMath xmlns:m="http://schemas.openxmlformats.org/officeDocument/2006/math">
                    <m:sSup>
                      <m:sSupPr>
                        <m:ctrlPr>
                          <a:rPr lang="en-US" b="0" i="1" smtClean="0">
                            <a:latin typeface="Cambria Math" charset="0"/>
                          </a:rPr>
                        </m:ctrlPr>
                      </m:sSupPr>
                      <m:e>
                        <m:r>
                          <a:rPr lang="en-US" b="0" i="1" smtClean="0">
                            <a:latin typeface="Cambria Math" charset="0"/>
                          </a:rPr>
                          <m:t>𝜒</m:t>
                        </m:r>
                      </m:e>
                      <m:sup>
                        <m:r>
                          <a:rPr lang="en-US" b="0" i="1" smtClean="0">
                            <a:latin typeface="Cambria Math" charset="0"/>
                          </a:rPr>
                          <m:t>2</m:t>
                        </m:r>
                      </m:sup>
                    </m:sSup>
                    <m:r>
                      <a:rPr lang="en-US" b="0" i="1" smtClean="0">
                        <a:latin typeface="Cambria Math" charset="0"/>
                      </a:rPr>
                      <m:t>(4)</m:t>
                    </m:r>
                  </m:oMath>
                </a14:m>
                <a:r>
                  <a:rPr lang="en-US" b="0" dirty="0" smtClean="0"/>
                  <a:t>.   P-value pv = </a:t>
                </a:r>
                <a14:m>
                  <m:oMath xmlns:m="http://schemas.openxmlformats.org/officeDocument/2006/math">
                    <m:sSub>
                      <m:sSubPr>
                        <m:ctrlPr>
                          <a:rPr lang="en-US" b="0" i="1" smtClean="0">
                            <a:latin typeface="Cambria Math" charset="0"/>
                          </a:rPr>
                        </m:ctrlPr>
                      </m:sSubPr>
                      <m:e>
                        <m:r>
                          <a:rPr lang="en-US" b="0" i="1" smtClean="0">
                            <a:latin typeface="Cambria Math" charset="0"/>
                          </a:rPr>
                          <m:t>1−</m:t>
                        </m:r>
                        <m:r>
                          <a:rPr lang="en-US" b="0" i="1" smtClean="0">
                            <a:latin typeface="Cambria Math" charset="0"/>
                          </a:rPr>
                          <m:t>𝐹</m:t>
                        </m:r>
                      </m:e>
                      <m:sub>
                        <m:r>
                          <a:rPr lang="en-US" b="0" i="1" smtClean="0">
                            <a:latin typeface="Cambria Math" charset="0"/>
                          </a:rPr>
                          <m:t>4</m:t>
                        </m:r>
                      </m:sub>
                    </m:sSub>
                    <m:r>
                      <a:rPr lang="en-US" b="0" i="1" smtClean="0">
                        <a:latin typeface="Cambria Math" charset="0"/>
                      </a:rPr>
                      <m:t>(</m:t>
                    </m:r>
                    <m:r>
                      <a:rPr lang="en-US" b="0" i="1" smtClean="0">
                        <a:latin typeface="Cambria Math" charset="0"/>
                      </a:rPr>
                      <m:t>𝑇</m:t>
                    </m:r>
                    <m:r>
                      <a:rPr lang="en-US" b="0" i="1" smtClean="0">
                        <a:latin typeface="Cambria Math" charset="0"/>
                      </a:rPr>
                      <m:t>)</m:t>
                    </m:r>
                  </m:oMath>
                </a14:m>
                <a:r>
                  <a:rPr lang="en-US" dirty="0" smtClean="0"/>
                  <a:t>.</a:t>
                </a:r>
                <a:endParaRPr lang="en-US" dirty="0"/>
              </a:p>
              <a:p>
                <a:r>
                  <a:rPr lang="en-US" dirty="0" smtClean="0"/>
                  <a:t>In total </a:t>
                </a:r>
                <a14:m>
                  <m:oMath xmlns:m="http://schemas.openxmlformats.org/officeDocument/2006/math">
                    <m:r>
                      <a:rPr lang="en-US" b="0" i="1" smtClean="0">
                        <a:latin typeface="Cambria Math" charset="0"/>
                      </a:rPr>
                      <m:t>𝑁</m:t>
                    </m:r>
                  </m:oMath>
                </a14:m>
                <a:r>
                  <a:rPr lang="en-US" b="0" dirty="0" smtClean="0"/>
                  <a:t> genes, and thus </a:t>
                </a:r>
                <a14:m>
                  <m:oMath xmlns:m="http://schemas.openxmlformats.org/officeDocument/2006/math">
                    <m:r>
                      <a:rPr lang="en-US" b="0" i="1" smtClean="0">
                        <a:latin typeface="Cambria Math" charset="0"/>
                      </a:rPr>
                      <m:t>𝑀</m:t>
                    </m:r>
                    <m:r>
                      <a:rPr lang="en-US" b="0" i="1" smtClean="0">
                        <a:latin typeface="Cambria Math" charset="0"/>
                      </a:rPr>
                      <m:t>=</m:t>
                    </m:r>
                    <m:f>
                      <m:fPr>
                        <m:ctrlPr>
                          <a:rPr lang="en-US" b="0" i="1" smtClean="0">
                            <a:latin typeface="Cambria Math" charset="0"/>
                          </a:rPr>
                        </m:ctrlPr>
                      </m:fPr>
                      <m:num>
                        <m:r>
                          <a:rPr lang="en-US" b="0" i="1" smtClean="0">
                            <a:latin typeface="Cambria Math" charset="0"/>
                          </a:rPr>
                          <m:t>𝑁</m:t>
                        </m:r>
                        <m:d>
                          <m:dPr>
                            <m:ctrlPr>
                              <a:rPr lang="en-US" b="0" i="1" smtClean="0">
                                <a:latin typeface="Cambria Math" charset="0"/>
                              </a:rPr>
                            </m:ctrlPr>
                          </m:dPr>
                          <m:e>
                            <m:r>
                              <a:rPr lang="en-US" b="0" i="1" smtClean="0">
                                <a:latin typeface="Cambria Math" charset="0"/>
                              </a:rPr>
                              <m:t>𝑁</m:t>
                            </m:r>
                            <m:r>
                              <a:rPr lang="en-US" b="0" i="1" smtClean="0">
                                <a:latin typeface="Cambria Math" charset="0"/>
                              </a:rPr>
                              <m:t>−1</m:t>
                            </m:r>
                          </m:e>
                        </m:d>
                      </m:num>
                      <m:den>
                        <m:r>
                          <a:rPr lang="en-US" b="0" i="1" smtClean="0">
                            <a:latin typeface="Cambria Math" charset="0"/>
                          </a:rPr>
                          <m:t>2</m:t>
                        </m:r>
                      </m:den>
                    </m:f>
                  </m:oMath>
                </a14:m>
                <a:r>
                  <a:rPr lang="en-US" b="0" dirty="0" smtClean="0"/>
                  <a:t> pairs. </a:t>
                </a:r>
              </a:p>
              <a:p>
                <a:r>
                  <a:rPr lang="en-US" dirty="0" smtClean="0"/>
                  <a:t>For each gene pair, we calculate a p-value. In total </a:t>
                </a:r>
                <a14:m>
                  <m:oMath xmlns:m="http://schemas.openxmlformats.org/officeDocument/2006/math">
                    <m:r>
                      <a:rPr lang="en-US" b="0" i="1" smtClean="0">
                        <a:latin typeface="Cambria Math" charset="0"/>
                      </a:rPr>
                      <m:t>𝑀</m:t>
                    </m:r>
                  </m:oMath>
                </a14:m>
                <a:r>
                  <a:rPr lang="en-US" b="0" dirty="0" smtClean="0"/>
                  <a:t> p-values.</a:t>
                </a:r>
              </a:p>
              <a:p>
                <a:endParaRPr lang="en-US" b="0" dirty="0" smtClean="0"/>
              </a:p>
              <a:p>
                <a:r>
                  <a:rPr lang="en-US" b="0" dirty="0" smtClean="0"/>
                  <a:t>Can further use </a:t>
                </a:r>
                <a:r>
                  <a:rPr lang="en-US" altLang="zh-CN" b="0" dirty="0" smtClean="0"/>
                  <a:t>the</a:t>
                </a:r>
                <a:r>
                  <a:rPr lang="zh-CN" altLang="en-US" b="0" dirty="0" smtClean="0"/>
                  <a:t> </a:t>
                </a:r>
                <a:r>
                  <a:rPr lang="en-US" b="0" dirty="0" smtClean="0"/>
                  <a:t>BH procedure to control FDR at level </a:t>
                </a:r>
                <a14:m>
                  <m:oMath xmlns:m="http://schemas.openxmlformats.org/officeDocument/2006/math">
                    <m:r>
                      <a:rPr lang="en-US" b="0" i="1" smtClean="0">
                        <a:latin typeface="Cambria Math" charset="0"/>
                      </a:rPr>
                      <m:t>𝛼</m:t>
                    </m:r>
                    <m:r>
                      <a:rPr lang="en-US" b="0" i="1" smtClean="0">
                        <a:latin typeface="Cambria Math" charset="0"/>
                      </a:rPr>
                      <m:t>.</m:t>
                    </m:r>
                  </m:oMath>
                </a14:m>
                <a:endParaRPr lang="en-US" b="0" dirty="0" smtClean="0"/>
              </a:p>
              <a:p>
                <a:pPr lvl="1"/>
                <a:r>
                  <a:rPr lang="en-US" dirty="0" smtClean="0"/>
                  <a:t>Rank p-values from the smallest to the largest, denoted by </a:t>
                </a:r>
                <a14:m>
                  <m:oMath xmlns:m="http://schemas.openxmlformats.org/officeDocument/2006/math">
                    <m:r>
                      <a:rPr lang="en-US" b="0" i="1" smtClean="0">
                        <a:latin typeface="Cambria Math" charset="0"/>
                      </a:rPr>
                      <m:t>𝑝</m:t>
                    </m:r>
                    <m:sSub>
                      <m:sSubPr>
                        <m:ctrlPr>
                          <a:rPr lang="en-US" b="0" i="1" smtClean="0">
                            <a:latin typeface="Cambria Math" charset="0"/>
                          </a:rPr>
                        </m:ctrlPr>
                      </m:sSubPr>
                      <m:e>
                        <m:r>
                          <a:rPr lang="en-US" b="0" i="1" smtClean="0">
                            <a:latin typeface="Cambria Math" charset="0"/>
                          </a:rPr>
                          <m:t>𝑣</m:t>
                        </m:r>
                      </m:e>
                      <m:sub>
                        <m:r>
                          <a:rPr lang="en-US" b="0" i="1" smtClean="0">
                            <a:latin typeface="Cambria Math" charset="0"/>
                          </a:rPr>
                          <m:t>(1)</m:t>
                        </m:r>
                      </m:sub>
                    </m:sSub>
                    <m:r>
                      <a:rPr lang="en-US" b="0" i="1" smtClean="0">
                        <a:latin typeface="Cambria Math" charset="0"/>
                      </a:rPr>
                      <m:t>≤</m:t>
                    </m:r>
                    <m:r>
                      <a:rPr lang="en-US" b="0" i="1" smtClean="0">
                        <a:latin typeface="Cambria Math" charset="0"/>
                      </a:rPr>
                      <m:t>𝑝</m:t>
                    </m:r>
                    <m:sSub>
                      <m:sSubPr>
                        <m:ctrlPr>
                          <a:rPr lang="en-US" b="0" i="1" smtClean="0">
                            <a:latin typeface="Cambria Math" charset="0"/>
                          </a:rPr>
                        </m:ctrlPr>
                      </m:sSubPr>
                      <m:e>
                        <m:r>
                          <a:rPr lang="en-US" b="0" i="1" smtClean="0">
                            <a:latin typeface="Cambria Math" charset="0"/>
                          </a:rPr>
                          <m:t>𝑣</m:t>
                        </m:r>
                      </m:e>
                      <m:sub>
                        <m:d>
                          <m:dPr>
                            <m:ctrlPr>
                              <a:rPr lang="en-US" b="0" i="1" smtClean="0">
                                <a:latin typeface="Cambria Math" charset="0"/>
                              </a:rPr>
                            </m:ctrlPr>
                          </m:dPr>
                          <m:e>
                            <m:r>
                              <a:rPr lang="en-US" b="0" i="1" smtClean="0">
                                <a:latin typeface="Cambria Math" charset="0"/>
                              </a:rPr>
                              <m:t>2</m:t>
                            </m:r>
                          </m:e>
                        </m:d>
                      </m:sub>
                    </m:sSub>
                    <m:r>
                      <a:rPr lang="en-US" b="0" i="1" smtClean="0">
                        <a:latin typeface="Cambria Math" charset="0"/>
                      </a:rPr>
                      <m:t>≤…≤</m:t>
                    </m:r>
                    <m:r>
                      <a:rPr lang="en-US" b="0" i="1" smtClean="0">
                        <a:latin typeface="Cambria Math" charset="0"/>
                      </a:rPr>
                      <m:t>𝑝</m:t>
                    </m:r>
                    <m:sSub>
                      <m:sSubPr>
                        <m:ctrlPr>
                          <a:rPr lang="en-US" b="0" i="1" smtClean="0">
                            <a:latin typeface="Cambria Math" charset="0"/>
                          </a:rPr>
                        </m:ctrlPr>
                      </m:sSubPr>
                      <m:e>
                        <m:r>
                          <a:rPr lang="en-US" b="0" i="1" smtClean="0">
                            <a:latin typeface="Cambria Math" charset="0"/>
                          </a:rPr>
                          <m:t>𝑣</m:t>
                        </m:r>
                      </m:e>
                      <m:sub>
                        <m:d>
                          <m:dPr>
                            <m:ctrlPr>
                              <a:rPr lang="en-US" b="0" i="1" smtClean="0">
                                <a:latin typeface="Cambria Math" charset="0"/>
                              </a:rPr>
                            </m:ctrlPr>
                          </m:dPr>
                          <m:e>
                            <m:r>
                              <a:rPr lang="en-US" b="0" i="1" smtClean="0">
                                <a:latin typeface="Cambria Math" charset="0"/>
                              </a:rPr>
                              <m:t>𝑀</m:t>
                            </m:r>
                          </m:e>
                        </m:d>
                      </m:sub>
                    </m:sSub>
                  </m:oMath>
                </a14:m>
                <a:endParaRPr lang="en-US" b="0" dirty="0" smtClean="0"/>
              </a:p>
              <a:p>
                <a:pPr lvl="1"/>
                <a:r>
                  <a:rPr lang="en-US" dirty="0" smtClean="0"/>
                  <a:t>Let </a:t>
                </a:r>
                <a14:m>
                  <m:oMath xmlns:m="http://schemas.openxmlformats.org/officeDocument/2006/math">
                    <m:r>
                      <a:rPr lang="en-US" b="0" i="1" smtClean="0">
                        <a:latin typeface="Cambria Math" charset="0"/>
                      </a:rPr>
                      <m:t>𝑘</m:t>
                    </m:r>
                    <m:r>
                      <a:rPr lang="en-US" b="0" i="1" smtClean="0">
                        <a:latin typeface="Cambria Math" charset="0"/>
                      </a:rPr>
                      <m:t>= </m:t>
                    </m:r>
                    <m:r>
                      <m:rPr>
                        <m:sty m:val="p"/>
                      </m:rPr>
                      <a:rPr lang="en-US" b="0" i="1" smtClean="0">
                        <a:latin typeface="Cambria Math" charset="0"/>
                      </a:rPr>
                      <m:t>max</m:t>
                    </m:r>
                    <m:d>
                      <m:dPr>
                        <m:begChr m:val="{"/>
                        <m:endChr m:val="}"/>
                        <m:ctrlPr>
                          <a:rPr lang="en-US" b="0" i="1" smtClean="0">
                            <a:latin typeface="Cambria Math" charset="0"/>
                          </a:rPr>
                        </m:ctrlPr>
                      </m:dPr>
                      <m:e>
                        <m:r>
                          <a:rPr lang="en-US" b="0" i="1" smtClean="0">
                            <a:latin typeface="Cambria Math" charset="0"/>
                          </a:rPr>
                          <m:t>𝑗</m:t>
                        </m:r>
                        <m:r>
                          <a:rPr lang="en-US" b="0" i="1" smtClean="0">
                            <a:latin typeface="Cambria Math" charset="0"/>
                          </a:rPr>
                          <m:t>:</m:t>
                        </m:r>
                        <m:r>
                          <a:rPr lang="en-US" b="0" i="1" smtClean="0">
                            <a:latin typeface="Cambria Math" charset="0"/>
                          </a:rPr>
                          <m:t>𝑝</m:t>
                        </m:r>
                        <m:sSub>
                          <m:sSubPr>
                            <m:ctrlPr>
                              <a:rPr lang="en-US" b="0" i="1" smtClean="0">
                                <a:latin typeface="Cambria Math" charset="0"/>
                              </a:rPr>
                            </m:ctrlPr>
                          </m:sSubPr>
                          <m:e>
                            <m:r>
                              <a:rPr lang="en-US" b="0" i="1" smtClean="0">
                                <a:latin typeface="Cambria Math" charset="0"/>
                              </a:rPr>
                              <m:t>𝑣</m:t>
                            </m:r>
                          </m:e>
                          <m:sub>
                            <m:d>
                              <m:dPr>
                                <m:ctrlPr>
                                  <a:rPr lang="en-US" b="0" i="1" smtClean="0">
                                    <a:latin typeface="Cambria Math" charset="0"/>
                                  </a:rPr>
                                </m:ctrlPr>
                              </m:dPr>
                              <m:e>
                                <m:r>
                                  <a:rPr lang="en-US" b="0" i="1" smtClean="0">
                                    <a:latin typeface="Cambria Math" charset="0"/>
                                  </a:rPr>
                                  <m:t>𝑗</m:t>
                                </m:r>
                              </m:e>
                            </m:d>
                          </m:sub>
                        </m:sSub>
                        <m:r>
                          <a:rPr lang="en-US" b="0" i="1" smtClean="0">
                            <a:latin typeface="Cambria Math" charset="0"/>
                          </a:rPr>
                          <m:t>≤</m:t>
                        </m:r>
                        <m:f>
                          <m:fPr>
                            <m:ctrlPr>
                              <a:rPr lang="en-US" b="0" i="1" smtClean="0">
                                <a:latin typeface="Cambria Math" charset="0"/>
                              </a:rPr>
                            </m:ctrlPr>
                          </m:fPr>
                          <m:num>
                            <m:r>
                              <a:rPr lang="en-US" b="0" i="1" smtClean="0">
                                <a:latin typeface="Cambria Math" charset="0"/>
                              </a:rPr>
                              <m:t>𝛼</m:t>
                            </m:r>
                            <m:r>
                              <a:rPr lang="en-US" b="0" i="1" smtClean="0">
                                <a:latin typeface="Cambria Math" charset="0"/>
                              </a:rPr>
                              <m:t>𝑗</m:t>
                            </m:r>
                          </m:num>
                          <m:den>
                            <m:r>
                              <a:rPr lang="en-US" altLang="zh-CN" b="0" i="1" smtClean="0">
                                <a:latin typeface="Cambria Math" charset="0"/>
                              </a:rPr>
                              <m:t>𝑚</m:t>
                            </m:r>
                          </m:den>
                        </m:f>
                      </m:e>
                    </m:d>
                    <m:r>
                      <a:rPr lang="en-US" b="0" i="1" smtClean="0">
                        <a:latin typeface="Cambria Math" charset="0"/>
                      </a:rPr>
                      <m:t>.</m:t>
                    </m:r>
                  </m:oMath>
                </a14:m>
                <a:endParaRPr lang="en-US" b="0" dirty="0" smtClean="0"/>
              </a:p>
              <a:p>
                <a:pPr lvl="1"/>
                <a:r>
                  <a:rPr lang="en-US" altLang="zh-CN" dirty="0" smtClean="0"/>
                  <a:t>Reject</a:t>
                </a:r>
                <a:r>
                  <a:rPr lang="zh-CN" altLang="en-US" dirty="0" smtClean="0"/>
                  <a:t> </a:t>
                </a:r>
                <a14:m>
                  <m:oMath xmlns:m="http://schemas.openxmlformats.org/officeDocument/2006/math">
                    <m:sSub>
                      <m:sSubPr>
                        <m:ctrlPr>
                          <a:rPr lang="en-US" altLang="zh-CN" i="1">
                            <a:latin typeface="Cambria Math" charset="0"/>
                          </a:rPr>
                        </m:ctrlPr>
                      </m:sSubPr>
                      <m:e>
                        <m:r>
                          <m:rPr>
                            <m:sty m:val="p"/>
                          </m:rPr>
                          <a:rPr lang="en-US" altLang="zh-CN" i="1">
                            <a:latin typeface="Cambria Math" charset="0"/>
                          </a:rPr>
                          <m:t>H</m:t>
                        </m:r>
                      </m:e>
                      <m:sub>
                        <m:r>
                          <m:rPr>
                            <m:sty m:val="p"/>
                          </m:rPr>
                          <a:rPr lang="en-US" altLang="zh-CN" i="1">
                            <a:latin typeface="Cambria Math" charset="0"/>
                          </a:rPr>
                          <m:t>nul</m:t>
                        </m:r>
                        <m:r>
                          <a:rPr lang="en-US" altLang="zh-CN" i="1">
                            <a:latin typeface="Cambria Math" charset="0"/>
                          </a:rPr>
                          <m:t>,</m:t>
                        </m:r>
                        <m:d>
                          <m:dPr>
                            <m:ctrlPr>
                              <a:rPr lang="en-US" altLang="zh-CN" i="1">
                                <a:latin typeface="Cambria Math" charset="0"/>
                              </a:rPr>
                            </m:ctrlPr>
                          </m:dPr>
                          <m:e>
                            <m:r>
                              <a:rPr lang="en-US" altLang="zh-CN" i="1">
                                <a:latin typeface="Cambria Math" charset="0"/>
                              </a:rPr>
                              <m:t>𝑗</m:t>
                            </m:r>
                          </m:e>
                        </m:d>
                      </m:sub>
                    </m:sSub>
                    <m:r>
                      <a:rPr lang="en-US" altLang="zh-CN" i="1">
                        <a:latin typeface="Cambria Math" charset="0"/>
                      </a:rPr>
                      <m:t>,</m:t>
                    </m:r>
                    <m:r>
                      <a:rPr lang="zh-CN" altLang="en-US" i="1">
                        <a:latin typeface="Cambria Math" charset="0"/>
                      </a:rPr>
                      <m:t> </m:t>
                    </m:r>
                    <m:r>
                      <a:rPr lang="en-US" altLang="zh-CN" i="1">
                        <a:latin typeface="Cambria Math" charset="0"/>
                      </a:rPr>
                      <m:t>1≤</m:t>
                    </m:r>
                    <m:r>
                      <a:rPr lang="en-US" altLang="zh-CN" i="1">
                        <a:latin typeface="Cambria Math" charset="0"/>
                      </a:rPr>
                      <m:t>𝑗</m:t>
                    </m:r>
                    <m:r>
                      <a:rPr lang="en-US" altLang="zh-CN" i="1">
                        <a:latin typeface="Cambria Math" charset="0"/>
                      </a:rPr>
                      <m:t>≤</m:t>
                    </m:r>
                    <m:r>
                      <a:rPr lang="en-US" altLang="zh-CN" i="1">
                        <a:latin typeface="Cambria Math" charset="0"/>
                      </a:rPr>
                      <m:t>𝑘</m:t>
                    </m:r>
                    <m:r>
                      <a:rPr lang="en-US" altLang="zh-CN">
                        <a:latin typeface="Cambria Math" charset="0"/>
                      </a:rPr>
                      <m:t>.</m:t>
                    </m:r>
                  </m:oMath>
                </a14:m>
                <a:r>
                  <a:rPr lang="zh-CN" altLang="en-US" dirty="0"/>
                  <a:t> </a:t>
                </a:r>
                <a:endParaRPr lang="en-US" altLang="zh-C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64717" y="2796362"/>
                <a:ext cx="8541885" cy="3891785"/>
              </a:xfrm>
              <a:blipFill rotWithShape="0">
                <a:blip r:embed="rId2"/>
                <a:stretch>
                  <a:fillRect l="-71" t="-470" b="-627"/>
                </a:stretch>
              </a:blipFill>
            </p:spPr>
            <p:txBody>
              <a:bodyPr/>
              <a:lstStyle/>
              <a:p>
                <a:r>
                  <a:rPr lang="en-US">
                    <a:noFill/>
                  </a:rPr>
                  <a:t> </a:t>
                </a:r>
              </a:p>
            </p:txBody>
          </p:sp>
        </mc:Fallback>
      </mc:AlternateContent>
      <p:sp>
        <p:nvSpPr>
          <p:cNvPr id="4" name="TextBox 3"/>
          <p:cNvSpPr txBox="1"/>
          <p:nvPr/>
        </p:nvSpPr>
        <p:spPr>
          <a:xfrm>
            <a:off x="1913860" y="27644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2000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Simulation</a:t>
            </a:r>
            <a:r>
              <a:rPr lang="zh-CN" altLang="en-US" dirty="0" smtClean="0"/>
              <a:t> </a:t>
            </a:r>
            <a:r>
              <a:rPr lang="en-US" altLang="zh-CN" dirty="0" smtClean="0"/>
              <a:t>Studies</a:t>
            </a:r>
            <a:endParaRPr lang="en-US" dirty="0"/>
          </a:p>
        </p:txBody>
      </p:sp>
      <p:pic>
        <p:nvPicPr>
          <p:cNvPr id="4" name="Content Placeholder 3"/>
          <p:cNvPicPr>
            <a:picLocks noGrp="1" noChangeAspect="1"/>
          </p:cNvPicPr>
          <p:nvPr>
            <p:ph idx="1"/>
          </p:nvPr>
        </p:nvPicPr>
        <p:blipFill>
          <a:blip r:embed="rId2"/>
          <a:stretch>
            <a:fillRect/>
          </a:stretch>
        </p:blipFill>
        <p:spPr>
          <a:xfrm>
            <a:off x="2080171" y="2231361"/>
            <a:ext cx="7836196" cy="4063114"/>
          </a:xfrm>
          <a:prstGeom prst="rect">
            <a:avLst/>
          </a:prstGeom>
        </p:spPr>
      </p:pic>
    </p:spTree>
    <p:extLst>
      <p:ext uri="{BB962C8B-B14F-4D97-AF65-F5344CB8AC3E}">
        <p14:creationId xmlns:p14="http://schemas.microsoft.com/office/powerpoint/2010/main" val="848674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Simulation</a:t>
            </a:r>
            <a:r>
              <a:rPr lang="zh-CN" altLang="en-US" dirty="0" smtClean="0"/>
              <a:t> </a:t>
            </a:r>
            <a:r>
              <a:rPr lang="en-US" altLang="zh-CN" dirty="0" smtClean="0"/>
              <a:t>Studies</a:t>
            </a:r>
            <a:endParaRPr lang="en-US" dirty="0"/>
          </a:p>
        </p:txBody>
      </p:sp>
      <p:pic>
        <p:nvPicPr>
          <p:cNvPr id="4" name="Content Placeholder 3"/>
          <p:cNvPicPr>
            <a:picLocks noGrp="1" noChangeAspect="1"/>
          </p:cNvPicPr>
          <p:nvPr>
            <p:ph idx="1"/>
          </p:nvPr>
        </p:nvPicPr>
        <p:blipFill>
          <a:blip r:embed="rId2"/>
          <a:stretch>
            <a:fillRect/>
          </a:stretch>
        </p:blipFill>
        <p:spPr>
          <a:xfrm>
            <a:off x="2218210" y="2475908"/>
            <a:ext cx="7563743" cy="4041849"/>
          </a:xfrm>
          <a:prstGeom prst="rect">
            <a:avLst/>
          </a:prstGeom>
        </p:spPr>
      </p:pic>
    </p:spTree>
    <p:extLst>
      <p:ext uri="{BB962C8B-B14F-4D97-AF65-F5344CB8AC3E}">
        <p14:creationId xmlns:p14="http://schemas.microsoft.com/office/powerpoint/2010/main" val="374433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Example:</a:t>
            </a:r>
            <a:r>
              <a:rPr lang="zh-CN" altLang="en-US" dirty="0" smtClean="0"/>
              <a:t> </a:t>
            </a:r>
            <a:r>
              <a:rPr lang="en-US" altLang="zh-CN" dirty="0" smtClean="0"/>
              <a:t>A</a:t>
            </a:r>
            <a:r>
              <a:rPr lang="zh-CN" altLang="en-US" dirty="0" smtClean="0"/>
              <a:t> </a:t>
            </a:r>
            <a:r>
              <a:rPr lang="en-US" altLang="zh-CN" dirty="0" smtClean="0"/>
              <a:t>Gastric</a:t>
            </a:r>
            <a:r>
              <a:rPr lang="zh-CN" altLang="en-US" dirty="0" smtClean="0"/>
              <a:t> </a:t>
            </a:r>
            <a:r>
              <a:rPr lang="en-US" altLang="zh-CN" dirty="0" smtClean="0"/>
              <a:t>Cancer</a:t>
            </a:r>
            <a:r>
              <a:rPr lang="zh-CN" altLang="en-US" dirty="0" smtClean="0"/>
              <a:t> </a:t>
            </a:r>
            <a:r>
              <a:rPr lang="en-US" altLang="zh-CN" dirty="0" smtClean="0"/>
              <a:t>Study</a:t>
            </a:r>
            <a:endParaRPr lang="en-US" dirty="0"/>
          </a:p>
        </p:txBody>
      </p:sp>
      <p:pic>
        <p:nvPicPr>
          <p:cNvPr id="4" name="Content Placeholder 3"/>
          <p:cNvPicPr>
            <a:picLocks noGrp="1" noChangeAspect="1"/>
          </p:cNvPicPr>
          <p:nvPr>
            <p:ph idx="1"/>
          </p:nvPr>
        </p:nvPicPr>
        <p:blipFill>
          <a:blip r:embed="rId2"/>
          <a:stretch>
            <a:fillRect/>
          </a:stretch>
        </p:blipFill>
        <p:spPr>
          <a:xfrm>
            <a:off x="1807536" y="1796875"/>
            <a:ext cx="8108832" cy="4912307"/>
          </a:xfrm>
          <a:prstGeom prst="rect">
            <a:avLst/>
          </a:prstGeom>
        </p:spPr>
      </p:pic>
    </p:spTree>
    <p:extLst>
      <p:ext uri="{BB962C8B-B14F-4D97-AF65-F5344CB8AC3E}">
        <p14:creationId xmlns:p14="http://schemas.microsoft.com/office/powerpoint/2010/main" val="697827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Summary</a:t>
            </a:r>
            <a:r>
              <a:rPr lang="zh-CN" altLang="en-US" dirty="0" smtClean="0"/>
              <a:t> </a:t>
            </a:r>
            <a:r>
              <a:rPr lang="en-US" altLang="zh-CN" dirty="0" smtClean="0"/>
              <a:t>of</a:t>
            </a:r>
            <a:r>
              <a:rPr lang="zh-CN" altLang="en-US" dirty="0" smtClean="0"/>
              <a:t> </a:t>
            </a:r>
            <a:r>
              <a:rPr lang="en-US" altLang="zh-CN" dirty="0" smtClean="0"/>
              <a:t>Analysis</a:t>
            </a:r>
            <a:endParaRPr lang="en-US" dirty="0"/>
          </a:p>
        </p:txBody>
      </p:sp>
      <p:pic>
        <p:nvPicPr>
          <p:cNvPr id="4" name="Content Placeholder 3"/>
          <p:cNvPicPr>
            <a:picLocks noGrp="1" noChangeAspect="1"/>
          </p:cNvPicPr>
          <p:nvPr>
            <p:ph idx="1"/>
          </p:nvPr>
        </p:nvPicPr>
        <p:blipFill>
          <a:blip r:embed="rId2"/>
          <a:stretch>
            <a:fillRect/>
          </a:stretch>
        </p:blipFill>
        <p:spPr>
          <a:xfrm>
            <a:off x="1504774" y="1850065"/>
            <a:ext cx="8064528" cy="4885468"/>
          </a:xfrm>
          <a:prstGeom prst="rect">
            <a:avLst/>
          </a:prstGeom>
        </p:spPr>
      </p:pic>
    </p:spTree>
    <p:extLst>
      <p:ext uri="{BB962C8B-B14F-4D97-AF65-F5344CB8AC3E}">
        <p14:creationId xmlns:p14="http://schemas.microsoft.com/office/powerpoint/2010/main" val="628396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73138"/>
            <a:ext cx="8761413" cy="708025"/>
          </a:xfrm>
        </p:spPr>
        <p:txBody>
          <a:bodyPr/>
          <a:lstStyle/>
          <a:p>
            <a:r>
              <a:rPr lang="en-US" dirty="0" smtClean="0"/>
              <a:t/>
            </a:r>
            <a:br>
              <a:rPr lang="en-US" dirty="0" smtClean="0"/>
            </a:br>
            <a:endParaRPr lang="en-US" dirty="0"/>
          </a:p>
        </p:txBody>
      </p:sp>
      <p:pic>
        <p:nvPicPr>
          <p:cNvPr id="4" name="Picture 3"/>
          <p:cNvPicPr>
            <a:picLocks noChangeAspect="1"/>
          </p:cNvPicPr>
          <p:nvPr/>
        </p:nvPicPr>
        <p:blipFill>
          <a:blip r:embed="rId2"/>
          <a:stretch>
            <a:fillRect/>
          </a:stretch>
        </p:blipFill>
        <p:spPr>
          <a:xfrm>
            <a:off x="1061038" y="196701"/>
            <a:ext cx="9210013" cy="6438067"/>
          </a:xfrm>
          <a:prstGeom prst="rect">
            <a:avLst/>
          </a:prstGeom>
        </p:spPr>
      </p:pic>
    </p:spTree>
    <p:extLst>
      <p:ext uri="{BB962C8B-B14F-4D97-AF65-F5344CB8AC3E}">
        <p14:creationId xmlns:p14="http://schemas.microsoft.com/office/powerpoint/2010/main" val="6247551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GCN References</a:t>
            </a:r>
            <a:endParaRPr lang="en-US" dirty="0"/>
          </a:p>
        </p:txBody>
      </p:sp>
      <p:sp>
        <p:nvSpPr>
          <p:cNvPr id="3" name="Content Placeholder 2"/>
          <p:cNvSpPr>
            <a:spLocks noGrp="1"/>
          </p:cNvSpPr>
          <p:nvPr>
            <p:ph idx="1"/>
          </p:nvPr>
        </p:nvSpPr>
        <p:spPr>
          <a:xfrm>
            <a:off x="1154954" y="2603500"/>
            <a:ext cx="8761413" cy="3371998"/>
          </a:xfrm>
        </p:spPr>
        <p:txBody>
          <a:bodyPr/>
          <a:lstStyle/>
          <a:p>
            <a:endParaRPr lang="en-US" dirty="0" smtClean="0"/>
          </a:p>
          <a:p>
            <a:r>
              <a:rPr lang="en-US" dirty="0"/>
              <a:t>Stuart, Joshua M; Segal, </a:t>
            </a:r>
            <a:r>
              <a:rPr lang="en-US" dirty="0" err="1"/>
              <a:t>Eran</a:t>
            </a:r>
            <a:r>
              <a:rPr lang="en-US" dirty="0"/>
              <a:t>; </a:t>
            </a:r>
            <a:r>
              <a:rPr lang="en-US" dirty="0" err="1"/>
              <a:t>Koller</a:t>
            </a:r>
            <a:r>
              <a:rPr lang="en-US" dirty="0"/>
              <a:t>, Daphne; Kim, Stuart K (2003). "A gene-</a:t>
            </a:r>
            <a:r>
              <a:rPr lang="en-US" dirty="0" err="1"/>
              <a:t>coexpression</a:t>
            </a:r>
            <a:r>
              <a:rPr lang="en-US" dirty="0"/>
              <a:t> network for global discovery of conserved genetic modules". </a:t>
            </a:r>
            <a:r>
              <a:rPr lang="en-US" i="1" dirty="0"/>
              <a:t>Science</a:t>
            </a:r>
            <a:r>
              <a:rPr lang="en-US" dirty="0"/>
              <a:t>. </a:t>
            </a:r>
            <a:r>
              <a:rPr lang="en-US" b="1" dirty="0"/>
              <a:t>302</a:t>
            </a:r>
            <a:r>
              <a:rPr lang="en-US" dirty="0"/>
              <a:t> (5643): 249–55. </a:t>
            </a:r>
            <a:r>
              <a:rPr lang="en-US" dirty="0">
                <a:hlinkClick r:id="rId2"/>
              </a:rPr>
              <a:t>Bibcode:</a:t>
            </a:r>
            <a:r>
              <a:rPr lang="en-US" dirty="0">
                <a:hlinkClick r:id="rId3"/>
              </a:rPr>
              <a:t>2003Sci...302..249S. </a:t>
            </a:r>
            <a:r>
              <a:rPr lang="en-US" dirty="0">
                <a:hlinkClick r:id="rId4"/>
              </a:rPr>
              <a:t>doi:</a:t>
            </a:r>
            <a:r>
              <a:rPr lang="en-US" dirty="0">
                <a:hlinkClick r:id="rId5"/>
              </a:rPr>
              <a:t>10.1126/science.1087447. </a:t>
            </a:r>
            <a:r>
              <a:rPr lang="en-US" dirty="0">
                <a:hlinkClick r:id="rId6"/>
              </a:rPr>
              <a:t>PMID </a:t>
            </a:r>
            <a:r>
              <a:rPr lang="en-US" dirty="0">
                <a:hlinkClick r:id="rId7"/>
              </a:rPr>
              <a:t>12934013</a:t>
            </a:r>
            <a:r>
              <a:rPr lang="en-US" dirty="0" smtClean="0">
                <a:hlinkClick r:id="rId7"/>
              </a:rPr>
              <a:t>.</a:t>
            </a:r>
            <a:endParaRPr lang="en-US" dirty="0"/>
          </a:p>
          <a:p>
            <a:r>
              <a:rPr lang="en-US" dirty="0" err="1"/>
              <a:t>Weirauch</a:t>
            </a:r>
            <a:r>
              <a:rPr lang="en-US" dirty="0"/>
              <a:t>, Matthew T (2011). "Gene </a:t>
            </a:r>
            <a:r>
              <a:rPr lang="en-US" dirty="0" err="1" smtClean="0"/>
              <a:t>coexpression</a:t>
            </a:r>
            <a:r>
              <a:rPr lang="en-US" dirty="0" smtClean="0"/>
              <a:t> </a:t>
            </a:r>
            <a:r>
              <a:rPr lang="en-US" dirty="0"/>
              <a:t>networks for the analysis of DNA microarray data". </a:t>
            </a:r>
            <a:r>
              <a:rPr lang="en-US" i="1" dirty="0"/>
              <a:t>Applied Statistics for Network Biology: Methods in Systems Biology</a:t>
            </a:r>
            <a:r>
              <a:rPr lang="en-US" dirty="0"/>
              <a:t>.</a:t>
            </a:r>
          </a:p>
          <a:p>
            <a:r>
              <a:rPr lang="en-US" dirty="0" smtClean="0"/>
              <a:t>Xie, J. and Li, R. (2016+). </a:t>
            </a:r>
            <a:r>
              <a:rPr lang="en-US" dirty="0"/>
              <a:t>Testing and Multiple Testing Arbitrary </a:t>
            </a:r>
            <a:r>
              <a:rPr lang="en-US" dirty="0" smtClean="0"/>
              <a:t>Dependence. </a:t>
            </a:r>
            <a:r>
              <a:rPr lang="en-US" altLang="zh-CN" dirty="0" smtClean="0"/>
              <a:t>Preprint.</a:t>
            </a:r>
            <a:endParaRPr lang="en-US" dirty="0"/>
          </a:p>
        </p:txBody>
      </p:sp>
    </p:spTree>
    <p:extLst>
      <p:ext uri="{BB962C8B-B14F-4D97-AF65-F5344CB8AC3E}">
        <p14:creationId xmlns:p14="http://schemas.microsoft.com/office/powerpoint/2010/main" val="91927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a:t>
            </a:r>
            <a:br>
              <a:rPr lang="en-US" dirty="0" smtClean="0"/>
            </a:br>
            <a:r>
              <a:rPr lang="en-US" dirty="0" smtClean="0"/>
              <a:t>Co-expression Network 101</a:t>
            </a:r>
            <a:endParaRPr lang="en-US" dirty="0"/>
          </a:p>
        </p:txBody>
      </p:sp>
      <p:sp>
        <p:nvSpPr>
          <p:cNvPr id="3" name="Text Placeholder 2"/>
          <p:cNvSpPr>
            <a:spLocks noGrp="1"/>
          </p:cNvSpPr>
          <p:nvPr>
            <p:ph type="body" idx="1"/>
          </p:nvPr>
        </p:nvSpPr>
        <p:spPr/>
        <p:txBody>
          <a:bodyPr/>
          <a:lstStyle/>
          <a:p>
            <a:pPr marL="457200" indent="-457200">
              <a:buAutoNum type="arabicPeriod"/>
            </a:pPr>
            <a:r>
              <a:rPr lang="en-US" dirty="0" smtClean="0"/>
              <a:t>Microarray data</a:t>
            </a:r>
          </a:p>
          <a:p>
            <a:pPr marL="457200" indent="-457200">
              <a:buAutoNum type="arabicPeriod"/>
            </a:pPr>
            <a:r>
              <a:rPr lang="en-US" dirty="0" smtClean="0"/>
              <a:t>Linear dependence</a:t>
            </a:r>
            <a:endParaRPr lang="en-US" dirty="0"/>
          </a:p>
        </p:txBody>
      </p:sp>
    </p:spTree>
    <p:extLst>
      <p:ext uri="{BB962C8B-B14F-4D97-AF65-F5344CB8AC3E}">
        <p14:creationId xmlns:p14="http://schemas.microsoft.com/office/powerpoint/2010/main" val="1732658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Linear Dependence: </a:t>
            </a:r>
            <a:br>
              <a:rPr lang="en-US" dirty="0" smtClean="0"/>
            </a:br>
            <a:r>
              <a:rPr lang="en-US" dirty="0" smtClean="0"/>
              <a:t>Correlation Thresholding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Gene microarray data: </a:t>
                </a:r>
                <a14:m>
                  <m:oMath xmlns:m="http://schemas.openxmlformats.org/officeDocument/2006/math">
                    <m:r>
                      <a:rPr lang="en-US" b="0" i="1" smtClean="0">
                        <a:latin typeface="Cambria Math" charset="0"/>
                      </a:rPr>
                      <m:t>𝑋</m:t>
                    </m:r>
                  </m:oMath>
                </a14:m>
                <a:r>
                  <a:rPr lang="en-US" dirty="0" smtClean="0"/>
                  <a:t> is an </a:t>
                </a:r>
                <a14:m>
                  <m:oMath xmlns:m="http://schemas.openxmlformats.org/officeDocument/2006/math">
                    <m:r>
                      <a:rPr lang="en-US" b="0" i="1" smtClean="0">
                        <a:latin typeface="Cambria Math" charset="0"/>
                      </a:rPr>
                      <m:t>𝑛</m:t>
                    </m:r>
                    <m:r>
                      <a:rPr lang="en-US" b="0" i="1" smtClean="0">
                        <a:latin typeface="Cambria Math" charset="0"/>
                      </a:rPr>
                      <m:t>×</m:t>
                    </m:r>
                    <m:r>
                      <a:rPr lang="en-US" b="0" i="1" smtClean="0">
                        <a:latin typeface="Cambria Math" charset="0"/>
                      </a:rPr>
                      <m:t>𝑁</m:t>
                    </m:r>
                  </m:oMath>
                </a14:m>
                <a:r>
                  <a:rPr lang="en-US" dirty="0" smtClean="0"/>
                  <a:t> data matrix, </a:t>
                </a:r>
                <a14:m>
                  <m:oMath xmlns:m="http://schemas.openxmlformats.org/officeDocument/2006/math">
                    <m:r>
                      <a:rPr lang="en-US" b="0" i="1" smtClean="0">
                        <a:latin typeface="Cambria Math" charset="0"/>
                      </a:rPr>
                      <m:t>𝑛</m:t>
                    </m:r>
                  </m:oMath>
                </a14:m>
                <a:r>
                  <a:rPr lang="en-US" dirty="0" smtClean="0"/>
                  <a:t> subjects, </a:t>
                </a:r>
                <a14:m>
                  <m:oMath xmlns:m="http://schemas.openxmlformats.org/officeDocument/2006/math">
                    <m:r>
                      <a:rPr lang="en-US" b="0" i="1" smtClean="0">
                        <a:latin typeface="Cambria Math" charset="0"/>
                      </a:rPr>
                      <m:t>𝑁</m:t>
                    </m:r>
                  </m:oMath>
                </a14:m>
                <a:r>
                  <a:rPr lang="en-US" dirty="0" smtClean="0"/>
                  <a:t> genes.</a:t>
                </a:r>
              </a:p>
              <a:p>
                <a:r>
                  <a:rPr lang="en-US" dirty="0" smtClean="0"/>
                  <a:t>Calculate the Pearson correlation matrix </a:t>
                </a:r>
                <a14:m>
                  <m:oMath xmlns:m="http://schemas.openxmlformats.org/officeDocument/2006/math">
                    <m:acc>
                      <m:accPr>
                        <m:chr m:val="̂"/>
                        <m:ctrlPr>
                          <a:rPr lang="en-US" b="0" i="1" smtClean="0">
                            <a:latin typeface="Cambria Math" charset="0"/>
                          </a:rPr>
                        </m:ctrlPr>
                      </m:accPr>
                      <m:e>
                        <m:r>
                          <m:rPr>
                            <m:sty m:val="p"/>
                          </m:rPr>
                          <a:rPr lang="en-US" b="0" i="0" smtClean="0">
                            <a:latin typeface="Cambria Math" charset="0"/>
                          </a:rPr>
                          <m:t>Σ</m:t>
                        </m:r>
                      </m:e>
                    </m:acc>
                    <m:r>
                      <a:rPr lang="en-US" b="0" i="1" dirty="0" smtClean="0">
                        <a:latin typeface="Cambria Math" charset="0"/>
                      </a:rPr>
                      <m:t>=</m:t>
                    </m:r>
                    <m:acc>
                      <m:accPr>
                        <m:chr m:val="̂"/>
                        <m:ctrlPr>
                          <a:rPr lang="en-US" b="0" i="1" dirty="0" smtClean="0">
                            <a:latin typeface="Cambria Math" charset="0"/>
                          </a:rPr>
                        </m:ctrlPr>
                      </m:accPr>
                      <m:e>
                        <m:r>
                          <m:rPr>
                            <m:sty m:val="p"/>
                          </m:rPr>
                          <a:rPr lang="en-US" b="0" i="1" dirty="0" smtClean="0">
                            <a:latin typeface="Cambria Math" charset="0"/>
                          </a:rPr>
                          <m:t>Cor</m:t>
                        </m:r>
                      </m:e>
                    </m:acc>
                    <m:d>
                      <m:dPr>
                        <m:ctrlPr>
                          <a:rPr lang="en-US" b="0" i="1" dirty="0" smtClean="0">
                            <a:latin typeface="Cambria Math" charset="0"/>
                          </a:rPr>
                        </m:ctrlPr>
                      </m:dPr>
                      <m:e>
                        <m:r>
                          <a:rPr lang="en-US" b="0" i="1" dirty="0" smtClean="0">
                            <a:latin typeface="Cambria Math" charset="0"/>
                          </a:rPr>
                          <m:t>𝑋</m:t>
                        </m:r>
                      </m:e>
                    </m:d>
                  </m:oMath>
                </a14:m>
                <a:r>
                  <a:rPr lang="en-US" dirty="0" smtClean="0"/>
                  <a:t>.</a:t>
                </a:r>
              </a:p>
              <a:p>
                <a:r>
                  <a:rPr lang="en-US" dirty="0" smtClean="0"/>
                  <a:t>Threshold the absolute value of Pearson correlations.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2" t="-1120"/>
                </a:stretch>
              </a:blipFill>
            </p:spPr>
            <p:txBody>
              <a:bodyPr/>
              <a:lstStyle/>
              <a:p>
                <a:r>
                  <a:rPr lang="en-US">
                    <a:noFill/>
                  </a:rPr>
                  <a:t> </a:t>
                </a:r>
              </a:p>
            </p:txBody>
          </p:sp>
        </mc:Fallback>
      </mc:AlternateContent>
    </p:spTree>
    <p:extLst>
      <p:ext uri="{BB962C8B-B14F-4D97-AF65-F5344CB8AC3E}">
        <p14:creationId xmlns:p14="http://schemas.microsoft.com/office/powerpoint/2010/main" val="661432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467728" y="1169686"/>
            <a:ext cx="4434324" cy="4710561"/>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5497032" y="1307804"/>
                <a:ext cx="5752214" cy="2238626"/>
              </a:xfrm>
              <a:prstGeom prst="rect">
                <a:avLst/>
              </a:prstGeom>
              <a:noFill/>
            </p:spPr>
            <p:txBody>
              <a:bodyPr wrap="square" rtlCol="0">
                <a:spAutoFit/>
              </a:bodyPr>
              <a:lstStyle/>
              <a:p>
                <a:r>
                  <a:rPr lang="en-US" dirty="0" smtClean="0"/>
                  <a:t>Pearson correlation:</a:t>
                </a:r>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charset="0"/>
                        </a:rPr>
                        <m:t>𝑟</m:t>
                      </m:r>
                      <m:d>
                        <m:dPr>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𝐺</m:t>
                              </m:r>
                            </m:e>
                            <m:sub>
                              <m:r>
                                <a:rPr lang="en-US" b="0" i="1" smtClean="0">
                                  <a:latin typeface="Cambria Math" charset="0"/>
                                </a:rPr>
                                <m:t>𝑖</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𝐺</m:t>
                              </m:r>
                            </m:e>
                            <m:sub>
                              <m:r>
                                <a:rPr lang="en-US" b="0" i="1" smtClean="0">
                                  <a:latin typeface="Cambria Math" charset="0"/>
                                </a:rPr>
                                <m:t>𝑗</m:t>
                              </m:r>
                            </m:sub>
                          </m:sSub>
                        </m:e>
                      </m:d>
                      <m:r>
                        <a:rPr lang="en-US" b="0" i="1" smtClean="0">
                          <a:latin typeface="Cambria Math" charset="0"/>
                        </a:rPr>
                        <m:t>= </m:t>
                      </m:r>
                      <m:f>
                        <m:fPr>
                          <m:ctrlPr>
                            <a:rPr lang="mr-IN" b="0" i="1" smtClean="0">
                              <a:latin typeface="Cambria Math" charset="0"/>
                            </a:rPr>
                          </m:ctrlPr>
                        </m:fPr>
                        <m:num>
                          <m:f>
                            <m:fPr>
                              <m:ctrlPr>
                                <a:rPr lang="mr-IN" altLang="zh-CN" i="1" dirty="0">
                                  <a:latin typeface="Cambria Math" charset="0"/>
                                </a:rPr>
                              </m:ctrlPr>
                            </m:fPr>
                            <m:num>
                              <m:r>
                                <a:rPr lang="en-US" altLang="zh-CN" i="1" dirty="0">
                                  <a:latin typeface="Cambria Math" charset="0"/>
                                </a:rPr>
                                <m:t>1</m:t>
                              </m:r>
                            </m:num>
                            <m:den>
                              <m:r>
                                <a:rPr lang="en-US" altLang="zh-CN" i="1" dirty="0">
                                  <a:latin typeface="Cambria Math" charset="0"/>
                                </a:rPr>
                                <m:t>𝑛</m:t>
                              </m:r>
                            </m:den>
                          </m:f>
                          <m:nary>
                            <m:naryPr>
                              <m:chr m:val="∑"/>
                              <m:ctrlPr>
                                <a:rPr lang="is-IS" i="1">
                                  <a:latin typeface="Cambria Math" charset="0"/>
                                </a:rPr>
                              </m:ctrlPr>
                            </m:naryPr>
                            <m:sub>
                              <m:r>
                                <m:rPr>
                                  <m:brk m:alnAt="23"/>
                                </m:rPr>
                                <a:rPr lang="en-US" i="1">
                                  <a:latin typeface="Cambria Math" charset="0"/>
                                </a:rPr>
                                <m:t>𝑘</m:t>
                              </m:r>
                              <m:r>
                                <a:rPr lang="en-US" i="1">
                                  <a:latin typeface="Cambria Math" charset="0"/>
                                </a:rPr>
                                <m:t>=1</m:t>
                              </m:r>
                            </m:sub>
                            <m:sup>
                              <m:r>
                                <a:rPr lang="en-US" i="1">
                                  <a:latin typeface="Cambria Math" charset="0"/>
                                </a:rPr>
                                <m:t>𝑛</m:t>
                              </m:r>
                            </m:sup>
                            <m:e>
                              <m:r>
                                <a:rPr lang="en-US" i="1">
                                  <a:latin typeface="Cambria Math" charset="0"/>
                                </a:rPr>
                                <m:t>(</m:t>
                              </m:r>
                              <m:sSub>
                                <m:sSubPr>
                                  <m:ctrlPr>
                                    <a:rPr lang="en-US" i="1">
                                      <a:latin typeface="Cambria Math" charset="0"/>
                                    </a:rPr>
                                  </m:ctrlPr>
                                </m:sSubPr>
                                <m:e>
                                  <m:r>
                                    <a:rPr lang="en-US" i="1">
                                      <a:latin typeface="Cambria Math" charset="0"/>
                                    </a:rPr>
                                    <m:t>𝑋</m:t>
                                  </m:r>
                                </m:e>
                                <m:sub>
                                  <m:r>
                                    <a:rPr lang="en-US" i="1">
                                      <a:latin typeface="Cambria Math" charset="0"/>
                                    </a:rPr>
                                    <m:t>𝑘𝑖</m:t>
                                  </m:r>
                                </m:sub>
                              </m:sSub>
                              <m:r>
                                <a:rPr lang="en-US" i="1">
                                  <a:latin typeface="Cambria Math" charset="0"/>
                                </a:rPr>
                                <m:t>−</m:t>
                              </m:r>
                              <m:sSub>
                                <m:sSubPr>
                                  <m:ctrlPr>
                                    <a:rPr lang="en-US" i="1">
                                      <a:latin typeface="Cambria Math" charset="0"/>
                                    </a:rPr>
                                  </m:ctrlPr>
                                </m:sSubPr>
                                <m:e>
                                  <m:acc>
                                    <m:accPr>
                                      <m:chr m:val="̅"/>
                                      <m:ctrlPr>
                                        <a:rPr lang="en-US" i="1">
                                          <a:latin typeface="Cambria Math" charset="0"/>
                                        </a:rPr>
                                      </m:ctrlPr>
                                    </m:accPr>
                                    <m:e>
                                      <m:r>
                                        <a:rPr lang="en-US" i="1">
                                          <a:latin typeface="Cambria Math" charset="0"/>
                                        </a:rPr>
                                        <m:t>𝑋</m:t>
                                      </m:r>
                                    </m:e>
                                  </m:acc>
                                </m:e>
                                <m:sub>
                                  <m:r>
                                    <a:rPr lang="en-US" i="1">
                                      <a:latin typeface="Cambria Math" charset="0"/>
                                    </a:rPr>
                                    <m:t>𝑖</m:t>
                                  </m:r>
                                </m:sub>
                              </m:sSub>
                              <m:r>
                                <a:rPr lang="en-US" i="1">
                                  <a:latin typeface="Cambria Math" charset="0"/>
                                </a:rPr>
                                <m:t>)(</m:t>
                              </m:r>
                              <m:sSub>
                                <m:sSubPr>
                                  <m:ctrlPr>
                                    <a:rPr lang="en-US" i="1">
                                      <a:latin typeface="Cambria Math" charset="0"/>
                                    </a:rPr>
                                  </m:ctrlPr>
                                </m:sSubPr>
                                <m:e>
                                  <m:r>
                                    <a:rPr lang="en-US" i="1">
                                      <a:latin typeface="Cambria Math" charset="0"/>
                                    </a:rPr>
                                    <m:t>𝑋</m:t>
                                  </m:r>
                                </m:e>
                                <m:sub>
                                  <m:r>
                                    <a:rPr lang="en-US" i="1">
                                      <a:latin typeface="Cambria Math" charset="0"/>
                                    </a:rPr>
                                    <m:t>𝑘𝑗</m:t>
                                  </m:r>
                                </m:sub>
                              </m:sSub>
                              <m:r>
                                <a:rPr lang="en-US" i="1">
                                  <a:latin typeface="Cambria Math" charset="0"/>
                                </a:rPr>
                                <m:t>−</m:t>
                              </m:r>
                              <m:sSub>
                                <m:sSubPr>
                                  <m:ctrlPr>
                                    <a:rPr lang="en-US" i="1">
                                      <a:latin typeface="Cambria Math" charset="0"/>
                                    </a:rPr>
                                  </m:ctrlPr>
                                </m:sSubPr>
                                <m:e>
                                  <m:acc>
                                    <m:accPr>
                                      <m:chr m:val="̅"/>
                                      <m:ctrlPr>
                                        <a:rPr lang="en-US" i="1">
                                          <a:latin typeface="Cambria Math" charset="0"/>
                                        </a:rPr>
                                      </m:ctrlPr>
                                    </m:accPr>
                                    <m:e>
                                      <m:r>
                                        <a:rPr lang="en-US" i="1">
                                          <a:latin typeface="Cambria Math" charset="0"/>
                                        </a:rPr>
                                        <m:t>𝑋</m:t>
                                      </m:r>
                                    </m:e>
                                  </m:acc>
                                </m:e>
                                <m:sub>
                                  <m:r>
                                    <a:rPr lang="en-US" i="1">
                                      <a:latin typeface="Cambria Math" charset="0"/>
                                    </a:rPr>
                                    <m:t>𝑗</m:t>
                                  </m:r>
                                </m:sub>
                              </m:sSub>
                              <m:r>
                                <a:rPr lang="en-US" i="1">
                                  <a:latin typeface="Cambria Math" charset="0"/>
                                </a:rPr>
                                <m:t>)</m:t>
                              </m:r>
                            </m:e>
                          </m:nary>
                        </m:num>
                        <m:den>
                          <m:sSup>
                            <m:sSupPr>
                              <m:ctrlPr>
                                <a:rPr lang="en-US" altLang="zh-CN" i="1">
                                  <a:latin typeface="Cambria Math" charset="0"/>
                                </a:rPr>
                              </m:ctrlPr>
                            </m:sSupPr>
                            <m:e>
                              <m:d>
                                <m:dPr>
                                  <m:begChr m:val="{"/>
                                  <m:endChr m:val="}"/>
                                  <m:ctrlPr>
                                    <a:rPr lang="en-US" altLang="zh-CN" i="1">
                                      <a:latin typeface="Cambria Math" charset="0"/>
                                    </a:rPr>
                                  </m:ctrlPr>
                                </m:dPr>
                                <m:e>
                                  <m:f>
                                    <m:fPr>
                                      <m:ctrlPr>
                                        <a:rPr lang="mr-IN" altLang="zh-CN" i="1" dirty="0">
                                          <a:latin typeface="Cambria Math" charset="0"/>
                                        </a:rPr>
                                      </m:ctrlPr>
                                    </m:fPr>
                                    <m:num>
                                      <m:r>
                                        <a:rPr lang="en-US" altLang="zh-CN" i="1" dirty="0">
                                          <a:latin typeface="Cambria Math" charset="0"/>
                                        </a:rPr>
                                        <m:t>1</m:t>
                                      </m:r>
                                    </m:num>
                                    <m:den>
                                      <m:r>
                                        <a:rPr lang="en-US" altLang="zh-CN" i="1" dirty="0">
                                          <a:latin typeface="Cambria Math" charset="0"/>
                                        </a:rPr>
                                        <m:t>𝑛</m:t>
                                      </m:r>
                                    </m:den>
                                  </m:f>
                                  <m:nary>
                                    <m:naryPr>
                                      <m:chr m:val="∑"/>
                                      <m:ctrlPr>
                                        <a:rPr lang="is-IS" i="1">
                                          <a:latin typeface="Cambria Math" charset="0"/>
                                        </a:rPr>
                                      </m:ctrlPr>
                                    </m:naryPr>
                                    <m:sub>
                                      <m:r>
                                        <m:rPr>
                                          <m:brk m:alnAt="23"/>
                                        </m:rPr>
                                        <a:rPr lang="en-US" i="1">
                                          <a:latin typeface="Cambria Math" charset="0"/>
                                        </a:rPr>
                                        <m:t>𝑘</m:t>
                                      </m:r>
                                      <m:r>
                                        <a:rPr lang="en-US" i="1">
                                          <a:latin typeface="Cambria Math" charset="0"/>
                                        </a:rPr>
                                        <m:t>=1</m:t>
                                      </m:r>
                                    </m:sub>
                                    <m:sup>
                                      <m:r>
                                        <a:rPr lang="en-US" i="1">
                                          <a:latin typeface="Cambria Math" charset="0"/>
                                        </a:rPr>
                                        <m:t>𝑛</m:t>
                                      </m:r>
                                    </m:sup>
                                    <m:e>
                                      <m:sSup>
                                        <m:sSupPr>
                                          <m:ctrlPr>
                                            <a:rPr lang="en-US" altLang="zh-CN" i="1">
                                              <a:latin typeface="Cambria Math" charset="0"/>
                                            </a:rPr>
                                          </m:ctrlPr>
                                        </m:sSupPr>
                                        <m:e>
                                          <m:d>
                                            <m:dPr>
                                              <m:ctrlPr>
                                                <a:rPr lang="en-US" i="1">
                                                  <a:latin typeface="Cambria Math" charset="0"/>
                                                </a:rPr>
                                              </m:ctrlPr>
                                            </m:dPr>
                                            <m:e>
                                              <m:sSub>
                                                <m:sSubPr>
                                                  <m:ctrlPr>
                                                    <a:rPr lang="en-US" i="1">
                                                      <a:latin typeface="Cambria Math" charset="0"/>
                                                    </a:rPr>
                                                  </m:ctrlPr>
                                                </m:sSubPr>
                                                <m:e>
                                                  <m:r>
                                                    <a:rPr lang="en-US" i="1">
                                                      <a:latin typeface="Cambria Math" charset="0"/>
                                                    </a:rPr>
                                                    <m:t>𝑋</m:t>
                                                  </m:r>
                                                </m:e>
                                                <m:sub>
                                                  <m:r>
                                                    <a:rPr lang="en-US" i="1">
                                                      <a:latin typeface="Cambria Math" charset="0"/>
                                                    </a:rPr>
                                                    <m:t>𝑘𝑖</m:t>
                                                  </m:r>
                                                </m:sub>
                                              </m:sSub>
                                              <m:r>
                                                <a:rPr lang="en-US" i="1">
                                                  <a:latin typeface="Cambria Math" charset="0"/>
                                                </a:rPr>
                                                <m:t>−</m:t>
                                              </m:r>
                                              <m:sSub>
                                                <m:sSubPr>
                                                  <m:ctrlPr>
                                                    <a:rPr lang="en-US" i="1">
                                                      <a:latin typeface="Cambria Math" charset="0"/>
                                                    </a:rPr>
                                                  </m:ctrlPr>
                                                </m:sSubPr>
                                                <m:e>
                                                  <m:acc>
                                                    <m:accPr>
                                                      <m:chr m:val="̅"/>
                                                      <m:ctrlPr>
                                                        <a:rPr lang="en-US" i="1">
                                                          <a:latin typeface="Cambria Math" charset="0"/>
                                                        </a:rPr>
                                                      </m:ctrlPr>
                                                    </m:accPr>
                                                    <m:e>
                                                      <m:r>
                                                        <a:rPr lang="en-US" i="1">
                                                          <a:latin typeface="Cambria Math" charset="0"/>
                                                        </a:rPr>
                                                        <m:t>𝑋</m:t>
                                                      </m:r>
                                                    </m:e>
                                                  </m:acc>
                                                </m:e>
                                                <m:sub>
                                                  <m:r>
                                                    <a:rPr lang="en-US" i="1">
                                                      <a:latin typeface="Cambria Math" charset="0"/>
                                                    </a:rPr>
                                                    <m:t>𝑖</m:t>
                                                  </m:r>
                                                </m:sub>
                                              </m:sSub>
                                            </m:e>
                                          </m:d>
                                        </m:e>
                                        <m:sup>
                                          <m:r>
                                            <a:rPr lang="en-US" altLang="zh-CN" i="1">
                                              <a:latin typeface="Cambria Math" charset="0"/>
                                            </a:rPr>
                                            <m:t>2</m:t>
                                          </m:r>
                                        </m:sup>
                                      </m:sSup>
                                    </m:e>
                                  </m:nary>
                                </m:e>
                              </m:d>
                            </m:e>
                            <m:sup>
                              <m:r>
                                <a:rPr lang="en-US" altLang="zh-CN" i="1">
                                  <a:latin typeface="Cambria Math" charset="0"/>
                                </a:rPr>
                                <m:t>1/2</m:t>
                              </m:r>
                            </m:sup>
                          </m:sSup>
                          <m:sSup>
                            <m:sSupPr>
                              <m:ctrlPr>
                                <a:rPr lang="en-US" altLang="zh-CN" i="1">
                                  <a:latin typeface="Cambria Math" charset="0"/>
                                </a:rPr>
                              </m:ctrlPr>
                            </m:sSupPr>
                            <m:e>
                              <m:d>
                                <m:dPr>
                                  <m:begChr m:val="{"/>
                                  <m:endChr m:val="}"/>
                                  <m:ctrlPr>
                                    <a:rPr lang="en-US" altLang="zh-CN" i="1">
                                      <a:latin typeface="Cambria Math" charset="0"/>
                                    </a:rPr>
                                  </m:ctrlPr>
                                </m:dPr>
                                <m:e>
                                  <m:f>
                                    <m:fPr>
                                      <m:ctrlPr>
                                        <a:rPr lang="mr-IN" altLang="zh-CN" i="1" dirty="0">
                                          <a:latin typeface="Cambria Math" charset="0"/>
                                        </a:rPr>
                                      </m:ctrlPr>
                                    </m:fPr>
                                    <m:num>
                                      <m:r>
                                        <a:rPr lang="en-US" altLang="zh-CN" i="1" dirty="0">
                                          <a:latin typeface="Cambria Math" charset="0"/>
                                        </a:rPr>
                                        <m:t>1</m:t>
                                      </m:r>
                                    </m:num>
                                    <m:den>
                                      <m:r>
                                        <a:rPr lang="en-US" altLang="zh-CN" i="1" dirty="0">
                                          <a:latin typeface="Cambria Math" charset="0"/>
                                        </a:rPr>
                                        <m:t>𝑛</m:t>
                                      </m:r>
                                    </m:den>
                                  </m:f>
                                  <m:nary>
                                    <m:naryPr>
                                      <m:chr m:val="∑"/>
                                      <m:ctrlPr>
                                        <a:rPr lang="is-IS" i="1">
                                          <a:latin typeface="Cambria Math" charset="0"/>
                                        </a:rPr>
                                      </m:ctrlPr>
                                    </m:naryPr>
                                    <m:sub>
                                      <m:r>
                                        <m:rPr>
                                          <m:brk m:alnAt="23"/>
                                        </m:rPr>
                                        <a:rPr lang="en-US" i="1">
                                          <a:latin typeface="Cambria Math" charset="0"/>
                                        </a:rPr>
                                        <m:t>𝑘</m:t>
                                      </m:r>
                                      <m:r>
                                        <a:rPr lang="en-US" i="1">
                                          <a:latin typeface="Cambria Math" charset="0"/>
                                        </a:rPr>
                                        <m:t>=1</m:t>
                                      </m:r>
                                    </m:sub>
                                    <m:sup>
                                      <m:r>
                                        <a:rPr lang="en-US" i="1">
                                          <a:latin typeface="Cambria Math" charset="0"/>
                                        </a:rPr>
                                        <m:t>𝑛</m:t>
                                      </m:r>
                                    </m:sup>
                                    <m:e>
                                      <m:sSup>
                                        <m:sSupPr>
                                          <m:ctrlPr>
                                            <a:rPr lang="en-US" altLang="zh-CN" i="1">
                                              <a:latin typeface="Cambria Math" charset="0"/>
                                            </a:rPr>
                                          </m:ctrlPr>
                                        </m:sSupPr>
                                        <m:e>
                                          <m:d>
                                            <m:dPr>
                                              <m:ctrlPr>
                                                <a:rPr lang="en-US" i="1">
                                                  <a:latin typeface="Cambria Math" charset="0"/>
                                                </a:rPr>
                                              </m:ctrlPr>
                                            </m:dPr>
                                            <m:e>
                                              <m:sSub>
                                                <m:sSubPr>
                                                  <m:ctrlPr>
                                                    <a:rPr lang="en-US" i="1">
                                                      <a:latin typeface="Cambria Math" charset="0"/>
                                                    </a:rPr>
                                                  </m:ctrlPr>
                                                </m:sSubPr>
                                                <m:e>
                                                  <m:r>
                                                    <a:rPr lang="en-US" i="1">
                                                      <a:latin typeface="Cambria Math" charset="0"/>
                                                    </a:rPr>
                                                    <m:t>𝑋</m:t>
                                                  </m:r>
                                                </m:e>
                                                <m:sub>
                                                  <m:r>
                                                    <a:rPr lang="en-US" i="1">
                                                      <a:latin typeface="Cambria Math" charset="0"/>
                                                    </a:rPr>
                                                    <m:t>𝑘</m:t>
                                                  </m:r>
                                                  <m:r>
                                                    <a:rPr lang="en-US" altLang="zh-CN" b="0" i="1" smtClean="0">
                                                      <a:latin typeface="Cambria Math" charset="0"/>
                                                    </a:rPr>
                                                    <m:t>𝑗</m:t>
                                                  </m:r>
                                                </m:sub>
                                              </m:sSub>
                                              <m:r>
                                                <a:rPr lang="en-US" i="1">
                                                  <a:latin typeface="Cambria Math" charset="0"/>
                                                </a:rPr>
                                                <m:t>−</m:t>
                                              </m:r>
                                              <m:sSub>
                                                <m:sSubPr>
                                                  <m:ctrlPr>
                                                    <a:rPr lang="en-US" i="1">
                                                      <a:latin typeface="Cambria Math" charset="0"/>
                                                    </a:rPr>
                                                  </m:ctrlPr>
                                                </m:sSubPr>
                                                <m:e>
                                                  <m:acc>
                                                    <m:accPr>
                                                      <m:chr m:val="̅"/>
                                                      <m:ctrlPr>
                                                        <a:rPr lang="en-US" i="1">
                                                          <a:latin typeface="Cambria Math" charset="0"/>
                                                        </a:rPr>
                                                      </m:ctrlPr>
                                                    </m:accPr>
                                                    <m:e>
                                                      <m:r>
                                                        <a:rPr lang="en-US" i="1">
                                                          <a:latin typeface="Cambria Math" charset="0"/>
                                                        </a:rPr>
                                                        <m:t>𝑋</m:t>
                                                      </m:r>
                                                    </m:e>
                                                  </m:acc>
                                                </m:e>
                                                <m:sub>
                                                  <m:r>
                                                    <a:rPr lang="en-US" altLang="zh-CN" b="0" i="1" smtClean="0">
                                                      <a:latin typeface="Cambria Math" charset="0"/>
                                                    </a:rPr>
                                                    <m:t>𝑗</m:t>
                                                  </m:r>
                                                </m:sub>
                                              </m:sSub>
                                            </m:e>
                                          </m:d>
                                        </m:e>
                                        <m:sup>
                                          <m:r>
                                            <a:rPr lang="en-US" altLang="zh-CN" i="1">
                                              <a:latin typeface="Cambria Math" charset="0"/>
                                            </a:rPr>
                                            <m:t>2</m:t>
                                          </m:r>
                                        </m:sup>
                                      </m:sSup>
                                    </m:e>
                                  </m:nary>
                                </m:e>
                              </m:d>
                            </m:e>
                            <m:sup>
                              <m:r>
                                <a:rPr lang="en-US" altLang="zh-CN" i="1">
                                  <a:latin typeface="Cambria Math" charset="0"/>
                                </a:rPr>
                                <m:t>1/2</m:t>
                              </m:r>
                            </m:sup>
                          </m:sSup>
                        </m:den>
                      </m:f>
                    </m:oMath>
                  </m:oMathPara>
                </a14:m>
                <a:endParaRPr lang="en-US" b="0" dirty="0" smtClean="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497032" y="1307804"/>
                <a:ext cx="5752214" cy="2238626"/>
              </a:xfrm>
              <a:prstGeom prst="rect">
                <a:avLst/>
              </a:prstGeom>
              <a:blipFill rotWithShape="0">
                <a:blip r:embed="rId3"/>
                <a:stretch>
                  <a:fillRect l="-954" t="-1635"/>
                </a:stretch>
              </a:blipFill>
            </p:spPr>
            <p:txBody>
              <a:bodyPr/>
              <a:lstStyle/>
              <a:p>
                <a:r>
                  <a:rPr lang="en-US">
                    <a:noFill/>
                  </a:rPr>
                  <a:t> </a:t>
                </a:r>
              </a:p>
            </p:txBody>
          </p:sp>
        </mc:Fallback>
      </mc:AlternateContent>
      <p:sp>
        <p:nvSpPr>
          <p:cNvPr id="6" name="Oval 5"/>
          <p:cNvSpPr/>
          <p:nvPr/>
        </p:nvSpPr>
        <p:spPr>
          <a:xfrm>
            <a:off x="637953" y="3955860"/>
            <a:ext cx="499731" cy="9138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047874" y="4799619"/>
            <a:ext cx="1073888" cy="97819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2121762" y="5725198"/>
                <a:ext cx="61668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𝑘𝑖</m:t>
                          </m:r>
                        </m:sub>
                      </m:sSub>
                    </m:oMath>
                  </m:oMathPara>
                </a14:m>
                <a:endParaRPr lang="en-US" b="0" dirty="0" smtClean="0"/>
              </a:p>
              <a:p>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2121762" y="5725198"/>
                <a:ext cx="616689" cy="64633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97032" y="3680306"/>
                <a:ext cx="5752214" cy="2317045"/>
              </a:xfrm>
              <a:prstGeom prst="rect">
                <a:avLst/>
              </a:prstGeom>
              <a:noFill/>
            </p:spPr>
            <p:txBody>
              <a:bodyPr wrap="square" rtlCol="0">
                <a:spAutoFit/>
              </a:bodyPr>
              <a:lstStyle/>
              <a:p>
                <a:r>
                  <a:rPr lang="en-US" altLang="zh-CN" dirty="0" smtClean="0"/>
                  <a:t>Better</a:t>
                </a:r>
                <a:r>
                  <a:rPr lang="zh-CN" altLang="en-US" dirty="0" smtClean="0"/>
                  <a:t> </a:t>
                </a:r>
                <a:r>
                  <a:rPr lang="en-US" altLang="zh-CN" dirty="0" smtClean="0"/>
                  <a:t>choice</a:t>
                </a:r>
                <a:r>
                  <a:rPr lang="en-US" dirty="0" smtClean="0"/>
                  <a:t>:</a:t>
                </a:r>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charset="0"/>
                        </a:rPr>
                        <m:t>𝑟</m:t>
                      </m:r>
                      <m:d>
                        <m:dPr>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𝐺</m:t>
                              </m:r>
                            </m:e>
                            <m:sub>
                              <m:r>
                                <a:rPr lang="en-US" b="0" i="1" smtClean="0">
                                  <a:latin typeface="Cambria Math" charset="0"/>
                                </a:rPr>
                                <m:t>𝑖</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𝐺</m:t>
                              </m:r>
                            </m:e>
                            <m:sub>
                              <m:r>
                                <a:rPr lang="en-US" b="0" i="1" smtClean="0">
                                  <a:latin typeface="Cambria Math" charset="0"/>
                                </a:rPr>
                                <m:t>𝑗</m:t>
                              </m:r>
                            </m:sub>
                          </m:sSub>
                        </m:e>
                      </m:d>
                      <m:r>
                        <a:rPr lang="en-US" b="0" i="1" smtClean="0">
                          <a:latin typeface="Cambria Math" charset="0"/>
                        </a:rPr>
                        <m:t>= </m:t>
                      </m:r>
                      <m:f>
                        <m:fPr>
                          <m:ctrlPr>
                            <a:rPr lang="mr-IN" b="0" i="1" smtClean="0">
                              <a:latin typeface="Cambria Math" charset="0"/>
                            </a:rPr>
                          </m:ctrlPr>
                        </m:fPr>
                        <m:num>
                          <m:f>
                            <m:fPr>
                              <m:ctrlPr>
                                <a:rPr lang="mr-IN" altLang="zh-CN" i="1" dirty="0">
                                  <a:latin typeface="Cambria Math" charset="0"/>
                                </a:rPr>
                              </m:ctrlPr>
                            </m:fPr>
                            <m:num>
                              <m:r>
                                <a:rPr lang="en-US" altLang="zh-CN" i="1" dirty="0">
                                  <a:latin typeface="Cambria Math" charset="0"/>
                                </a:rPr>
                                <m:t>1</m:t>
                              </m:r>
                            </m:num>
                            <m:den>
                              <m:r>
                                <a:rPr lang="en-US" altLang="zh-CN" i="1" dirty="0">
                                  <a:latin typeface="Cambria Math" charset="0"/>
                                </a:rPr>
                                <m:t>𝑛</m:t>
                              </m:r>
                            </m:den>
                          </m:f>
                          <m:nary>
                            <m:naryPr>
                              <m:chr m:val="∑"/>
                              <m:ctrlPr>
                                <a:rPr lang="is-IS" i="1">
                                  <a:latin typeface="Cambria Math" charset="0"/>
                                </a:rPr>
                              </m:ctrlPr>
                            </m:naryPr>
                            <m:sub>
                              <m:r>
                                <m:rPr>
                                  <m:brk m:alnAt="23"/>
                                </m:rPr>
                                <a:rPr lang="en-US" i="1">
                                  <a:latin typeface="Cambria Math" charset="0"/>
                                </a:rPr>
                                <m:t>𝑘</m:t>
                              </m:r>
                              <m:r>
                                <a:rPr lang="en-US" i="1">
                                  <a:latin typeface="Cambria Math" charset="0"/>
                                </a:rPr>
                                <m:t>=1</m:t>
                              </m:r>
                            </m:sub>
                            <m:sup>
                              <m:r>
                                <a:rPr lang="en-US" i="1">
                                  <a:latin typeface="Cambria Math" charset="0"/>
                                </a:rPr>
                                <m:t>𝑛</m:t>
                              </m:r>
                            </m:sup>
                            <m:e>
                              <m:r>
                                <a:rPr lang="en-US" i="1">
                                  <a:latin typeface="Cambria Math" charset="0"/>
                                </a:rPr>
                                <m:t>(</m:t>
                              </m:r>
                              <m:sSub>
                                <m:sSubPr>
                                  <m:ctrlPr>
                                    <a:rPr lang="en-US" i="1">
                                      <a:latin typeface="Cambria Math" charset="0"/>
                                    </a:rPr>
                                  </m:ctrlPr>
                                </m:sSubPr>
                                <m:e>
                                  <m:r>
                                    <a:rPr lang="en-US" i="1">
                                      <a:latin typeface="Cambria Math" charset="0"/>
                                    </a:rPr>
                                    <m:t>𝑋</m:t>
                                  </m:r>
                                </m:e>
                                <m:sub>
                                  <m:r>
                                    <a:rPr lang="en-US" i="1">
                                      <a:latin typeface="Cambria Math" charset="0"/>
                                    </a:rPr>
                                    <m:t>𝑘𝑖</m:t>
                                  </m:r>
                                </m:sub>
                              </m:sSub>
                              <m:r>
                                <a:rPr lang="en-US" i="1">
                                  <a:latin typeface="Cambria Math" charset="0"/>
                                </a:rPr>
                                <m:t>−</m:t>
                              </m:r>
                              <m:sSub>
                                <m:sSubPr>
                                  <m:ctrlPr>
                                    <a:rPr lang="en-US" i="1">
                                      <a:latin typeface="Cambria Math" charset="0"/>
                                    </a:rPr>
                                  </m:ctrlPr>
                                </m:sSubPr>
                                <m:e>
                                  <m:acc>
                                    <m:accPr>
                                      <m:chr m:val="̅"/>
                                      <m:ctrlPr>
                                        <a:rPr lang="en-US" i="1">
                                          <a:latin typeface="Cambria Math" charset="0"/>
                                        </a:rPr>
                                      </m:ctrlPr>
                                    </m:accPr>
                                    <m:e>
                                      <m:r>
                                        <a:rPr lang="en-US" i="1">
                                          <a:latin typeface="Cambria Math" charset="0"/>
                                        </a:rPr>
                                        <m:t>𝑋</m:t>
                                      </m:r>
                                    </m:e>
                                  </m:acc>
                                </m:e>
                                <m:sub>
                                  <m:r>
                                    <a:rPr lang="en-US" i="1">
                                      <a:latin typeface="Cambria Math" charset="0"/>
                                    </a:rPr>
                                    <m:t>𝑖</m:t>
                                  </m:r>
                                </m:sub>
                              </m:sSub>
                              <m:r>
                                <a:rPr lang="en-US" i="1">
                                  <a:latin typeface="Cambria Math" charset="0"/>
                                </a:rPr>
                                <m:t>)(</m:t>
                              </m:r>
                              <m:sSub>
                                <m:sSubPr>
                                  <m:ctrlPr>
                                    <a:rPr lang="en-US" i="1">
                                      <a:latin typeface="Cambria Math" charset="0"/>
                                    </a:rPr>
                                  </m:ctrlPr>
                                </m:sSubPr>
                                <m:e>
                                  <m:r>
                                    <a:rPr lang="en-US" i="1">
                                      <a:latin typeface="Cambria Math" charset="0"/>
                                    </a:rPr>
                                    <m:t>𝑋</m:t>
                                  </m:r>
                                </m:e>
                                <m:sub>
                                  <m:r>
                                    <a:rPr lang="en-US" i="1">
                                      <a:latin typeface="Cambria Math" charset="0"/>
                                    </a:rPr>
                                    <m:t>𝑘𝑗</m:t>
                                  </m:r>
                                </m:sub>
                              </m:sSub>
                              <m:r>
                                <a:rPr lang="en-US" i="1">
                                  <a:latin typeface="Cambria Math" charset="0"/>
                                </a:rPr>
                                <m:t>−</m:t>
                              </m:r>
                              <m:sSub>
                                <m:sSubPr>
                                  <m:ctrlPr>
                                    <a:rPr lang="en-US" i="1">
                                      <a:latin typeface="Cambria Math" charset="0"/>
                                    </a:rPr>
                                  </m:ctrlPr>
                                </m:sSubPr>
                                <m:e>
                                  <m:acc>
                                    <m:accPr>
                                      <m:chr m:val="̅"/>
                                      <m:ctrlPr>
                                        <a:rPr lang="en-US" i="1">
                                          <a:latin typeface="Cambria Math" charset="0"/>
                                        </a:rPr>
                                      </m:ctrlPr>
                                    </m:accPr>
                                    <m:e>
                                      <m:r>
                                        <a:rPr lang="en-US" i="1">
                                          <a:latin typeface="Cambria Math" charset="0"/>
                                        </a:rPr>
                                        <m:t>𝑋</m:t>
                                      </m:r>
                                    </m:e>
                                  </m:acc>
                                </m:e>
                                <m:sub>
                                  <m:r>
                                    <a:rPr lang="en-US" i="1">
                                      <a:latin typeface="Cambria Math" charset="0"/>
                                    </a:rPr>
                                    <m:t>𝑗</m:t>
                                  </m:r>
                                </m:sub>
                              </m:sSub>
                              <m:r>
                                <a:rPr lang="en-US" i="1">
                                  <a:latin typeface="Cambria Math" charset="0"/>
                                </a:rPr>
                                <m:t>)</m:t>
                              </m:r>
                            </m:e>
                          </m:nary>
                        </m:num>
                        <m:den>
                          <m:sSup>
                            <m:sSupPr>
                              <m:ctrlPr>
                                <a:rPr lang="en-US" altLang="zh-CN" i="1">
                                  <a:latin typeface="Cambria Math" charset="0"/>
                                </a:rPr>
                              </m:ctrlPr>
                            </m:sSupPr>
                            <m:e>
                              <m:d>
                                <m:dPr>
                                  <m:begChr m:val="{"/>
                                  <m:endChr m:val="}"/>
                                  <m:ctrlPr>
                                    <a:rPr lang="en-US" altLang="zh-CN" i="1">
                                      <a:latin typeface="Cambria Math" charset="0"/>
                                    </a:rPr>
                                  </m:ctrlPr>
                                </m:dPr>
                                <m:e>
                                  <m:sSub>
                                    <m:sSubPr>
                                      <m:ctrlPr>
                                        <a:rPr lang="en-US" altLang="zh-CN" b="0" i="1" smtClean="0">
                                          <a:latin typeface="Cambria Math" charset="0"/>
                                        </a:rPr>
                                      </m:ctrlPr>
                                    </m:sSubPr>
                                    <m:e>
                                      <m:acc>
                                        <m:accPr>
                                          <m:chr m:val="̂"/>
                                          <m:ctrlPr>
                                            <a:rPr lang="en-US" altLang="zh-CN" b="0" i="1" smtClean="0">
                                              <a:latin typeface="Cambria Math" charset="0"/>
                                            </a:rPr>
                                          </m:ctrlPr>
                                        </m:accPr>
                                        <m:e>
                                          <m:r>
                                            <a:rPr lang="en-US" altLang="zh-CN" b="0" i="1" smtClean="0">
                                              <a:latin typeface="Cambria Math" charset="0"/>
                                            </a:rPr>
                                            <m:t>𝜃</m:t>
                                          </m:r>
                                        </m:e>
                                      </m:acc>
                                    </m:e>
                                    <m:sub>
                                      <m:r>
                                        <a:rPr lang="en-US" altLang="zh-CN" b="0" i="1" smtClean="0">
                                          <a:latin typeface="Cambria Math" charset="0"/>
                                        </a:rPr>
                                        <m:t>𝑖𝑗</m:t>
                                      </m:r>
                                    </m:sub>
                                  </m:sSub>
                                </m:e>
                              </m:d>
                            </m:e>
                            <m:sup>
                              <m:r>
                                <a:rPr lang="en-US" altLang="zh-CN" i="1">
                                  <a:latin typeface="Cambria Math" charset="0"/>
                                </a:rPr>
                                <m:t>1/2</m:t>
                              </m:r>
                            </m:sup>
                          </m:sSup>
                        </m:den>
                      </m:f>
                    </m:oMath>
                  </m:oMathPara>
                </a14:m>
                <a:endParaRPr lang="en-US" b="0" dirty="0" smtClean="0"/>
              </a:p>
              <a:p>
                <a:r>
                  <a:rPr lang="en-US" altLang="zh-CN" dirty="0" smtClean="0"/>
                  <a:t>Where</a:t>
                </a:r>
                <a:r>
                  <a:rPr lang="zh-CN" altLang="en-US" dirty="0" smtClean="0"/>
                  <a:t> </a:t>
                </a:r>
                <a14:m>
                  <m:oMath xmlns:m="http://schemas.openxmlformats.org/officeDocument/2006/math">
                    <m:sSub>
                      <m:sSubPr>
                        <m:ctrlPr>
                          <a:rPr lang="en-US" altLang="zh-CN" b="0" i="1" dirty="0" smtClean="0">
                            <a:latin typeface="Cambria Math" charset="0"/>
                          </a:rPr>
                        </m:ctrlPr>
                      </m:sSubPr>
                      <m:e>
                        <m:acc>
                          <m:accPr>
                            <m:chr m:val="̂"/>
                            <m:ctrlPr>
                              <a:rPr lang="en-US" altLang="zh-CN" b="0" i="1" smtClean="0">
                                <a:latin typeface="Cambria Math" charset="0"/>
                              </a:rPr>
                            </m:ctrlPr>
                          </m:accPr>
                          <m:e>
                            <m:r>
                              <a:rPr lang="en-US" altLang="zh-CN" b="0" i="1" smtClean="0">
                                <a:latin typeface="Cambria Math" charset="0"/>
                              </a:rPr>
                              <m:t>𝜃</m:t>
                            </m:r>
                          </m:e>
                        </m:acc>
                      </m:e>
                      <m:sub>
                        <m:r>
                          <a:rPr lang="en-US" altLang="zh-CN" b="0" i="1" dirty="0" smtClean="0">
                            <a:latin typeface="Cambria Math" charset="0"/>
                          </a:rPr>
                          <m:t>𝑖𝑗</m:t>
                        </m:r>
                      </m:sub>
                    </m:sSub>
                    <m:r>
                      <a:rPr lang="en-US" altLang="zh-CN" b="0" i="1" dirty="0" smtClean="0">
                        <a:latin typeface="Cambria Math" charset="0"/>
                      </a:rPr>
                      <m:t>=</m:t>
                    </m:r>
                    <m:f>
                      <m:fPr>
                        <m:ctrlPr>
                          <a:rPr lang="mr-IN" altLang="zh-CN" b="0" i="1" dirty="0" smtClean="0">
                            <a:latin typeface="Cambria Math" charset="0"/>
                          </a:rPr>
                        </m:ctrlPr>
                      </m:fPr>
                      <m:num>
                        <m:r>
                          <a:rPr lang="en-US" altLang="zh-CN" b="0" i="1" dirty="0" smtClean="0">
                            <a:latin typeface="Cambria Math" charset="0"/>
                          </a:rPr>
                          <m:t>1</m:t>
                        </m:r>
                      </m:num>
                      <m:den>
                        <m:r>
                          <a:rPr lang="en-US" altLang="zh-CN" b="0" i="1" dirty="0" smtClean="0">
                            <a:latin typeface="Cambria Math" charset="0"/>
                          </a:rPr>
                          <m:t>𝑛</m:t>
                        </m:r>
                      </m:den>
                    </m:f>
                    <m:nary>
                      <m:naryPr>
                        <m:chr m:val="∑"/>
                        <m:ctrlPr>
                          <a:rPr lang="is-IS" altLang="zh-CN" b="0" i="1" dirty="0" smtClean="0">
                            <a:latin typeface="Cambria Math" charset="0"/>
                          </a:rPr>
                        </m:ctrlPr>
                      </m:naryPr>
                      <m:sub>
                        <m:r>
                          <m:rPr>
                            <m:brk m:alnAt="23"/>
                          </m:rPr>
                          <a:rPr lang="en-US" altLang="zh-CN" b="0" i="1" dirty="0" smtClean="0">
                            <a:latin typeface="Cambria Math" charset="0"/>
                          </a:rPr>
                          <m:t>𝑘</m:t>
                        </m:r>
                        <m:r>
                          <a:rPr lang="en-US" altLang="zh-CN" b="0" i="1" dirty="0" smtClean="0">
                            <a:latin typeface="Cambria Math" charset="0"/>
                          </a:rPr>
                          <m:t>=1</m:t>
                        </m:r>
                      </m:sub>
                      <m:sup>
                        <m:r>
                          <a:rPr lang="en-US" altLang="zh-CN" b="0" i="1" dirty="0" smtClean="0">
                            <a:latin typeface="Cambria Math" charset="0"/>
                          </a:rPr>
                          <m:t>𝑛</m:t>
                        </m:r>
                      </m:sup>
                      <m:e>
                        <m:sSup>
                          <m:sSupPr>
                            <m:ctrlPr>
                              <a:rPr lang="en-US" altLang="zh-CN" b="0" i="1" dirty="0" smtClean="0">
                                <a:latin typeface="Cambria Math" charset="0"/>
                              </a:rPr>
                            </m:ctrlPr>
                          </m:sSupPr>
                          <m:e>
                            <m:d>
                              <m:dPr>
                                <m:begChr m:val="["/>
                                <m:endChr m:val="]"/>
                                <m:ctrlPr>
                                  <a:rPr lang="en-US" altLang="zh-CN" b="0" i="1" dirty="0" smtClean="0">
                                    <a:latin typeface="Cambria Math" charset="0"/>
                                  </a:rPr>
                                </m:ctrlPr>
                              </m:dPr>
                              <m:e>
                                <m:d>
                                  <m:dPr>
                                    <m:ctrlPr>
                                      <a:rPr lang="en-US" altLang="zh-CN" b="0" i="1" dirty="0" smtClean="0">
                                        <a:latin typeface="Cambria Math" charset="0"/>
                                      </a:rPr>
                                    </m:ctrlPr>
                                  </m:dPr>
                                  <m:e>
                                    <m:sSub>
                                      <m:sSubPr>
                                        <m:ctrlPr>
                                          <a:rPr lang="en-US" altLang="zh-CN" b="0" i="1" dirty="0" smtClean="0">
                                            <a:latin typeface="Cambria Math" charset="0"/>
                                          </a:rPr>
                                        </m:ctrlPr>
                                      </m:sSubPr>
                                      <m:e>
                                        <m:r>
                                          <a:rPr lang="en-US" altLang="zh-CN" b="0" i="1" dirty="0" smtClean="0">
                                            <a:latin typeface="Cambria Math" charset="0"/>
                                          </a:rPr>
                                          <m:t>𝑋</m:t>
                                        </m:r>
                                      </m:e>
                                      <m:sub>
                                        <m:r>
                                          <a:rPr lang="en-US" altLang="zh-CN" b="0" i="1" dirty="0" smtClean="0">
                                            <a:latin typeface="Cambria Math" charset="0"/>
                                          </a:rPr>
                                          <m:t>𝑘𝑖</m:t>
                                        </m:r>
                                      </m:sub>
                                    </m:sSub>
                                    <m:r>
                                      <a:rPr lang="en-US" altLang="zh-CN" b="0" i="1" dirty="0" smtClean="0">
                                        <a:latin typeface="Cambria Math" charset="0"/>
                                      </a:rPr>
                                      <m:t>−</m:t>
                                    </m:r>
                                    <m:sSub>
                                      <m:sSubPr>
                                        <m:ctrlPr>
                                          <a:rPr lang="en-US" altLang="zh-CN" b="0" i="1" dirty="0" smtClean="0">
                                            <a:latin typeface="Cambria Math" charset="0"/>
                                          </a:rPr>
                                        </m:ctrlPr>
                                      </m:sSubPr>
                                      <m:e>
                                        <m:acc>
                                          <m:accPr>
                                            <m:chr m:val="̅"/>
                                            <m:ctrlPr>
                                              <a:rPr lang="en-US" altLang="zh-CN" b="0" i="1" dirty="0" smtClean="0">
                                                <a:latin typeface="Cambria Math" charset="0"/>
                                              </a:rPr>
                                            </m:ctrlPr>
                                          </m:accPr>
                                          <m:e>
                                            <m:r>
                                              <a:rPr lang="en-US" altLang="zh-CN" b="0" i="1" dirty="0" smtClean="0">
                                                <a:latin typeface="Cambria Math" charset="0"/>
                                              </a:rPr>
                                              <m:t>𝑋</m:t>
                                            </m:r>
                                          </m:e>
                                        </m:acc>
                                      </m:e>
                                      <m:sub>
                                        <m:r>
                                          <a:rPr lang="en-US" altLang="zh-CN" b="0" i="1" dirty="0" smtClean="0">
                                            <a:latin typeface="Cambria Math" charset="0"/>
                                          </a:rPr>
                                          <m:t>𝑖</m:t>
                                        </m:r>
                                      </m:sub>
                                    </m:sSub>
                                  </m:e>
                                </m:d>
                                <m:d>
                                  <m:dPr>
                                    <m:ctrlPr>
                                      <a:rPr lang="en-US" altLang="zh-CN" b="0" i="1" dirty="0" smtClean="0">
                                        <a:latin typeface="Cambria Math" charset="0"/>
                                      </a:rPr>
                                    </m:ctrlPr>
                                  </m:dPr>
                                  <m:e>
                                    <m:sSub>
                                      <m:sSubPr>
                                        <m:ctrlPr>
                                          <a:rPr lang="en-US" altLang="zh-CN" b="0" i="1" dirty="0" smtClean="0">
                                            <a:latin typeface="Cambria Math" charset="0"/>
                                          </a:rPr>
                                        </m:ctrlPr>
                                      </m:sSubPr>
                                      <m:e>
                                        <m:r>
                                          <a:rPr lang="en-US" altLang="zh-CN" b="0" i="1" dirty="0" smtClean="0">
                                            <a:latin typeface="Cambria Math" charset="0"/>
                                          </a:rPr>
                                          <m:t>𝑋</m:t>
                                        </m:r>
                                      </m:e>
                                      <m:sub>
                                        <m:r>
                                          <a:rPr lang="en-US" altLang="zh-CN" b="0" i="1" dirty="0" smtClean="0">
                                            <a:latin typeface="Cambria Math" charset="0"/>
                                          </a:rPr>
                                          <m:t>𝑘𝑗</m:t>
                                        </m:r>
                                      </m:sub>
                                    </m:sSub>
                                    <m:r>
                                      <a:rPr lang="en-US" altLang="zh-CN" b="0" i="1" dirty="0" smtClean="0">
                                        <a:latin typeface="Cambria Math" charset="0"/>
                                      </a:rPr>
                                      <m:t>−</m:t>
                                    </m:r>
                                    <m:sSub>
                                      <m:sSubPr>
                                        <m:ctrlPr>
                                          <a:rPr lang="en-US" altLang="zh-CN" b="0" i="1" dirty="0" smtClean="0">
                                            <a:latin typeface="Cambria Math" charset="0"/>
                                          </a:rPr>
                                        </m:ctrlPr>
                                      </m:sSubPr>
                                      <m:e>
                                        <m:acc>
                                          <m:accPr>
                                            <m:chr m:val="̅"/>
                                            <m:ctrlPr>
                                              <a:rPr lang="en-US" altLang="zh-CN" b="0" i="1" dirty="0" smtClean="0">
                                                <a:latin typeface="Cambria Math" charset="0"/>
                                              </a:rPr>
                                            </m:ctrlPr>
                                          </m:accPr>
                                          <m:e>
                                            <m:r>
                                              <a:rPr lang="en-US" altLang="zh-CN" b="0" i="1" dirty="0" smtClean="0">
                                                <a:latin typeface="Cambria Math" charset="0"/>
                                              </a:rPr>
                                              <m:t>𝑋</m:t>
                                            </m:r>
                                          </m:e>
                                        </m:acc>
                                      </m:e>
                                      <m:sub>
                                        <m:r>
                                          <a:rPr lang="en-US" altLang="zh-CN" b="0" i="1" dirty="0" smtClean="0">
                                            <a:latin typeface="Cambria Math" charset="0"/>
                                          </a:rPr>
                                          <m:t>𝑗</m:t>
                                        </m:r>
                                      </m:sub>
                                    </m:sSub>
                                  </m:e>
                                </m:d>
                                <m:r>
                                  <a:rPr lang="en-US" altLang="zh-CN" b="0" i="1" dirty="0" smtClean="0">
                                    <a:latin typeface="Cambria Math" charset="0"/>
                                  </a:rPr>
                                  <m:t>−</m:t>
                                </m:r>
                                <m:sSub>
                                  <m:sSubPr>
                                    <m:ctrlPr>
                                      <a:rPr lang="en-US" altLang="zh-CN" b="0" i="1" dirty="0" smtClean="0">
                                        <a:latin typeface="Cambria Math" charset="0"/>
                                      </a:rPr>
                                    </m:ctrlPr>
                                  </m:sSubPr>
                                  <m:e>
                                    <m:acc>
                                      <m:accPr>
                                        <m:chr m:val="̂"/>
                                        <m:ctrlPr>
                                          <a:rPr lang="en-US" altLang="zh-CN" b="0" i="1" dirty="0" smtClean="0">
                                            <a:latin typeface="Cambria Math" charset="0"/>
                                          </a:rPr>
                                        </m:ctrlPr>
                                      </m:accPr>
                                      <m:e>
                                        <m:r>
                                          <a:rPr lang="en-US" altLang="zh-CN" b="0" i="1" dirty="0" smtClean="0">
                                            <a:latin typeface="Cambria Math" charset="0"/>
                                          </a:rPr>
                                          <m:t>𝜎</m:t>
                                        </m:r>
                                      </m:e>
                                    </m:acc>
                                  </m:e>
                                  <m:sub>
                                    <m:r>
                                      <a:rPr lang="en-US" altLang="zh-CN" b="0" i="1" dirty="0" smtClean="0">
                                        <a:latin typeface="Cambria Math" charset="0"/>
                                      </a:rPr>
                                      <m:t>𝑖𝑗</m:t>
                                    </m:r>
                                  </m:sub>
                                </m:sSub>
                              </m:e>
                            </m:d>
                          </m:e>
                          <m:sup>
                            <m:r>
                              <a:rPr lang="en-US" altLang="zh-CN" b="0" i="1" dirty="0" smtClean="0">
                                <a:latin typeface="Cambria Math" charset="0"/>
                              </a:rPr>
                              <m:t>2</m:t>
                            </m:r>
                          </m:sup>
                        </m:sSup>
                      </m:e>
                    </m:nary>
                  </m:oMath>
                </a14:m>
                <a:endParaRPr lang="en-US" altLang="zh-CN" dirty="0" smtClean="0"/>
              </a:p>
              <a:p>
                <a:r>
                  <a:rPr lang="en-US" altLang="zh-CN" dirty="0"/>
                  <a:t> </a:t>
                </a:r>
                <a:r>
                  <a:rPr lang="en-US" altLang="zh-CN" dirty="0" smtClean="0"/>
                  <a:t>            </a:t>
                </a:r>
                <a14:m>
                  <m:oMath xmlns:m="http://schemas.openxmlformats.org/officeDocument/2006/math">
                    <m:sSub>
                      <m:sSubPr>
                        <m:ctrlPr>
                          <a:rPr lang="en-US" altLang="zh-CN" b="0" i="1" dirty="0" smtClean="0">
                            <a:latin typeface="Cambria Math" charset="0"/>
                          </a:rPr>
                        </m:ctrlPr>
                      </m:sSubPr>
                      <m:e>
                        <m:acc>
                          <m:accPr>
                            <m:chr m:val="̂"/>
                            <m:ctrlPr>
                              <a:rPr lang="en-US" altLang="zh-CN" b="0" i="1" smtClean="0">
                                <a:latin typeface="Cambria Math" charset="0"/>
                              </a:rPr>
                            </m:ctrlPr>
                          </m:accPr>
                          <m:e>
                            <m:r>
                              <a:rPr lang="en-US" altLang="zh-CN" b="0" i="1" smtClean="0">
                                <a:latin typeface="Cambria Math" charset="0"/>
                              </a:rPr>
                              <m:t>𝜎</m:t>
                            </m:r>
                          </m:e>
                        </m:acc>
                      </m:e>
                      <m:sub>
                        <m:r>
                          <a:rPr lang="en-US" altLang="zh-CN" b="0" i="1" dirty="0" smtClean="0">
                            <a:latin typeface="Cambria Math" charset="0"/>
                          </a:rPr>
                          <m:t>𝑖𝑗</m:t>
                        </m:r>
                      </m:sub>
                    </m:sSub>
                    <m:r>
                      <a:rPr lang="en-US" altLang="zh-CN" b="0" i="1" dirty="0" smtClean="0">
                        <a:latin typeface="Cambria Math" charset="0"/>
                      </a:rPr>
                      <m:t>= </m:t>
                    </m:r>
                    <m:f>
                      <m:fPr>
                        <m:ctrlPr>
                          <a:rPr lang="mr-IN" altLang="zh-CN" i="1" dirty="0">
                            <a:latin typeface="Cambria Math" charset="0"/>
                          </a:rPr>
                        </m:ctrlPr>
                      </m:fPr>
                      <m:num>
                        <m:r>
                          <a:rPr lang="en-US" altLang="zh-CN" i="1" dirty="0">
                            <a:latin typeface="Cambria Math" charset="0"/>
                          </a:rPr>
                          <m:t>1</m:t>
                        </m:r>
                      </m:num>
                      <m:den>
                        <m:r>
                          <a:rPr lang="en-US" altLang="zh-CN" i="1" dirty="0">
                            <a:latin typeface="Cambria Math" charset="0"/>
                          </a:rPr>
                          <m:t>𝑛</m:t>
                        </m:r>
                      </m:den>
                    </m:f>
                    <m:nary>
                      <m:naryPr>
                        <m:chr m:val="∑"/>
                        <m:ctrlPr>
                          <a:rPr lang="is-IS" i="1">
                            <a:latin typeface="Cambria Math" charset="0"/>
                          </a:rPr>
                        </m:ctrlPr>
                      </m:naryPr>
                      <m:sub>
                        <m:r>
                          <m:rPr>
                            <m:brk m:alnAt="23"/>
                          </m:rPr>
                          <a:rPr lang="en-US" i="1">
                            <a:latin typeface="Cambria Math" charset="0"/>
                          </a:rPr>
                          <m:t>𝑘</m:t>
                        </m:r>
                        <m:r>
                          <a:rPr lang="en-US" i="1">
                            <a:latin typeface="Cambria Math" charset="0"/>
                          </a:rPr>
                          <m:t>=1</m:t>
                        </m:r>
                      </m:sub>
                      <m:sup>
                        <m:r>
                          <a:rPr lang="en-US" i="1">
                            <a:latin typeface="Cambria Math" charset="0"/>
                          </a:rPr>
                          <m:t>𝑛</m:t>
                        </m:r>
                      </m:sup>
                      <m:e>
                        <m:r>
                          <a:rPr lang="en-US" i="1">
                            <a:latin typeface="Cambria Math" charset="0"/>
                          </a:rPr>
                          <m:t>(</m:t>
                        </m:r>
                        <m:sSub>
                          <m:sSubPr>
                            <m:ctrlPr>
                              <a:rPr lang="en-US" i="1">
                                <a:latin typeface="Cambria Math" charset="0"/>
                              </a:rPr>
                            </m:ctrlPr>
                          </m:sSubPr>
                          <m:e>
                            <m:r>
                              <a:rPr lang="en-US" i="1">
                                <a:latin typeface="Cambria Math" charset="0"/>
                              </a:rPr>
                              <m:t>𝑋</m:t>
                            </m:r>
                          </m:e>
                          <m:sub>
                            <m:r>
                              <a:rPr lang="en-US" i="1">
                                <a:latin typeface="Cambria Math" charset="0"/>
                              </a:rPr>
                              <m:t>𝑘𝑖</m:t>
                            </m:r>
                          </m:sub>
                        </m:sSub>
                        <m:r>
                          <a:rPr lang="en-US" i="1">
                            <a:latin typeface="Cambria Math" charset="0"/>
                          </a:rPr>
                          <m:t>−</m:t>
                        </m:r>
                        <m:sSub>
                          <m:sSubPr>
                            <m:ctrlPr>
                              <a:rPr lang="en-US" i="1">
                                <a:latin typeface="Cambria Math" charset="0"/>
                              </a:rPr>
                            </m:ctrlPr>
                          </m:sSubPr>
                          <m:e>
                            <m:acc>
                              <m:accPr>
                                <m:chr m:val="̅"/>
                                <m:ctrlPr>
                                  <a:rPr lang="en-US" i="1">
                                    <a:latin typeface="Cambria Math" charset="0"/>
                                  </a:rPr>
                                </m:ctrlPr>
                              </m:accPr>
                              <m:e>
                                <m:r>
                                  <a:rPr lang="en-US" i="1">
                                    <a:latin typeface="Cambria Math" charset="0"/>
                                  </a:rPr>
                                  <m:t>𝑋</m:t>
                                </m:r>
                              </m:e>
                            </m:acc>
                          </m:e>
                          <m:sub>
                            <m:r>
                              <a:rPr lang="en-US" i="1">
                                <a:latin typeface="Cambria Math" charset="0"/>
                              </a:rPr>
                              <m:t>𝑖</m:t>
                            </m:r>
                          </m:sub>
                        </m:sSub>
                        <m:r>
                          <a:rPr lang="en-US" i="1">
                            <a:latin typeface="Cambria Math" charset="0"/>
                          </a:rPr>
                          <m:t>)(</m:t>
                        </m:r>
                        <m:sSub>
                          <m:sSubPr>
                            <m:ctrlPr>
                              <a:rPr lang="en-US" i="1">
                                <a:latin typeface="Cambria Math" charset="0"/>
                              </a:rPr>
                            </m:ctrlPr>
                          </m:sSubPr>
                          <m:e>
                            <m:r>
                              <a:rPr lang="en-US" i="1">
                                <a:latin typeface="Cambria Math" charset="0"/>
                              </a:rPr>
                              <m:t>𝑋</m:t>
                            </m:r>
                          </m:e>
                          <m:sub>
                            <m:r>
                              <a:rPr lang="en-US" i="1">
                                <a:latin typeface="Cambria Math" charset="0"/>
                              </a:rPr>
                              <m:t>𝑘𝑗</m:t>
                            </m:r>
                          </m:sub>
                        </m:sSub>
                        <m:r>
                          <a:rPr lang="en-US" i="1">
                            <a:latin typeface="Cambria Math" charset="0"/>
                          </a:rPr>
                          <m:t>−</m:t>
                        </m:r>
                        <m:sSub>
                          <m:sSubPr>
                            <m:ctrlPr>
                              <a:rPr lang="en-US" i="1">
                                <a:latin typeface="Cambria Math" charset="0"/>
                              </a:rPr>
                            </m:ctrlPr>
                          </m:sSubPr>
                          <m:e>
                            <m:acc>
                              <m:accPr>
                                <m:chr m:val="̅"/>
                                <m:ctrlPr>
                                  <a:rPr lang="en-US" i="1">
                                    <a:latin typeface="Cambria Math" charset="0"/>
                                  </a:rPr>
                                </m:ctrlPr>
                              </m:accPr>
                              <m:e>
                                <m:r>
                                  <a:rPr lang="en-US" i="1">
                                    <a:latin typeface="Cambria Math" charset="0"/>
                                  </a:rPr>
                                  <m:t>𝑋</m:t>
                                </m:r>
                              </m:e>
                            </m:acc>
                          </m:e>
                          <m:sub>
                            <m:r>
                              <a:rPr lang="en-US" i="1">
                                <a:latin typeface="Cambria Math" charset="0"/>
                              </a:rPr>
                              <m:t>𝑗</m:t>
                            </m:r>
                          </m:sub>
                        </m:sSub>
                        <m:r>
                          <a:rPr lang="en-US" i="1">
                            <a:latin typeface="Cambria Math" charset="0"/>
                          </a:rPr>
                          <m:t>)</m:t>
                        </m:r>
                      </m:e>
                    </m:nary>
                  </m:oMath>
                </a14:m>
                <a:endParaRPr lang="en-US" altLang="zh-CN" dirty="0" smtClean="0"/>
              </a:p>
            </p:txBody>
          </p:sp>
        </mc:Choice>
        <mc:Fallback xmlns="">
          <p:sp>
            <p:nvSpPr>
              <p:cNvPr id="17" name="TextBox 16"/>
              <p:cNvSpPr txBox="1">
                <a:spLocks noRot="1" noChangeAspect="1" noMove="1" noResize="1" noEditPoints="1" noAdjustHandles="1" noChangeArrowheads="1" noChangeShapeType="1" noTextEdit="1"/>
              </p:cNvSpPr>
              <p:nvPr/>
            </p:nvSpPr>
            <p:spPr>
              <a:xfrm>
                <a:off x="5497032" y="3680306"/>
                <a:ext cx="5752214" cy="2317045"/>
              </a:xfrm>
              <a:prstGeom prst="rect">
                <a:avLst/>
              </a:prstGeom>
              <a:blipFill rotWithShape="0">
                <a:blip r:embed="rId5"/>
                <a:stretch>
                  <a:fillRect l="-954" t="-1579" b="-26316"/>
                </a:stretch>
              </a:blipFill>
            </p:spPr>
            <p:txBody>
              <a:bodyPr/>
              <a:lstStyle/>
              <a:p>
                <a:r>
                  <a:rPr lang="en-US">
                    <a:noFill/>
                  </a:rPr>
                  <a:t> </a:t>
                </a:r>
              </a:p>
            </p:txBody>
          </p:sp>
        </mc:Fallback>
      </mc:AlternateContent>
    </p:spTree>
    <p:extLst>
      <p:ext uri="{BB962C8B-B14F-4D97-AF65-F5344CB8AC3E}">
        <p14:creationId xmlns:p14="http://schemas.microsoft.com/office/powerpoint/2010/main" val="163875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42809" y="5436119"/>
            <a:ext cx="9027042" cy="679042"/>
          </a:xfrm>
        </p:spPr>
        <p:txBody>
          <a:bodyPr>
            <a:normAutofit/>
          </a:bodyPr>
          <a:lstStyle/>
          <a:p>
            <a:r>
              <a:rPr lang="en-US" dirty="0" smtClean="0">
                <a:solidFill>
                  <a:schemeClr val="tx1"/>
                </a:solidFill>
              </a:rPr>
              <a:t>Illustration of Covariance Thresholding</a:t>
            </a:r>
            <a:endParaRPr lang="en-US" dirty="0">
              <a:solidFill>
                <a:schemeClr val="tx1"/>
              </a:solidFill>
            </a:endParaRPr>
          </a:p>
        </p:txBody>
      </p:sp>
      <p:sp>
        <p:nvSpPr>
          <p:cNvPr id="8" name="Text Placeholder 7"/>
          <p:cNvSpPr txBox="1">
            <a:spLocks noGrp="1"/>
          </p:cNvSpPr>
          <p:nvPr>
            <p:ph type="body" sz="half" idx="4294967295"/>
          </p:nvPr>
        </p:nvSpPr>
        <p:spPr>
          <a:xfrm>
            <a:off x="642809" y="6296280"/>
            <a:ext cx="9982200" cy="261938"/>
          </a:xfrm>
          <a:prstGeom prst="rect">
            <a:avLst/>
          </a:prstGeom>
          <a:noFill/>
        </p:spPr>
        <p:txBody>
          <a:bodyPr wrap="square" rtlCol="0">
            <a:spAutoFit/>
          </a:bodyPr>
          <a:lstStyle/>
          <a:p>
            <a:pPr marL="0" indent="0">
              <a:buNone/>
            </a:pPr>
            <a:r>
              <a:rPr lang="en-US" sz="1100" dirty="0">
                <a:solidFill>
                  <a:schemeClr val="accent1"/>
                </a:solidFill>
              </a:rPr>
              <a:t>Credit: S. Mohammad H. </a:t>
            </a:r>
            <a:r>
              <a:rPr lang="en-US" sz="1100" dirty="0" err="1" smtClean="0">
                <a:solidFill>
                  <a:schemeClr val="accent1"/>
                </a:solidFill>
              </a:rPr>
              <a:t>Oloomi</a:t>
            </a:r>
            <a:r>
              <a:rPr lang="en-US" sz="1100" dirty="0" smtClean="0">
                <a:solidFill>
                  <a:schemeClr val="accent1"/>
                </a:solidFill>
              </a:rPr>
              <a:t>. Downloaded from </a:t>
            </a:r>
            <a:r>
              <a:rPr lang="en-US" sz="1100" dirty="0" smtClean="0">
                <a:solidFill>
                  <a:schemeClr val="accent1"/>
                </a:solidFill>
                <a:hlinkClick r:id="rId2"/>
              </a:rPr>
              <a:t>https</a:t>
            </a:r>
            <a:r>
              <a:rPr lang="en-US" sz="1100" dirty="0">
                <a:solidFill>
                  <a:schemeClr val="accent1"/>
                </a:solidFill>
                <a:hlinkClick r:id="rId2"/>
              </a:rPr>
              <a:t>://</a:t>
            </a:r>
            <a:r>
              <a:rPr lang="en-US" sz="1100" dirty="0" smtClean="0">
                <a:solidFill>
                  <a:schemeClr val="accent1"/>
                </a:solidFill>
                <a:hlinkClick r:id="rId2"/>
              </a:rPr>
              <a:t>en.wikipedia.org/wiki/Gene_co-expression_network</a:t>
            </a:r>
            <a:endParaRPr lang="en-US" sz="1100" dirty="0" smtClean="0">
              <a:solidFill>
                <a:schemeClr val="accent1"/>
              </a:solidFill>
            </a:endParaRPr>
          </a:p>
        </p:txBody>
      </p:sp>
      <p:pic>
        <p:nvPicPr>
          <p:cNvPr id="7" name="Picture 6"/>
          <p:cNvPicPr>
            <a:picLocks noChangeAspect="1"/>
          </p:cNvPicPr>
          <p:nvPr/>
        </p:nvPicPr>
        <p:blipFill>
          <a:blip r:embed="rId3"/>
          <a:stretch>
            <a:fillRect/>
          </a:stretch>
        </p:blipFill>
        <p:spPr>
          <a:xfrm>
            <a:off x="642809" y="276446"/>
            <a:ext cx="9787731" cy="5159674"/>
          </a:xfrm>
          <a:prstGeom prst="rect">
            <a:avLst/>
          </a:prstGeom>
          <a:pattFill prst="pct30">
            <a:fgClr>
              <a:schemeClr val="accent1"/>
            </a:fgClr>
            <a:bgClr>
              <a:schemeClr val="bg1"/>
            </a:bgClr>
          </a:pattFill>
        </p:spPr>
      </p:pic>
    </p:spTree>
    <p:extLst>
      <p:ext uri="{BB962C8B-B14F-4D97-AF65-F5344CB8AC3E}">
        <p14:creationId xmlns:p14="http://schemas.microsoft.com/office/powerpoint/2010/main" val="1312804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Fisher</a:t>
            </a:r>
            <a:r>
              <a:rPr lang="zh-CN" altLang="en-US" dirty="0" smtClean="0"/>
              <a:t> </a:t>
            </a:r>
            <a:r>
              <a:rPr lang="en-US" altLang="zh-CN" dirty="0" smtClean="0"/>
              <a:t>Transformation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ltLang="zh-CN" dirty="0" smtClean="0"/>
                  <a:t>Transform</a:t>
                </a:r>
                <a:r>
                  <a:rPr lang="zh-CN" altLang="en-US" dirty="0" smtClean="0"/>
                  <a:t> </a:t>
                </a:r>
                <a14:m>
                  <m:oMath xmlns:m="http://schemas.openxmlformats.org/officeDocument/2006/math">
                    <m:r>
                      <a:rPr lang="en-US" altLang="zh-CN" b="0" i="1" smtClean="0">
                        <a:latin typeface="Cambria Math" charset="0"/>
                      </a:rPr>
                      <m:t>𝑟</m:t>
                    </m:r>
                    <m:d>
                      <m:dPr>
                        <m:ctrlPr>
                          <a:rPr lang="en-US" altLang="zh-CN" b="0" i="1" smtClean="0">
                            <a:latin typeface="Cambria Math" charset="0"/>
                          </a:rPr>
                        </m:ctrlPr>
                      </m:dPr>
                      <m:e>
                        <m:sSub>
                          <m:sSubPr>
                            <m:ctrlPr>
                              <a:rPr lang="en-US" altLang="zh-CN" b="0" i="1" smtClean="0">
                                <a:latin typeface="Cambria Math" charset="0"/>
                              </a:rPr>
                            </m:ctrlPr>
                          </m:sSubPr>
                          <m:e>
                            <m:r>
                              <a:rPr lang="en-US" altLang="zh-CN" b="0" i="1" smtClean="0">
                                <a:latin typeface="Cambria Math" charset="0"/>
                              </a:rPr>
                              <m:t>𝐺</m:t>
                            </m:r>
                          </m:e>
                          <m:sub>
                            <m:r>
                              <a:rPr lang="en-US" altLang="zh-CN" b="0" i="1" smtClean="0">
                                <a:latin typeface="Cambria Math" charset="0"/>
                              </a:rPr>
                              <m:t>𝑖</m:t>
                            </m:r>
                          </m:sub>
                        </m:sSub>
                        <m:r>
                          <a:rPr lang="en-US" altLang="zh-CN" b="0" i="1" smtClean="0">
                            <a:latin typeface="Cambria Math" charset="0"/>
                          </a:rPr>
                          <m:t>,</m:t>
                        </m:r>
                        <m:sSub>
                          <m:sSubPr>
                            <m:ctrlPr>
                              <a:rPr lang="en-US" altLang="zh-CN" b="0" i="1" smtClean="0">
                                <a:latin typeface="Cambria Math" charset="0"/>
                              </a:rPr>
                            </m:ctrlPr>
                          </m:sSubPr>
                          <m:e>
                            <m:r>
                              <a:rPr lang="en-US" altLang="zh-CN" b="0" i="1" smtClean="0">
                                <a:latin typeface="Cambria Math" charset="0"/>
                              </a:rPr>
                              <m:t>𝐺</m:t>
                            </m:r>
                          </m:e>
                          <m:sub>
                            <m:r>
                              <a:rPr lang="en-US" altLang="zh-CN" b="0" i="1" smtClean="0">
                                <a:latin typeface="Cambria Math" charset="0"/>
                              </a:rPr>
                              <m:t>𝑗</m:t>
                            </m:r>
                          </m:sub>
                        </m:sSub>
                      </m:e>
                    </m:d>
                  </m:oMath>
                </a14:m>
                <a:r>
                  <a:rPr lang="zh-CN" altLang="en-US" dirty="0" smtClean="0"/>
                  <a:t> </a:t>
                </a:r>
                <a:r>
                  <a:rPr lang="en-US" altLang="zh-CN" dirty="0" smtClean="0"/>
                  <a:t>to</a:t>
                </a:r>
                <a:r>
                  <a:rPr lang="zh-CN" altLang="en-US" dirty="0" smtClean="0"/>
                  <a:t> </a:t>
                </a:r>
                <a14:m>
                  <m:oMath xmlns:m="http://schemas.openxmlformats.org/officeDocument/2006/math">
                    <m:sSub>
                      <m:sSubPr>
                        <m:ctrlPr>
                          <a:rPr lang="en-US" altLang="zh-CN" b="0" i="1" smtClean="0">
                            <a:latin typeface="Cambria Math" charset="0"/>
                          </a:rPr>
                        </m:ctrlPr>
                      </m:sSubPr>
                      <m:e>
                        <m:r>
                          <a:rPr lang="en-US" altLang="zh-CN" b="0" i="1" smtClean="0">
                            <a:latin typeface="Cambria Math" charset="0"/>
                          </a:rPr>
                          <m:t>𝑍</m:t>
                        </m:r>
                      </m:e>
                      <m:sub>
                        <m:r>
                          <a:rPr lang="en-US" altLang="zh-CN" b="0" i="1" smtClean="0">
                            <a:latin typeface="Cambria Math" charset="0"/>
                          </a:rPr>
                          <m:t>𝑖𝑗</m:t>
                        </m:r>
                      </m:sub>
                    </m:sSub>
                  </m:oMath>
                </a14:m>
                <a:r>
                  <a:rPr lang="en-US" altLang="zh-CN" dirty="0" smtClean="0"/>
                  <a:t>,</a:t>
                </a:r>
                <a:r>
                  <a:rPr lang="zh-CN" altLang="en-US" dirty="0" smtClean="0"/>
                  <a:t> </a:t>
                </a:r>
                <a:r>
                  <a:rPr lang="en-US" altLang="zh-CN" dirty="0" smtClean="0"/>
                  <a:t>so</a:t>
                </a:r>
                <a:r>
                  <a:rPr lang="zh-CN" altLang="en-US" dirty="0" smtClean="0"/>
                  <a:t> </a:t>
                </a:r>
                <a:r>
                  <a:rPr lang="en-US" altLang="zh-CN" dirty="0" smtClean="0"/>
                  <a:t>that</a:t>
                </a:r>
                <a:r>
                  <a:rPr lang="zh-CN" altLang="en-US" dirty="0" smtClean="0"/>
                  <a:t> </a:t>
                </a:r>
                <a:endParaRPr lang="en-US" altLang="zh-CN" dirty="0" smtClean="0"/>
              </a:p>
              <a:p>
                <a:pPr lvl="1"/>
                <a14:m>
                  <m:oMath xmlns:m="http://schemas.openxmlformats.org/officeDocument/2006/math">
                    <m:sSub>
                      <m:sSubPr>
                        <m:ctrlPr>
                          <a:rPr lang="en-US" altLang="zh-CN" b="0" i="1" smtClean="0">
                            <a:latin typeface="Cambria Math" charset="0"/>
                          </a:rPr>
                        </m:ctrlPr>
                      </m:sSubPr>
                      <m:e>
                        <m:r>
                          <a:rPr lang="en-US" altLang="zh-CN" b="0" i="1" smtClean="0">
                            <a:latin typeface="Cambria Math" charset="0"/>
                          </a:rPr>
                          <m:t>𝑍</m:t>
                        </m:r>
                      </m:e>
                      <m:sub>
                        <m:r>
                          <a:rPr lang="en-US" altLang="zh-CN" b="0" i="1" smtClean="0">
                            <a:latin typeface="Cambria Math" charset="0"/>
                          </a:rPr>
                          <m:t>𝑖𝑗</m:t>
                        </m:r>
                      </m:sub>
                    </m:sSub>
                  </m:oMath>
                </a14:m>
                <a:r>
                  <a:rPr lang="zh-CN" altLang="en-US" dirty="0" smtClean="0"/>
                  <a:t> </a:t>
                </a:r>
                <a:r>
                  <a:rPr lang="en-US" altLang="zh-CN" dirty="0" smtClean="0"/>
                  <a:t>increases</a:t>
                </a:r>
                <a:r>
                  <a:rPr lang="zh-CN" altLang="en-US" dirty="0" smtClean="0"/>
                  <a:t> </a:t>
                </a:r>
                <a:r>
                  <a:rPr lang="en-US" altLang="zh-CN" dirty="0" smtClean="0"/>
                  <a:t>as</a:t>
                </a:r>
                <a:r>
                  <a:rPr lang="zh-CN" altLang="en-US" dirty="0" smtClean="0"/>
                  <a:t> </a:t>
                </a:r>
                <a14:m>
                  <m:oMath xmlns:m="http://schemas.openxmlformats.org/officeDocument/2006/math">
                    <m:r>
                      <a:rPr lang="en-US" altLang="zh-CN" b="0" i="1" smtClean="0">
                        <a:latin typeface="Cambria Math" charset="0"/>
                      </a:rPr>
                      <m:t>𝑟</m:t>
                    </m:r>
                    <m:d>
                      <m:dPr>
                        <m:ctrlPr>
                          <a:rPr lang="en-US" altLang="zh-CN" b="0" i="1" smtClean="0">
                            <a:latin typeface="Cambria Math" charset="0"/>
                          </a:rPr>
                        </m:ctrlPr>
                      </m:dPr>
                      <m:e>
                        <m:sSub>
                          <m:sSubPr>
                            <m:ctrlPr>
                              <a:rPr lang="en-US" altLang="zh-CN" b="0" i="1" smtClean="0">
                                <a:latin typeface="Cambria Math" charset="0"/>
                              </a:rPr>
                            </m:ctrlPr>
                          </m:sSubPr>
                          <m:e>
                            <m:r>
                              <a:rPr lang="en-US" altLang="zh-CN" b="0" i="1" smtClean="0">
                                <a:latin typeface="Cambria Math" charset="0"/>
                              </a:rPr>
                              <m:t>𝐺</m:t>
                            </m:r>
                          </m:e>
                          <m:sub>
                            <m:r>
                              <a:rPr lang="en-US" altLang="zh-CN" b="0" i="1" smtClean="0">
                                <a:latin typeface="Cambria Math" charset="0"/>
                              </a:rPr>
                              <m:t>𝑖</m:t>
                            </m:r>
                          </m:sub>
                        </m:sSub>
                        <m:r>
                          <a:rPr lang="en-US" altLang="zh-CN" b="0" i="1" smtClean="0">
                            <a:latin typeface="Cambria Math" charset="0"/>
                          </a:rPr>
                          <m:t>,</m:t>
                        </m:r>
                        <m:sSub>
                          <m:sSubPr>
                            <m:ctrlPr>
                              <a:rPr lang="en-US" altLang="zh-CN" b="0" i="1" smtClean="0">
                                <a:latin typeface="Cambria Math" charset="0"/>
                              </a:rPr>
                            </m:ctrlPr>
                          </m:sSubPr>
                          <m:e>
                            <m:r>
                              <a:rPr lang="en-US" altLang="zh-CN" b="0" i="1" smtClean="0">
                                <a:latin typeface="Cambria Math" charset="0"/>
                              </a:rPr>
                              <m:t>𝐺</m:t>
                            </m:r>
                          </m:e>
                          <m:sub>
                            <m:r>
                              <a:rPr lang="en-US" altLang="zh-CN" b="0" i="1" smtClean="0">
                                <a:latin typeface="Cambria Math" charset="0"/>
                              </a:rPr>
                              <m:t>𝑗</m:t>
                            </m:r>
                          </m:sub>
                        </m:sSub>
                      </m:e>
                    </m:d>
                  </m:oMath>
                </a14:m>
                <a:r>
                  <a:rPr lang="zh-CN" altLang="en-US" dirty="0" smtClean="0"/>
                  <a:t> </a:t>
                </a:r>
                <a:r>
                  <a:rPr lang="en-US" altLang="zh-CN" dirty="0" smtClean="0"/>
                  <a:t>increases</a:t>
                </a:r>
              </a:p>
              <a:p>
                <a:pPr lvl="1"/>
                <a14:m>
                  <m:oMath xmlns:m="http://schemas.openxmlformats.org/officeDocument/2006/math">
                    <m:sSub>
                      <m:sSubPr>
                        <m:ctrlPr>
                          <a:rPr lang="en-US" altLang="zh-CN" b="0" i="1" smtClean="0">
                            <a:latin typeface="Cambria Math" charset="0"/>
                          </a:rPr>
                        </m:ctrlPr>
                      </m:sSubPr>
                      <m:e>
                        <m:r>
                          <a:rPr lang="en-US" altLang="zh-CN" b="0" i="1" smtClean="0">
                            <a:latin typeface="Cambria Math" charset="0"/>
                          </a:rPr>
                          <m:t>𝑍</m:t>
                        </m:r>
                      </m:e>
                      <m:sub>
                        <m:r>
                          <a:rPr lang="en-US" altLang="zh-CN" b="0" i="1" smtClean="0">
                            <a:latin typeface="Cambria Math" charset="0"/>
                          </a:rPr>
                          <m:t>𝑖𝑗</m:t>
                        </m:r>
                      </m:sub>
                    </m:sSub>
                  </m:oMath>
                </a14:m>
                <a:r>
                  <a:rPr lang="zh-CN" altLang="en-US" dirty="0" smtClean="0"/>
                  <a:t> </a:t>
                </a:r>
                <a:r>
                  <a:rPr lang="en-US" altLang="zh-CN" dirty="0" smtClean="0"/>
                  <a:t>is</a:t>
                </a:r>
                <a:r>
                  <a:rPr lang="zh-CN" altLang="en-US" dirty="0" smtClean="0"/>
                  <a:t> </a:t>
                </a:r>
                <a:r>
                  <a:rPr lang="en-US" altLang="zh-CN" dirty="0" smtClean="0"/>
                  <a:t>well</a:t>
                </a:r>
                <a:r>
                  <a:rPr lang="zh-CN" altLang="en-US" dirty="0" smtClean="0"/>
                  <a:t> </a:t>
                </a:r>
                <a:r>
                  <a:rPr lang="en-US" altLang="zh-CN" dirty="0" smtClean="0"/>
                  <a:t>approximated</a:t>
                </a:r>
                <a:r>
                  <a:rPr lang="zh-CN" altLang="en-US" dirty="0" smtClean="0"/>
                  <a:t> </a:t>
                </a:r>
                <a:r>
                  <a:rPr lang="en-US" altLang="zh-CN" dirty="0" smtClean="0"/>
                  <a:t>by</a:t>
                </a:r>
                <a:r>
                  <a:rPr lang="zh-CN" altLang="en-US" dirty="0" smtClean="0"/>
                  <a:t> </a:t>
                </a:r>
                <a:r>
                  <a:rPr lang="en-US" altLang="zh-CN" dirty="0" smtClean="0"/>
                  <a:t>Gaussian</a:t>
                </a:r>
                <a:r>
                  <a:rPr lang="zh-CN" altLang="en-US" dirty="0" smtClean="0"/>
                  <a:t> </a:t>
                </a:r>
                <a:r>
                  <a:rPr lang="en-US" altLang="zh-CN" dirty="0" smtClean="0"/>
                  <a:t>distribution</a:t>
                </a:r>
              </a:p>
              <a:p>
                <a:pPr lvl="1"/>
                <a:endParaRPr lang="en-US" altLang="zh-CN" dirty="0"/>
              </a:p>
              <a:p>
                <a:r>
                  <a:rPr lang="en-US" altLang="zh-CN" dirty="0"/>
                  <a:t>F</a:t>
                </a:r>
                <a:r>
                  <a:rPr lang="en-US" altLang="zh-CN" dirty="0" smtClean="0"/>
                  <a:t>isher</a:t>
                </a:r>
                <a:r>
                  <a:rPr lang="zh-CN" altLang="en-US" dirty="0" smtClean="0"/>
                  <a:t> </a:t>
                </a:r>
                <a:r>
                  <a:rPr lang="en-US" altLang="zh-CN" dirty="0" smtClean="0"/>
                  <a:t>transformation:</a:t>
                </a:r>
                <a:r>
                  <a:rPr lang="zh-CN" altLang="en-US" dirty="0" smtClean="0"/>
                  <a:t> </a:t>
                </a:r>
                <a14:m>
                  <m:oMath xmlns:m="http://schemas.openxmlformats.org/officeDocument/2006/math">
                    <m:sSub>
                      <m:sSubPr>
                        <m:ctrlPr>
                          <a:rPr lang="en-US" altLang="zh-CN" b="0" i="1" smtClean="0">
                            <a:latin typeface="Cambria Math" charset="0"/>
                          </a:rPr>
                        </m:ctrlPr>
                      </m:sSubPr>
                      <m:e>
                        <m:r>
                          <a:rPr lang="en-US" altLang="zh-CN" b="0" i="1" smtClean="0">
                            <a:latin typeface="Cambria Math" charset="0"/>
                          </a:rPr>
                          <m:t>𝑍</m:t>
                        </m:r>
                      </m:e>
                      <m:sub>
                        <m:r>
                          <a:rPr lang="en-US" altLang="zh-CN" b="0" i="1" smtClean="0">
                            <a:latin typeface="Cambria Math" charset="0"/>
                          </a:rPr>
                          <m:t>𝑖𝑗</m:t>
                        </m:r>
                      </m:sub>
                    </m:sSub>
                    <m:r>
                      <a:rPr lang="en-US" altLang="zh-CN" b="0" i="1" smtClean="0">
                        <a:latin typeface="Cambria Math" charset="0"/>
                      </a:rPr>
                      <m:t>=</m:t>
                    </m:r>
                    <m:f>
                      <m:fPr>
                        <m:ctrlPr>
                          <a:rPr lang="en-US" altLang="zh-CN" b="0" i="1" smtClean="0">
                            <a:latin typeface="Cambria Math" charset="0"/>
                          </a:rPr>
                        </m:ctrlPr>
                      </m:fPr>
                      <m:num>
                        <m:r>
                          <a:rPr lang="en-US" altLang="zh-CN" b="0" i="1" smtClean="0">
                            <a:latin typeface="Cambria Math" charset="0"/>
                          </a:rPr>
                          <m:t>1</m:t>
                        </m:r>
                      </m:num>
                      <m:den>
                        <m:r>
                          <a:rPr lang="en-US" altLang="zh-CN" b="0" i="1" smtClean="0">
                            <a:latin typeface="Cambria Math" charset="0"/>
                          </a:rPr>
                          <m:t>2</m:t>
                        </m:r>
                      </m:den>
                    </m:f>
                    <m:r>
                      <a:rPr lang="zh-CN" altLang="en-US" b="0" i="1" smtClean="0">
                        <a:latin typeface="Cambria Math" charset="0"/>
                      </a:rPr>
                      <m:t> </m:t>
                    </m:r>
                    <m:r>
                      <m:rPr>
                        <m:sty m:val="p"/>
                      </m:rPr>
                      <a:rPr lang="en-US" altLang="zh-CN" b="0" i="1" smtClean="0">
                        <a:latin typeface="Cambria Math" charset="0"/>
                      </a:rPr>
                      <m:t>ln</m:t>
                    </m:r>
                    <m:d>
                      <m:dPr>
                        <m:ctrlPr>
                          <a:rPr lang="mr-IN" altLang="zh-CN" b="0" i="1" smtClean="0">
                            <a:latin typeface="Cambria Math" charset="0"/>
                          </a:rPr>
                        </m:ctrlPr>
                      </m:dPr>
                      <m:e>
                        <m:f>
                          <m:fPr>
                            <m:ctrlPr>
                              <a:rPr lang="mr-IN" altLang="zh-CN" b="0" i="1" smtClean="0">
                                <a:latin typeface="Cambria Math" charset="0"/>
                              </a:rPr>
                            </m:ctrlPr>
                          </m:fPr>
                          <m:num>
                            <m:r>
                              <a:rPr lang="en-US" altLang="zh-CN" b="0" i="1" smtClean="0">
                                <a:latin typeface="Cambria Math" charset="0"/>
                              </a:rPr>
                              <m:t>1</m:t>
                            </m:r>
                            <m:r>
                              <a:rPr lang="en-US" altLang="zh-CN" b="0" i="1" smtClean="0">
                                <a:latin typeface="Cambria Math" charset="0"/>
                              </a:rPr>
                              <m:t>+</m:t>
                            </m:r>
                            <m:r>
                              <a:rPr lang="en-US" altLang="zh-CN" b="0" i="1" smtClean="0">
                                <a:latin typeface="Cambria Math" charset="0"/>
                              </a:rPr>
                              <m:t>𝑟</m:t>
                            </m:r>
                            <m:r>
                              <a:rPr lang="en-US" altLang="zh-CN" b="0" i="1" smtClean="0">
                                <a:latin typeface="Cambria Math" charset="0"/>
                              </a:rPr>
                              <m:t>(</m:t>
                            </m:r>
                            <m:sSub>
                              <m:sSubPr>
                                <m:ctrlPr>
                                  <a:rPr lang="en-US" altLang="zh-CN" b="0" i="1" smtClean="0">
                                    <a:latin typeface="Cambria Math" charset="0"/>
                                  </a:rPr>
                                </m:ctrlPr>
                              </m:sSubPr>
                              <m:e>
                                <m:r>
                                  <a:rPr lang="en-US" altLang="zh-CN" b="0" i="1" smtClean="0">
                                    <a:latin typeface="Cambria Math" charset="0"/>
                                  </a:rPr>
                                  <m:t>𝐺</m:t>
                                </m:r>
                              </m:e>
                              <m:sub>
                                <m:r>
                                  <a:rPr lang="en-US" altLang="zh-CN" b="0" i="1" smtClean="0">
                                    <a:latin typeface="Cambria Math" charset="0"/>
                                  </a:rPr>
                                  <m:t>𝑖</m:t>
                                </m:r>
                              </m:sub>
                            </m:sSub>
                            <m:r>
                              <a:rPr lang="en-US" altLang="zh-CN" b="0" i="1" smtClean="0">
                                <a:latin typeface="Cambria Math" charset="0"/>
                              </a:rPr>
                              <m:t>,</m:t>
                            </m:r>
                            <m:sSub>
                              <m:sSubPr>
                                <m:ctrlPr>
                                  <a:rPr lang="en-US" altLang="zh-CN" b="0" i="1" smtClean="0">
                                    <a:latin typeface="Cambria Math" charset="0"/>
                                  </a:rPr>
                                </m:ctrlPr>
                              </m:sSubPr>
                              <m:e>
                                <m:r>
                                  <a:rPr lang="en-US" altLang="zh-CN" b="0" i="1" smtClean="0">
                                    <a:latin typeface="Cambria Math" charset="0"/>
                                  </a:rPr>
                                  <m:t>𝐺</m:t>
                                </m:r>
                              </m:e>
                              <m:sub>
                                <m:r>
                                  <a:rPr lang="en-US" altLang="zh-CN" b="0" i="1" smtClean="0">
                                    <a:latin typeface="Cambria Math" charset="0"/>
                                  </a:rPr>
                                  <m:t>𝑗</m:t>
                                </m:r>
                              </m:sub>
                            </m:sSub>
                            <m:r>
                              <a:rPr lang="en-US" altLang="zh-CN" b="0" i="1" smtClean="0">
                                <a:latin typeface="Cambria Math" charset="0"/>
                              </a:rPr>
                              <m:t>)</m:t>
                            </m:r>
                          </m:num>
                          <m:den>
                            <m:r>
                              <a:rPr lang="en-US" altLang="zh-CN" b="0" i="1" smtClean="0">
                                <a:latin typeface="Cambria Math" charset="0"/>
                              </a:rPr>
                              <m:t>1</m:t>
                            </m:r>
                            <m:r>
                              <a:rPr lang="en-US" altLang="zh-CN" b="0" i="1" smtClean="0">
                                <a:latin typeface="Cambria Math" charset="0"/>
                              </a:rPr>
                              <m:t>−</m:t>
                            </m:r>
                            <m:r>
                              <a:rPr lang="en-US" altLang="zh-CN" b="0" i="1" smtClean="0">
                                <a:latin typeface="Cambria Math" charset="0"/>
                              </a:rPr>
                              <m:t>𝑟</m:t>
                            </m:r>
                            <m:r>
                              <a:rPr lang="en-US" altLang="zh-CN" b="0" i="1" smtClean="0">
                                <a:latin typeface="Cambria Math" charset="0"/>
                              </a:rPr>
                              <m:t>(</m:t>
                            </m:r>
                            <m:sSub>
                              <m:sSubPr>
                                <m:ctrlPr>
                                  <a:rPr lang="en-US" altLang="zh-CN" b="0" i="1" smtClean="0">
                                    <a:latin typeface="Cambria Math" charset="0"/>
                                  </a:rPr>
                                </m:ctrlPr>
                              </m:sSubPr>
                              <m:e>
                                <m:r>
                                  <a:rPr lang="en-US" altLang="zh-CN" b="0" i="1" smtClean="0">
                                    <a:latin typeface="Cambria Math" charset="0"/>
                                  </a:rPr>
                                  <m:t>𝐺</m:t>
                                </m:r>
                              </m:e>
                              <m:sub>
                                <m:r>
                                  <a:rPr lang="en-US" altLang="zh-CN" b="0" i="1" smtClean="0">
                                    <a:latin typeface="Cambria Math" charset="0"/>
                                  </a:rPr>
                                  <m:t>𝑖</m:t>
                                </m:r>
                              </m:sub>
                            </m:sSub>
                            <m:r>
                              <a:rPr lang="en-US" altLang="zh-CN" b="0" i="1" smtClean="0">
                                <a:latin typeface="Cambria Math" charset="0"/>
                              </a:rPr>
                              <m:t>,</m:t>
                            </m:r>
                            <m:sSub>
                              <m:sSubPr>
                                <m:ctrlPr>
                                  <a:rPr lang="en-US" altLang="zh-CN" b="0" i="1" smtClean="0">
                                    <a:latin typeface="Cambria Math" charset="0"/>
                                  </a:rPr>
                                </m:ctrlPr>
                              </m:sSubPr>
                              <m:e>
                                <m:r>
                                  <a:rPr lang="en-US" altLang="zh-CN" b="0" i="1" smtClean="0">
                                    <a:latin typeface="Cambria Math" charset="0"/>
                                  </a:rPr>
                                  <m:t>𝐺</m:t>
                                </m:r>
                              </m:e>
                              <m:sub>
                                <m:r>
                                  <a:rPr lang="en-US" altLang="zh-CN" b="0" i="1" smtClean="0">
                                    <a:latin typeface="Cambria Math" charset="0"/>
                                  </a:rPr>
                                  <m:t>𝑗</m:t>
                                </m:r>
                              </m:sub>
                            </m:sSub>
                            <m:r>
                              <a:rPr lang="en-US" altLang="zh-CN" b="0" i="1" smtClean="0">
                                <a:latin typeface="Cambria Math" charset="0"/>
                              </a:rPr>
                              <m:t>)</m:t>
                            </m:r>
                          </m:den>
                        </m:f>
                      </m:e>
                    </m:d>
                  </m:oMath>
                </a14:m>
                <a:endParaRPr lang="en-US" altLang="zh-CN"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8" t="-535"/>
                </a:stretch>
              </a:blipFill>
            </p:spPr>
            <p:txBody>
              <a:bodyPr/>
              <a:lstStyle/>
              <a:p>
                <a:r>
                  <a:rPr lang="en-US">
                    <a:noFill/>
                  </a:rPr>
                  <a:t> </a:t>
                </a:r>
              </a:p>
            </p:txBody>
          </p:sp>
        </mc:Fallback>
      </mc:AlternateContent>
    </p:spTree>
    <p:extLst>
      <p:ext uri="{BB962C8B-B14F-4D97-AF65-F5344CB8AC3E}">
        <p14:creationId xmlns:p14="http://schemas.microsoft.com/office/powerpoint/2010/main" val="205363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How</a:t>
            </a:r>
            <a:r>
              <a:rPr lang="zh-CN" altLang="en-US" dirty="0" smtClean="0"/>
              <a:t> </a:t>
            </a:r>
            <a:r>
              <a:rPr lang="en-US" altLang="zh-CN" dirty="0" smtClean="0"/>
              <a:t>to</a:t>
            </a:r>
            <a:r>
              <a:rPr lang="zh-CN" altLang="en-US" dirty="0" smtClean="0"/>
              <a:t> </a:t>
            </a:r>
            <a:r>
              <a:rPr lang="en-US" altLang="zh-CN" dirty="0" smtClean="0"/>
              <a:t>Choose</a:t>
            </a:r>
            <a:r>
              <a:rPr lang="zh-CN" altLang="en-US" dirty="0" smtClean="0"/>
              <a:t> </a:t>
            </a:r>
            <a:r>
              <a:rPr lang="en-US" altLang="zh-CN" dirty="0" smtClean="0"/>
              <a:t>the</a:t>
            </a:r>
            <a:r>
              <a:rPr lang="zh-CN" altLang="en-US" dirty="0" smtClean="0"/>
              <a:t> </a:t>
            </a:r>
            <a:r>
              <a:rPr lang="en-US" altLang="zh-CN" dirty="0" smtClean="0"/>
              <a:t>Threshold?</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606056" y="2562447"/>
                <a:ext cx="10111563" cy="3613297"/>
              </a:xfrm>
              <a:prstGeom prst="rect">
                <a:avLst/>
              </a:prstGeom>
              <a:noFill/>
            </p:spPr>
            <p:txBody>
              <a:bodyPr wrap="square" rtlCol="0">
                <a:spAutoFit/>
              </a:bodyPr>
              <a:lstStyle/>
              <a:p>
                <a:r>
                  <a:rPr lang="en-US" altLang="zh-CN" sz="2000" dirty="0" smtClean="0"/>
                  <a:t>One choice:</a:t>
                </a:r>
                <a:r>
                  <a:rPr lang="zh-CN" altLang="en-US" sz="2000" dirty="0" smtClean="0"/>
                  <a:t> </a:t>
                </a:r>
                <a:endParaRPr lang="en-US" altLang="zh-CN" sz="2000" dirty="0" smtClean="0"/>
              </a:p>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charset="0"/>
                            </a:rPr>
                          </m:ctrlPr>
                        </m:sSubPr>
                        <m:e>
                          <m:r>
                            <a:rPr lang="en-US" altLang="zh-CN" sz="2000" b="0" i="1" smtClean="0">
                              <a:latin typeface="Cambria Math" charset="0"/>
                            </a:rPr>
                            <m:t>|</m:t>
                          </m:r>
                          <m:r>
                            <a:rPr lang="en-US" altLang="zh-CN" sz="2000" b="0" i="1" smtClean="0">
                              <a:latin typeface="Cambria Math" charset="0"/>
                            </a:rPr>
                            <m:t>𝑍</m:t>
                          </m:r>
                        </m:e>
                        <m:sub>
                          <m:r>
                            <a:rPr lang="en-US" altLang="zh-CN" sz="2000" b="0" i="1" smtClean="0">
                              <a:latin typeface="Cambria Math" charset="0"/>
                            </a:rPr>
                            <m:t>𝑖𝑗</m:t>
                          </m:r>
                        </m:sub>
                      </m:sSub>
                      <m:r>
                        <a:rPr lang="en-US" altLang="zh-CN" sz="2000" b="0" i="1" smtClean="0">
                          <a:latin typeface="Cambria Math" charset="0"/>
                        </a:rPr>
                        <m:t>|</m:t>
                      </m:r>
                      <m:r>
                        <a:rPr lang="en-US" altLang="zh-CN" sz="2000" b="0" i="1" smtClean="0">
                          <a:latin typeface="Cambria Math" charset="0"/>
                        </a:rPr>
                        <m:t>&gt;</m:t>
                      </m:r>
                      <m:r>
                        <a:rPr lang="zh-CN" altLang="en-US" sz="2000" b="0" i="1" smtClean="0">
                          <a:latin typeface="Cambria Math" charset="0"/>
                        </a:rPr>
                        <m:t> </m:t>
                      </m:r>
                      <m:r>
                        <a:rPr lang="en-US" altLang="zh-CN" sz="2000" b="0" i="1" smtClean="0">
                          <a:latin typeface="Cambria Math" charset="0"/>
                        </a:rPr>
                        <m:t>𝜏</m:t>
                      </m:r>
                      <m:r>
                        <a:rPr lang="en-US" altLang="zh-CN" sz="2000" b="0" i="1" smtClean="0">
                          <a:latin typeface="Cambria Math" charset="0"/>
                        </a:rPr>
                        <m:t>=</m:t>
                      </m:r>
                      <m:rad>
                        <m:radPr>
                          <m:degHide m:val="on"/>
                          <m:ctrlPr>
                            <a:rPr lang="en-US" altLang="zh-CN" sz="2000" b="0" i="1" smtClean="0">
                              <a:latin typeface="Cambria Math" charset="0"/>
                            </a:rPr>
                          </m:ctrlPr>
                        </m:radPr>
                        <m:deg/>
                        <m:e>
                          <m:r>
                            <a:rPr lang="en-US" altLang="zh-CN" sz="2000" b="0" i="1" smtClean="0">
                              <a:latin typeface="Cambria Math" charset="0"/>
                            </a:rPr>
                            <m:t>2</m:t>
                          </m:r>
                          <m:r>
                            <a:rPr lang="zh-CN" altLang="en-US" sz="2000" b="0" i="1" smtClean="0">
                              <a:latin typeface="Cambria Math" charset="0"/>
                            </a:rPr>
                            <m:t> </m:t>
                          </m:r>
                          <m:r>
                            <m:rPr>
                              <m:sty m:val="p"/>
                            </m:rPr>
                            <a:rPr lang="en-US" altLang="zh-CN" sz="2000" b="0" i="1" smtClean="0">
                              <a:latin typeface="Cambria Math" charset="0"/>
                            </a:rPr>
                            <m:t>log</m:t>
                          </m:r>
                          <m:r>
                            <a:rPr lang="en-US" altLang="zh-CN" sz="2000" b="0" i="1" smtClean="0">
                              <a:latin typeface="Cambria Math" charset="0"/>
                            </a:rPr>
                            <m:t>(</m:t>
                          </m:r>
                          <m:r>
                            <a:rPr lang="en-US" altLang="zh-CN" sz="2000" b="0" i="1" smtClean="0">
                              <a:latin typeface="Cambria Math" charset="0"/>
                            </a:rPr>
                            <m:t>𝑝</m:t>
                          </m:r>
                          <m:r>
                            <a:rPr lang="en-US" altLang="zh-CN" sz="2000" b="0" i="1" smtClean="0">
                              <a:latin typeface="Cambria Math" charset="0"/>
                            </a:rPr>
                            <m:t>(</m:t>
                          </m:r>
                          <m:r>
                            <a:rPr lang="en-US" altLang="zh-CN" sz="2000" b="0" i="1" smtClean="0">
                              <a:latin typeface="Cambria Math" charset="0"/>
                            </a:rPr>
                            <m:t>𝑝</m:t>
                          </m:r>
                          <m:r>
                            <a:rPr lang="en-US" altLang="zh-CN" sz="2000" b="0" i="1" smtClean="0">
                              <a:latin typeface="Cambria Math" charset="0"/>
                            </a:rPr>
                            <m:t>−1)/2)/(</m:t>
                          </m:r>
                          <m:r>
                            <a:rPr lang="en-US" altLang="zh-CN" sz="2000" b="0" i="1" smtClean="0">
                              <a:latin typeface="Cambria Math" charset="0"/>
                            </a:rPr>
                            <m:t>𝑛</m:t>
                          </m:r>
                          <m:r>
                            <a:rPr lang="en-US" altLang="zh-CN" sz="2000" b="0" i="1" smtClean="0">
                              <a:latin typeface="Cambria Math" charset="0"/>
                            </a:rPr>
                            <m:t>−3)</m:t>
                          </m:r>
                        </m:e>
                      </m:rad>
                      <m:r>
                        <a:rPr lang="en-US" altLang="zh-CN" sz="2000" b="0" i="1" smtClean="0">
                          <a:latin typeface="Cambria Math" charset="0"/>
                        </a:rPr>
                        <m:t>.</m:t>
                      </m:r>
                    </m:oMath>
                  </m:oMathPara>
                </a14:m>
                <a:endParaRPr lang="en-US" sz="2000" dirty="0" smtClean="0"/>
              </a:p>
              <a:p>
                <a:r>
                  <a:rPr lang="en-US" altLang="zh-CN" sz="2000" dirty="0" smtClean="0"/>
                  <a:t>Here,</a:t>
                </a:r>
                <a:r>
                  <a:rPr lang="zh-CN" altLang="en-US" sz="2000" dirty="0" smtClean="0"/>
                  <a:t> </a:t>
                </a:r>
                <a14:m>
                  <m:oMath xmlns:m="http://schemas.openxmlformats.org/officeDocument/2006/math">
                    <m:r>
                      <a:rPr lang="en-US" altLang="zh-CN" sz="2000" b="0" i="1" smtClean="0">
                        <a:latin typeface="Cambria Math" charset="0"/>
                      </a:rPr>
                      <m:t>𝑝</m:t>
                    </m:r>
                  </m:oMath>
                </a14:m>
                <a:r>
                  <a:rPr lang="zh-CN" altLang="en-US" sz="2000" dirty="0" smtClean="0"/>
                  <a:t> </a:t>
                </a:r>
                <a:r>
                  <a:rPr lang="en-US" altLang="zh-CN" sz="2000" dirty="0" smtClean="0"/>
                  <a:t>is</a:t>
                </a:r>
                <a:r>
                  <a:rPr lang="zh-CN" altLang="en-US" sz="2000" dirty="0" smtClean="0"/>
                  <a:t> </a:t>
                </a:r>
                <a:r>
                  <a:rPr lang="en-US" altLang="zh-CN" sz="2000" dirty="0" smtClean="0"/>
                  <a:t>the</a:t>
                </a:r>
                <a:r>
                  <a:rPr lang="zh-CN" altLang="en-US" sz="2000" dirty="0" smtClean="0"/>
                  <a:t> </a:t>
                </a:r>
                <a:r>
                  <a:rPr lang="en-US" altLang="zh-CN" sz="2000" dirty="0" smtClean="0"/>
                  <a:t>number</a:t>
                </a:r>
                <a:r>
                  <a:rPr lang="zh-CN" altLang="en-US" sz="2000" dirty="0" smtClean="0"/>
                  <a:t> </a:t>
                </a:r>
                <a:r>
                  <a:rPr lang="en-US" altLang="zh-CN" sz="2000" dirty="0" smtClean="0"/>
                  <a:t>of</a:t>
                </a:r>
                <a:r>
                  <a:rPr lang="zh-CN" altLang="en-US" sz="2000" dirty="0" smtClean="0"/>
                  <a:t> </a:t>
                </a:r>
                <a:r>
                  <a:rPr lang="en-US" altLang="zh-CN" sz="2000" dirty="0" smtClean="0"/>
                  <a:t>genes,</a:t>
                </a:r>
                <a:r>
                  <a:rPr lang="zh-CN" altLang="en-US" sz="2000" dirty="0" smtClean="0"/>
                  <a:t> </a:t>
                </a:r>
                <a:r>
                  <a:rPr lang="en-US" altLang="zh-CN" sz="2000" dirty="0" smtClean="0"/>
                  <a:t>and</a:t>
                </a:r>
                <a:r>
                  <a:rPr lang="zh-CN" altLang="en-US" sz="2000" dirty="0" smtClean="0"/>
                  <a:t> </a:t>
                </a:r>
                <a14:m>
                  <m:oMath xmlns:m="http://schemas.openxmlformats.org/officeDocument/2006/math">
                    <m:r>
                      <a:rPr lang="en-US" altLang="zh-CN" sz="2000" b="0" i="1" smtClean="0">
                        <a:latin typeface="Cambria Math" charset="0"/>
                      </a:rPr>
                      <m:t>𝑛</m:t>
                    </m:r>
                  </m:oMath>
                </a14:m>
                <a:r>
                  <a:rPr lang="zh-CN" altLang="en-US" sz="2000" dirty="0" smtClean="0"/>
                  <a:t> </a:t>
                </a:r>
                <a:r>
                  <a:rPr lang="en-US" altLang="zh-CN" sz="2000" dirty="0" smtClean="0"/>
                  <a:t>is</a:t>
                </a:r>
                <a:r>
                  <a:rPr lang="zh-CN" altLang="en-US" sz="2000" dirty="0" smtClean="0"/>
                  <a:t> </a:t>
                </a:r>
                <a:r>
                  <a:rPr lang="en-US" altLang="zh-CN" sz="2000" dirty="0" smtClean="0"/>
                  <a:t>the</a:t>
                </a:r>
                <a:r>
                  <a:rPr lang="zh-CN" altLang="en-US" sz="2000" dirty="0" smtClean="0"/>
                  <a:t> </a:t>
                </a:r>
                <a:r>
                  <a:rPr lang="en-US" altLang="zh-CN" sz="2000" dirty="0" smtClean="0"/>
                  <a:t>sample</a:t>
                </a:r>
                <a:r>
                  <a:rPr lang="zh-CN" altLang="en-US" sz="2000" dirty="0" smtClean="0"/>
                  <a:t> </a:t>
                </a:r>
                <a:r>
                  <a:rPr lang="en-US" altLang="zh-CN" sz="2000" dirty="0" smtClean="0"/>
                  <a:t>size.</a:t>
                </a:r>
              </a:p>
              <a:p>
                <a:endParaRPr lang="en-US" sz="2000" dirty="0"/>
              </a:p>
              <a:p>
                <a:r>
                  <a:rPr lang="en-US" sz="2000" i="1" dirty="0">
                    <a:latin typeface="Cambria Math" charset="0"/>
                  </a:rPr>
                  <a:t>Rationale: </a:t>
                </a:r>
              </a:p>
              <a:p>
                <a:pPr marL="285750" indent="-285750">
                  <a:buFont typeface="Wingdings" charset="2"/>
                  <a:buChar char="Ø"/>
                </a:pPr>
                <a14:m>
                  <m:oMath xmlns:m="http://schemas.openxmlformats.org/officeDocument/2006/math">
                    <m:r>
                      <a:rPr lang="en-US" sz="2000" i="1">
                        <a:latin typeface="Cambria Math" charset="0"/>
                      </a:rPr>
                      <m:t>𝑚</m:t>
                    </m:r>
                    <m:r>
                      <a:rPr lang="en-US" sz="2000" i="1">
                        <a:latin typeface="Cambria Math" charset="0"/>
                      </a:rPr>
                      <m:t>=</m:t>
                    </m:r>
                    <m:f>
                      <m:fPr>
                        <m:ctrlPr>
                          <a:rPr lang="en-US" sz="2000" i="1">
                            <a:latin typeface="Cambria Math" charset="0"/>
                          </a:rPr>
                        </m:ctrlPr>
                      </m:fPr>
                      <m:num>
                        <m:r>
                          <a:rPr lang="en-US" sz="2000" i="1">
                            <a:latin typeface="Cambria Math" charset="0"/>
                          </a:rPr>
                          <m:t>𝑝</m:t>
                        </m:r>
                        <m:d>
                          <m:dPr>
                            <m:ctrlPr>
                              <a:rPr lang="en-US" sz="2000" i="1">
                                <a:latin typeface="Cambria Math" charset="0"/>
                              </a:rPr>
                            </m:ctrlPr>
                          </m:dPr>
                          <m:e>
                            <m:r>
                              <a:rPr lang="en-US" sz="2000" i="1">
                                <a:latin typeface="Cambria Math" charset="0"/>
                              </a:rPr>
                              <m:t>𝑝</m:t>
                            </m:r>
                            <m:r>
                              <a:rPr lang="en-US" sz="2000" i="1">
                                <a:latin typeface="Cambria Math" charset="0"/>
                              </a:rPr>
                              <m:t>−1</m:t>
                            </m:r>
                          </m:e>
                        </m:d>
                      </m:num>
                      <m:den>
                        <m:r>
                          <a:rPr lang="en-US" sz="2000" i="1">
                            <a:latin typeface="Cambria Math" charset="0"/>
                          </a:rPr>
                          <m:t>2</m:t>
                        </m:r>
                      </m:den>
                    </m:f>
                  </m:oMath>
                </a14:m>
                <a:r>
                  <a:rPr lang="en-US" sz="2000" dirty="0"/>
                  <a:t> is the total number of gene pairs</a:t>
                </a:r>
              </a:p>
              <a:p>
                <a:pPr marL="285750" indent="-285750">
                  <a:buFont typeface="Wingdings" charset="2"/>
                  <a:buChar char="Ø"/>
                </a:pPr>
                <a:r>
                  <a:rPr lang="en-US" sz="2000" dirty="0"/>
                  <a:t>If </a:t>
                </a:r>
                <a14:m>
                  <m:oMath xmlns:m="http://schemas.openxmlformats.org/officeDocument/2006/math">
                    <m:sSub>
                      <m:sSubPr>
                        <m:ctrlPr>
                          <a:rPr lang="en-US" sz="2000" i="1">
                            <a:latin typeface="Cambria Math" charset="0"/>
                          </a:rPr>
                        </m:ctrlPr>
                      </m:sSubPr>
                      <m:e>
                        <m:r>
                          <a:rPr lang="en-US" sz="2000" i="1">
                            <a:latin typeface="Cambria Math" charset="0"/>
                          </a:rPr>
                          <m:t>𝑍</m:t>
                        </m:r>
                      </m:e>
                      <m:sub>
                        <m:r>
                          <a:rPr lang="en-US" sz="2000" i="1">
                            <a:latin typeface="Cambria Math" charset="0"/>
                          </a:rPr>
                          <m:t>1</m:t>
                        </m:r>
                      </m:sub>
                    </m:sSub>
                    <m:r>
                      <a:rPr lang="en-US" sz="2000" i="1">
                        <a:latin typeface="Cambria Math" charset="0"/>
                      </a:rPr>
                      <m:t>,…,</m:t>
                    </m:r>
                    <m:sSub>
                      <m:sSubPr>
                        <m:ctrlPr>
                          <a:rPr lang="en-US" sz="2000" i="1">
                            <a:latin typeface="Cambria Math" charset="0"/>
                          </a:rPr>
                        </m:ctrlPr>
                      </m:sSubPr>
                      <m:e>
                        <m:r>
                          <a:rPr lang="en-US" sz="2000" i="1">
                            <a:latin typeface="Cambria Math" charset="0"/>
                          </a:rPr>
                          <m:t>𝑍</m:t>
                        </m:r>
                      </m:e>
                      <m:sub>
                        <m:r>
                          <a:rPr lang="en-US" sz="2000" i="1">
                            <a:latin typeface="Cambria Math" charset="0"/>
                          </a:rPr>
                          <m:t>𝑚</m:t>
                        </m:r>
                      </m:sub>
                    </m:sSub>
                  </m:oMath>
                </a14:m>
                <a:r>
                  <a:rPr lang="en-US" sz="2000" dirty="0"/>
                  <a:t> (random errors) independently follows </a:t>
                </a:r>
                <a14:m>
                  <m:oMath xmlns:m="http://schemas.openxmlformats.org/officeDocument/2006/math">
                    <m:r>
                      <a:rPr lang="en-US" sz="2000" i="1">
                        <a:latin typeface="Cambria Math" charset="0"/>
                      </a:rPr>
                      <m:t>𝑁</m:t>
                    </m:r>
                    <m:d>
                      <m:dPr>
                        <m:ctrlPr>
                          <a:rPr lang="en-US" sz="2000" i="1">
                            <a:latin typeface="Cambria Math" charset="0"/>
                          </a:rPr>
                        </m:ctrlPr>
                      </m:dPr>
                      <m:e>
                        <m:r>
                          <a:rPr lang="en-US" altLang="zh-CN" sz="2000" b="0" i="1" smtClean="0">
                            <a:latin typeface="Cambria Math" charset="0"/>
                          </a:rPr>
                          <m:t>0,</m:t>
                        </m:r>
                        <m:f>
                          <m:fPr>
                            <m:ctrlPr>
                              <a:rPr lang="en-US" altLang="zh-CN" sz="2000" b="0" i="1" smtClean="0">
                                <a:latin typeface="Cambria Math" charset="0"/>
                              </a:rPr>
                            </m:ctrlPr>
                          </m:fPr>
                          <m:num>
                            <m:r>
                              <a:rPr lang="en-US" altLang="zh-CN" sz="2000" b="0" i="1" smtClean="0">
                                <a:latin typeface="Cambria Math" charset="0"/>
                              </a:rPr>
                              <m:t>1</m:t>
                            </m:r>
                          </m:num>
                          <m:den>
                            <m:r>
                              <a:rPr lang="en-US" altLang="zh-CN" sz="2000" b="0" i="1" smtClean="0">
                                <a:latin typeface="Cambria Math" charset="0"/>
                              </a:rPr>
                              <m:t>𝑛</m:t>
                            </m:r>
                            <m:r>
                              <a:rPr lang="en-US" altLang="zh-CN" sz="2000" b="0" i="1" smtClean="0">
                                <a:latin typeface="Cambria Math" charset="0"/>
                              </a:rPr>
                              <m:t>−3</m:t>
                            </m:r>
                          </m:den>
                        </m:f>
                      </m:e>
                    </m:d>
                    <m:r>
                      <a:rPr lang="en-US" sz="2000">
                        <a:latin typeface="Cambria Math" charset="0"/>
                      </a:rPr>
                      <m:t>, </m:t>
                    </m:r>
                  </m:oMath>
                </a14:m>
                <a:r>
                  <a:rPr lang="en-US" sz="2000" dirty="0"/>
                  <a:t> then the largest among them is ~ </a:t>
                </a:r>
                <a14:m>
                  <m:oMath xmlns:m="http://schemas.openxmlformats.org/officeDocument/2006/math">
                    <m:rad>
                      <m:radPr>
                        <m:degHide m:val="on"/>
                        <m:ctrlPr>
                          <a:rPr lang="en-US" altLang="zh-CN" sz="2000" i="1">
                            <a:latin typeface="Cambria Math" charset="0"/>
                          </a:rPr>
                        </m:ctrlPr>
                      </m:radPr>
                      <m:deg/>
                      <m:e>
                        <m:r>
                          <a:rPr lang="en-US" altLang="zh-CN" sz="2000" i="1">
                            <a:latin typeface="Cambria Math" charset="0"/>
                          </a:rPr>
                          <m:t>2</m:t>
                        </m:r>
                        <m:r>
                          <a:rPr lang="zh-CN" altLang="en-US" sz="2000" i="1">
                            <a:latin typeface="Cambria Math" charset="0"/>
                          </a:rPr>
                          <m:t> </m:t>
                        </m:r>
                        <m:r>
                          <m:rPr>
                            <m:sty m:val="p"/>
                          </m:rPr>
                          <a:rPr lang="en-US" altLang="zh-CN" sz="2000" i="1">
                            <a:latin typeface="Cambria Math" charset="0"/>
                          </a:rPr>
                          <m:t>log</m:t>
                        </m:r>
                        <m:r>
                          <a:rPr lang="en-US" altLang="zh-CN" sz="2000" i="1">
                            <a:latin typeface="Cambria Math" charset="0"/>
                          </a:rPr>
                          <m:t>(</m:t>
                        </m:r>
                        <m:r>
                          <a:rPr lang="en-US" altLang="zh-CN" sz="2000" i="1">
                            <a:latin typeface="Cambria Math" charset="0"/>
                          </a:rPr>
                          <m:t>𝑝</m:t>
                        </m:r>
                        <m:r>
                          <a:rPr lang="en-US" altLang="zh-CN" sz="2000" i="1">
                            <a:latin typeface="Cambria Math" charset="0"/>
                          </a:rPr>
                          <m:t>(</m:t>
                        </m:r>
                        <m:r>
                          <a:rPr lang="en-US" altLang="zh-CN" sz="2000" i="1">
                            <a:latin typeface="Cambria Math" charset="0"/>
                          </a:rPr>
                          <m:t>𝑝</m:t>
                        </m:r>
                        <m:r>
                          <a:rPr lang="en-US" altLang="zh-CN" sz="2000" i="1">
                            <a:latin typeface="Cambria Math" charset="0"/>
                          </a:rPr>
                          <m:t>−1)/2)/(</m:t>
                        </m:r>
                        <m:r>
                          <a:rPr lang="en-US" altLang="zh-CN" sz="2000" b="0" i="1" smtClean="0">
                            <a:latin typeface="Cambria Math" charset="0"/>
                          </a:rPr>
                          <m:t>𝑛</m:t>
                        </m:r>
                        <m:r>
                          <a:rPr lang="en-US" altLang="zh-CN" sz="2000" b="0" i="1" smtClean="0">
                            <a:latin typeface="Cambria Math" charset="0"/>
                          </a:rPr>
                          <m:t>−3)</m:t>
                        </m:r>
                      </m:e>
                    </m:rad>
                  </m:oMath>
                </a14:m>
                <a:r>
                  <a:rPr lang="en-US" sz="2000" dirty="0"/>
                  <a:t>.</a:t>
                </a:r>
              </a:p>
              <a:p>
                <a:endParaRPr lang="en-US" sz="2000" dirty="0" smtClean="0"/>
              </a:p>
              <a:p>
                <a:r>
                  <a:rPr lang="en-US" sz="2000" dirty="0" smtClean="0">
                    <a:solidFill>
                      <a:schemeClr val="accent1">
                        <a:lumMod val="60000"/>
                        <a:lumOff val="40000"/>
                      </a:schemeClr>
                    </a:solidFill>
                  </a:rPr>
                  <a:t>In practice, too conservative (too few edges!)</a:t>
                </a:r>
                <a:endParaRPr lang="en-US" sz="2000" dirty="0">
                  <a:solidFill>
                    <a:schemeClr val="accent1">
                      <a:lumMod val="60000"/>
                      <a:lumOff val="40000"/>
                    </a:schemeClr>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606056" y="2562447"/>
                <a:ext cx="10111563" cy="3613297"/>
              </a:xfrm>
              <a:prstGeom prst="rect">
                <a:avLst/>
              </a:prstGeom>
              <a:blipFill rotWithShape="0">
                <a:blip r:embed="rId2"/>
                <a:stretch>
                  <a:fillRect l="-603" t="-1012" b="-2024"/>
                </a:stretch>
              </a:blipFill>
            </p:spPr>
            <p:txBody>
              <a:bodyPr/>
              <a:lstStyle/>
              <a:p>
                <a:r>
                  <a:rPr lang="en-US">
                    <a:noFill/>
                  </a:rPr>
                  <a:t> </a:t>
                </a:r>
              </a:p>
            </p:txBody>
          </p:sp>
        </mc:Fallback>
      </mc:AlternateContent>
    </p:spTree>
    <p:extLst>
      <p:ext uri="{BB962C8B-B14F-4D97-AF65-F5344CB8AC3E}">
        <p14:creationId xmlns:p14="http://schemas.microsoft.com/office/powerpoint/2010/main" val="651814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2461</TotalTime>
  <Words>2212</Words>
  <Application>Microsoft Macintosh PowerPoint</Application>
  <PresentationFormat>Widescreen</PresentationFormat>
  <Paragraphs>236</Paragraphs>
  <Slides>36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Calibri</vt:lpstr>
      <vt:lpstr>Cambria Math</vt:lpstr>
      <vt:lpstr>Century Gothic</vt:lpstr>
      <vt:lpstr>Gill Sans MT Condensed</vt:lpstr>
      <vt:lpstr>Mangal</vt:lpstr>
      <vt:lpstr>Wingdings</vt:lpstr>
      <vt:lpstr>Wingdings 3</vt:lpstr>
      <vt:lpstr>宋体</vt:lpstr>
      <vt:lpstr>Arial</vt:lpstr>
      <vt:lpstr>Ion Boardroom</vt:lpstr>
      <vt:lpstr>Gene Co-expression Network Analysis</vt:lpstr>
      <vt:lpstr>Gene Co-expression Network (GCN)</vt:lpstr>
      <vt:lpstr>A gene co-expression network constructed from a microarray dataset containing gene expression profiles of 7221 genes for 18 gastric cancer patients</vt:lpstr>
      <vt:lpstr>Gene Co-expression Network 101</vt:lpstr>
      <vt:lpstr>Linear Dependence:  Correlation Thresholding</vt:lpstr>
      <vt:lpstr>PowerPoint Presentation</vt:lpstr>
      <vt:lpstr>Illustration of Covariance Thresholding</vt:lpstr>
      <vt:lpstr>Fisher Transformation</vt:lpstr>
      <vt:lpstr>How to Choose the Threshold?</vt:lpstr>
      <vt:lpstr>What is type I error for multiple testing?</vt:lpstr>
      <vt:lpstr>The Multiple Testing Problem </vt:lpstr>
      <vt:lpstr>How to Control FDR?</vt:lpstr>
      <vt:lpstr>Gene Co-expression Network 201</vt:lpstr>
      <vt:lpstr>RNA-seq Data</vt:lpstr>
      <vt:lpstr>Transform RNA-Seq Data</vt:lpstr>
      <vt:lpstr>Heteroscedasticity</vt:lpstr>
      <vt:lpstr>Log vs. VST</vt:lpstr>
      <vt:lpstr>Other Transformation References</vt:lpstr>
      <vt:lpstr>Gene Co-expression Nework 301</vt:lpstr>
      <vt:lpstr>Problems from Transformation</vt:lpstr>
      <vt:lpstr>Non-linear Dependence</vt:lpstr>
      <vt:lpstr>Existing Methods</vt:lpstr>
      <vt:lpstr>Rank Association (Gaussian Copula)</vt:lpstr>
      <vt:lpstr>Rank Association (Gaussian Copula)</vt:lpstr>
      <vt:lpstr>Example of Nonlinear Dependence</vt:lpstr>
      <vt:lpstr>Quantile-based Contingency Table</vt:lpstr>
      <vt:lpstr>Quantiles Adjusting for the Library Size</vt:lpstr>
      <vt:lpstr>Quantile-based Contingency Table</vt:lpstr>
      <vt:lpstr>Quantile-based Contingency Table</vt:lpstr>
      <vt:lpstr>Multiple Testing</vt:lpstr>
      <vt:lpstr>Simulation Studies</vt:lpstr>
      <vt:lpstr>Simulation Studies</vt:lpstr>
      <vt:lpstr>Example: A Gastric Cancer Study</vt:lpstr>
      <vt:lpstr>Summary of Analysis</vt:lpstr>
      <vt:lpstr> </vt:lpstr>
      <vt:lpstr>Some GCN References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 Co-expression Network Analysis</dc:title>
  <dc:creator>Jichun Xie</dc:creator>
  <cp:lastModifiedBy>Jichun Xie</cp:lastModifiedBy>
  <cp:revision>190</cp:revision>
  <dcterms:created xsi:type="dcterms:W3CDTF">2017-06-17T01:46:36Z</dcterms:created>
  <dcterms:modified xsi:type="dcterms:W3CDTF">2017-07-26T17:38:37Z</dcterms:modified>
</cp:coreProperties>
</file>