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57" r:id="rId5"/>
    <p:sldId id="263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5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A9024-2903-4AAC-9100-B546342D12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067927-EA42-412A-A6E3-A9D8F8319D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64B46D-280A-4A04-987D-CEFE2678C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5ECD-61FC-48DD-869C-A62CA369676D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76853-3F4C-4282-87ED-9E0ADFF28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88483-A59F-473A-9C77-65BB871D2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212-819D-4CF6-BDCE-53D9455C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1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20AAC-6295-4C4D-A771-A5F45EE64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7E3BDC-0E9D-4457-BEAF-850315FE0F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9825F-B15B-49FE-89BE-9F993CDC8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5ECD-61FC-48DD-869C-A62CA369676D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F31031-689E-4177-AFD3-9BAB9AB04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3ECF07-E5F4-421D-8552-89A4221E8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212-819D-4CF6-BDCE-53D9455C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850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467236-043E-43AE-9252-71A738A024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F6479A-D4E2-443F-A6E2-7930D6233D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E2583-4009-49FB-8E81-C91332274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5ECD-61FC-48DD-869C-A62CA369676D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57FFD-25A8-4BB9-9FCC-03AF5DEAB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4FF6FF-325F-4AA3-BAB3-140D9125C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212-819D-4CF6-BDCE-53D9455C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87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62A67-B45D-46D1-903D-930C9B352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175CC-9945-4A93-85BF-6AA6CA18A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E4570-F894-4DD5-BC4E-9064913C1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5ECD-61FC-48DD-869C-A62CA369676D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65871-C7B7-4CAA-81E1-A731493F4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EBEFE-392F-436E-B97B-4E964E839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212-819D-4CF6-BDCE-53D9455C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38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AC7F2-3371-4F5B-BB09-745E2E5B4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E430EA-EBAA-4B7F-80EC-3891DDA4FC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DA3917-0ED8-4782-8FC5-089A46D77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5ECD-61FC-48DD-869C-A62CA369676D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1E4D9-89DC-4FB4-85BE-607544CF5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E42C83-738A-48A7-83DD-7531AF52A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212-819D-4CF6-BDCE-53D9455C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456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FF871-A85C-4E80-AF46-E9C3F9FB5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1C5E8-7430-49C7-B51A-DEDB59A197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AC9142-EE30-44AE-BC61-06EBDC08FF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D90E90-585F-4446-A76B-3D31BBFBC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5ECD-61FC-48DD-869C-A62CA369676D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59E907-A37A-483A-A9C4-11C856F0E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BCEC06-8593-4B61-AC2E-8623401C4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212-819D-4CF6-BDCE-53D9455C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9C47E-FEBB-4424-ACF1-A378E16FE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84C580-1CE8-48B0-A664-A2814F7E96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607679-E38C-4066-8675-CDBAF1B6CC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EA20E6-DD68-4A1F-8362-10420F33B4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EDF6D8-5455-4B48-95F5-852EAAD9FF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6C60EA-F109-435B-AA37-1DB5F9B34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5ECD-61FC-48DD-869C-A62CA369676D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9F62AD-AB38-459F-BD56-F02E9994A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EF995B-D322-4B50-8592-6D01046EA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212-819D-4CF6-BDCE-53D9455C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190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0039F-8AFA-4A9F-BE1F-4E8FC32C3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506696-1753-4211-BA04-66834B160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5ECD-61FC-48DD-869C-A62CA369676D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D9ED92-EC04-4A76-B77D-C45C124EF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C8CBF6-19EA-4BF5-8E13-14FC15ACD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212-819D-4CF6-BDCE-53D9455C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049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D7F999-80AA-4F89-8DC7-532EFAC00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5ECD-61FC-48DD-869C-A62CA369676D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7736C8-6C5F-44A0-A3B1-89F5DF876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6778C4-622E-4782-902B-331E49854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212-819D-4CF6-BDCE-53D9455C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550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29AF1-7CB8-4DBE-B3E4-96381315B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0078C-53AC-4F21-87D0-FD7BFE1BC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B5B8F4-F731-48C3-AB75-B8252A205B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8B712A-CA97-48B5-8240-B212A0587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5ECD-61FC-48DD-869C-A62CA369676D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82CBB3-BC1A-4375-A72E-60194F9C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A7772C-CE53-49C8-9207-6854A2269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212-819D-4CF6-BDCE-53D9455C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52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74ADD-480B-4DFD-8B77-E77AAD5BA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915A49-4D91-4DEA-9B18-6C3C65A2F3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C6184B-D946-4BED-BA95-586B22E7E4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4F483C-277A-4B6F-AA77-1D9E86EFD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5ECD-61FC-48DD-869C-A62CA369676D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B80299-2E88-4984-95B4-70E38C095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4F90F8-9682-42B9-8A79-0598CEB69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212-819D-4CF6-BDCE-53D9455C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045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81260E-52E0-4524-AD25-85465FFAF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13D162-91A9-4013-9DC7-2C41356A2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C7A45-E0A2-4FCD-89BD-5E6AB9BBE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75ECD-61FC-48DD-869C-A62CA369676D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D0DA7-45A2-4168-BEAD-A2D9568DF2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62B09-1A21-41B6-94C9-55C4983126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49212-819D-4CF6-BDCE-53D9455C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26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rnationalgenome.org/faq/which-populations-are-part-your-study/" TargetMode="External"/><Relationship Id="rId2" Type="http://schemas.openxmlformats.org/officeDocument/2006/relationships/hyperlink" Target="http://ftp.1000genomes.ebi.ac.uk/vol1/ftp/phase3/20131219.populations.ts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ftp.1000genomes.ebi.ac.uk/vol1/ftp/phase3/20131219.superpopulations.tsv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rnationalgenome.org/data" TargetMode="External"/><Relationship Id="rId2" Type="http://schemas.openxmlformats.org/officeDocument/2006/relationships/hyperlink" Target="http://www.internationalgenome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projects/SNP/index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ancer.sanger.ac.uk/cosmi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ftp.1000genomes.ebi.ac.uk/vol1/ftp/phase3/data/HG00096/sequence_read/" TargetMode="External"/><Relationship Id="rId2" Type="http://schemas.openxmlformats.org/officeDocument/2006/relationships/hyperlink" Target="http://www.internationalgenome.org/data-portal/sample/HG00096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bi.ac.uk/ena/data/view/PRJEB336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0D0A942-73F9-4529-973C-15E9397BC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5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1257DC7-246A-49E7-9520-EDBC40BA8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Theory and application for setting up an RNA-</a:t>
            </a:r>
            <a:r>
              <a:rPr lang="en-US" dirty="0" err="1"/>
              <a:t>Seq</a:t>
            </a:r>
            <a:r>
              <a:rPr lang="en-US" dirty="0"/>
              <a:t> pipeline</a:t>
            </a:r>
          </a:p>
          <a:p>
            <a:r>
              <a:rPr lang="en-US" dirty="0"/>
              <a:t>Step by step downstream analysis using DeSeq2 for differential expression analysis on the basis of counts</a:t>
            </a:r>
          </a:p>
          <a:p>
            <a:r>
              <a:rPr lang="en-US" dirty="0"/>
              <a:t>Introduction to analysis of microbiome sequencing </a:t>
            </a:r>
          </a:p>
          <a:p>
            <a:r>
              <a:rPr lang="en-US" dirty="0"/>
              <a:t>Calling germline and somatic variants/mutations (Thursday morning)</a:t>
            </a:r>
          </a:p>
          <a:p>
            <a:pPr lvl="1"/>
            <a:r>
              <a:rPr lang="en-US" dirty="0"/>
              <a:t>Detailed GATK Pipeline for calling germline variants</a:t>
            </a:r>
          </a:p>
          <a:p>
            <a:pPr lvl="1"/>
            <a:r>
              <a:rPr lang="en-US" dirty="0"/>
              <a:t>Overview for calling somatic mutations</a:t>
            </a:r>
          </a:p>
          <a:p>
            <a:pPr lvl="1"/>
            <a:r>
              <a:rPr lang="en-US" dirty="0"/>
              <a:t>Introduction to 1000 Genomes project, </a:t>
            </a:r>
            <a:r>
              <a:rPr lang="en-US" dirty="0" err="1"/>
              <a:t>dbSNP</a:t>
            </a:r>
            <a:r>
              <a:rPr lang="en-US" dirty="0"/>
              <a:t>, COSMIC, </a:t>
            </a:r>
            <a:r>
              <a:rPr lang="en-US" dirty="0" err="1"/>
              <a:t>haploreg</a:t>
            </a:r>
            <a:r>
              <a:rPr lang="en-US" dirty="0"/>
              <a:t> and VEP</a:t>
            </a:r>
          </a:p>
          <a:p>
            <a:r>
              <a:rPr lang="en-US" dirty="0"/>
              <a:t>Brief overview of STAR for RNA-</a:t>
            </a:r>
            <a:r>
              <a:rPr lang="en-US" dirty="0" err="1"/>
              <a:t>Seq</a:t>
            </a:r>
            <a:r>
              <a:rPr lang="en-US" dirty="0"/>
              <a:t> analysis of large genomes</a:t>
            </a:r>
          </a:p>
          <a:p>
            <a:r>
              <a:rPr lang="en-US" dirty="0"/>
              <a:t>Brief overview of methods for calling alternate splicing sites and gene fusion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6A4D7-8A93-4285-AF8D-877E1ECE3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1000 Genomes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56961-4CF9-41B9-90D5-3E40BC06E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Established in 2008 to create a catalog of human genetic variation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FD285BF5-BAB0-4AAC-960D-A9BE816E2C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06993" y="2543777"/>
            <a:ext cx="5772901" cy="346985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757C533-0CC3-486C-9D57-6F8BED6FB456}"/>
              </a:ext>
            </a:extLst>
          </p:cNvPr>
          <p:cNvSpPr/>
          <p:nvPr/>
        </p:nvSpPr>
        <p:spPr>
          <a:xfrm>
            <a:off x="1483894" y="614856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https://en.wikipedia.org/wiki/1000_Genomes_Project#/media/File:1000_Genomes_Project.svg</a:t>
            </a:r>
          </a:p>
        </p:txBody>
      </p:sp>
    </p:spTree>
    <p:extLst>
      <p:ext uri="{BB962C8B-B14F-4D97-AF65-F5344CB8AC3E}">
        <p14:creationId xmlns:p14="http://schemas.microsoft.com/office/powerpoint/2010/main" val="3268680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4B7B5-FB74-4847-B4A4-CD3D9C395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1000G Ancestral populations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4B912-3205-40C8-B74E-D8E89EDCE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26 populations</a:t>
            </a:r>
          </a:p>
          <a:p>
            <a:r>
              <a:rPr lang="en-US" dirty="0"/>
              <a:t>CEU: Utah Residents (CEPH) with Northern and Western European Ancestry</a:t>
            </a:r>
          </a:p>
          <a:p>
            <a:r>
              <a:rPr lang="en-US" dirty="0"/>
              <a:t>YRI: Yoruba in Ibadan, Nigeria</a:t>
            </a:r>
          </a:p>
          <a:p>
            <a:r>
              <a:rPr lang="en-US" dirty="0"/>
              <a:t>CHB: Han Chinese in </a:t>
            </a:r>
            <a:r>
              <a:rPr lang="en-US" dirty="0" err="1"/>
              <a:t>Bejing</a:t>
            </a:r>
            <a:r>
              <a:rPr lang="en-US" dirty="0"/>
              <a:t>, China</a:t>
            </a:r>
          </a:p>
          <a:p>
            <a:r>
              <a:rPr lang="en-US" dirty="0">
                <a:hlinkClick r:id="rId2"/>
              </a:rPr>
              <a:t>http://ftp.1000genomes.ebi.ac.uk/vol1/ftp/phase3/20131219.populations.tsv</a:t>
            </a:r>
            <a:endParaRPr lang="en-US" dirty="0"/>
          </a:p>
          <a:p>
            <a:r>
              <a:rPr lang="en-US" dirty="0"/>
              <a:t>Five Super Populations EAS, EUR, AFR, AMR and SAS</a:t>
            </a:r>
          </a:p>
          <a:p>
            <a:r>
              <a:rPr lang="en-US" dirty="0">
                <a:hlinkClick r:id="rId3"/>
              </a:rPr>
              <a:t>http://www.internationalgenome.org/faq/which-populations-are-part-your-study/</a:t>
            </a:r>
            <a:endParaRPr lang="en-US" dirty="0"/>
          </a:p>
          <a:p>
            <a:r>
              <a:rPr lang="en-US" dirty="0">
                <a:hlinkClick r:id="rId4"/>
              </a:rPr>
              <a:t>http://ftp.1000genomes.ebi.ac.uk/vol1/ftp/phase3/20131219.superpopulations.tsv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140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05451-3BF4-48A3-8528-DD7349DB3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IGSR: The International Genome Sample Resource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EC870-4C1C-4957-ACF7-F2EB8C991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http://www.internationalgenome.org/</a:t>
            </a:r>
            <a:endParaRPr lang="en-US" dirty="0"/>
          </a:p>
          <a:p>
            <a:r>
              <a:rPr lang="en-US" dirty="0"/>
              <a:t>“The International Genome Sample Resource (IGSR) was established to ensure the ongoing usability of data generated by the 1000 Genomes Project and to extend the data set.”</a:t>
            </a:r>
          </a:p>
          <a:p>
            <a:r>
              <a:rPr lang="en-US" dirty="0"/>
              <a:t>Provides paired-end germline sequencing data from 1000G participants</a:t>
            </a:r>
          </a:p>
          <a:p>
            <a:r>
              <a:rPr lang="en-US" dirty="0"/>
              <a:t>Data: </a:t>
            </a:r>
            <a:r>
              <a:rPr lang="en-US" dirty="0">
                <a:hlinkClick r:id="rId3"/>
              </a:rPr>
              <a:t>http://www.internationalgenome.org/data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550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AEB91-17B5-42F5-B4BD-B1A60A152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dbSNP</a:t>
            </a:r>
            <a:r>
              <a:rPr lang="en-US" dirty="0"/>
              <a:t>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F1EE7-C440-4702-855D-1FAFFEBDF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Database for short genetic variations</a:t>
            </a:r>
          </a:p>
          <a:p>
            <a:r>
              <a:rPr lang="en-US" dirty="0"/>
              <a:t>53 organisms (no-human genomes not supported after 09/01/2017</a:t>
            </a:r>
          </a:p>
          <a:p>
            <a:r>
              <a:rPr lang="en-US" dirty="0">
                <a:hlinkClick r:id="rId2"/>
              </a:rPr>
              <a:t>https://www.ncbi.nlm.nih.gov/projects/SNP/index.html</a:t>
            </a:r>
            <a:endParaRPr lang="en-US" dirty="0"/>
          </a:p>
          <a:p>
            <a:r>
              <a:rPr lang="en-US" dirty="0"/>
              <a:t>https://www.ncbi.nlm.nih.gov/projects/SNP/snp_ref.cgi?rs=3761685</a:t>
            </a:r>
          </a:p>
        </p:txBody>
      </p:sp>
    </p:spTree>
    <p:extLst>
      <p:ext uri="{BB962C8B-B14F-4D97-AF65-F5344CB8AC3E}">
        <p14:creationId xmlns:p14="http://schemas.microsoft.com/office/powerpoint/2010/main" val="3048505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6A237-9739-459A-9724-607D284DC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COSMIC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6D469-4D75-4E5F-B79E-025FC7BE1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COSMIC: Catalogue Of Somatic Mutations In Cancer</a:t>
            </a:r>
          </a:p>
          <a:p>
            <a:r>
              <a:rPr lang="en-US" dirty="0">
                <a:hlinkClick r:id="rId2"/>
              </a:rPr>
              <a:t>http://cancer.sanger.ac.uk/cosmic</a:t>
            </a:r>
            <a:endParaRPr lang="en-US" dirty="0"/>
          </a:p>
          <a:p>
            <a:r>
              <a:rPr lang="en-US" dirty="0"/>
              <a:t>Expert Curation</a:t>
            </a:r>
          </a:p>
          <a:p>
            <a:pPr lvl="1"/>
            <a:r>
              <a:rPr lang="en-US" dirty="0"/>
              <a:t>Drug Resistance</a:t>
            </a:r>
          </a:p>
          <a:p>
            <a:pPr lvl="1"/>
            <a:r>
              <a:rPr lang="en-US" dirty="0"/>
              <a:t>Cancer Gene Census</a:t>
            </a:r>
          </a:p>
          <a:p>
            <a:pPr lvl="1"/>
            <a:r>
              <a:rPr lang="en-US" dirty="0"/>
              <a:t>Curated Genes</a:t>
            </a:r>
          </a:p>
          <a:p>
            <a:pPr lvl="1"/>
            <a:r>
              <a:rPr lang="en-US" dirty="0"/>
              <a:t>Gene Fusions</a:t>
            </a:r>
          </a:p>
          <a:p>
            <a:pPr lvl="1"/>
            <a:r>
              <a:rPr lang="en-US" dirty="0"/>
              <a:t>Genome-Wide Screens</a:t>
            </a:r>
          </a:p>
          <a:p>
            <a:r>
              <a:rPr lang="en-US" dirty="0"/>
              <a:t>Must register to get COSMIC </a:t>
            </a:r>
            <a:r>
              <a:rPr lang="en-US" dirty="0" err="1"/>
              <a:t>vcf</a:t>
            </a:r>
            <a:r>
              <a:rPr lang="en-US" dirty="0"/>
              <a:t> file</a:t>
            </a:r>
          </a:p>
        </p:txBody>
      </p:sp>
    </p:spTree>
    <p:extLst>
      <p:ext uri="{BB962C8B-B14F-4D97-AF65-F5344CB8AC3E}">
        <p14:creationId xmlns:p14="http://schemas.microsoft.com/office/powerpoint/2010/main" val="3358387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3DC71-226C-4204-98B2-84F65748D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HG00096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157A2-9B17-4D46-AE31-EB441FB57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tutorial, we will use sequencing reads from sample HG0006</a:t>
            </a:r>
          </a:p>
          <a:p>
            <a:r>
              <a:rPr lang="en-US" dirty="0">
                <a:hlinkClick r:id="rId2"/>
              </a:rPr>
              <a:t>http://www.internationalgenome.org/data-portal/sample/HG00096</a:t>
            </a:r>
            <a:endParaRPr lang="en-US" dirty="0"/>
          </a:p>
          <a:p>
            <a:r>
              <a:rPr lang="en-US" dirty="0">
                <a:hlinkClick r:id="rId3"/>
              </a:rPr>
              <a:t>http://ftp.1000genomes.ebi.ac.uk/vol1/ftp/phase3/data/HG00096/sequence_read/</a:t>
            </a:r>
            <a:endParaRPr lang="en-US" dirty="0"/>
          </a:p>
          <a:p>
            <a:r>
              <a:rPr lang="en-US" dirty="0"/>
              <a:t>We will fetch reads using SRA for tutorial</a:t>
            </a:r>
          </a:p>
        </p:txBody>
      </p:sp>
    </p:spTree>
    <p:extLst>
      <p:ext uri="{BB962C8B-B14F-4D97-AF65-F5344CB8AC3E}">
        <p14:creationId xmlns:p14="http://schemas.microsoft.com/office/powerpoint/2010/main" val="3931051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567D5-E151-4DE6-AF93-D6AADA432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European Bioinformatics Institute (EMBL-EBI)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86F91-D6C6-4F38-A4CE-A4389BD3E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Study: PRJEB3366</a:t>
            </a:r>
          </a:p>
          <a:p>
            <a:r>
              <a:rPr lang="en-US" dirty="0"/>
              <a:t>RNA-</a:t>
            </a:r>
            <a:r>
              <a:rPr lang="en-US" dirty="0" err="1"/>
              <a:t>Seq</a:t>
            </a:r>
            <a:r>
              <a:rPr lang="en-US" dirty="0"/>
              <a:t> of 465 </a:t>
            </a:r>
            <a:r>
              <a:rPr lang="en-US" dirty="0" err="1"/>
              <a:t>lymphoblastoid</a:t>
            </a:r>
            <a:r>
              <a:rPr lang="en-US" dirty="0"/>
              <a:t> cell lines (LCL) from the 1000 Genomes</a:t>
            </a:r>
          </a:p>
          <a:p>
            <a:r>
              <a:rPr lang="fr-FR" dirty="0"/>
              <a:t>CEU, FIN, GBR, TSI and YRI populations</a:t>
            </a:r>
            <a:endParaRPr lang="en-US" dirty="0"/>
          </a:p>
          <a:p>
            <a:r>
              <a:rPr lang="en-US" dirty="0">
                <a:hlinkClick r:id="rId2"/>
              </a:rPr>
              <a:t>http://www.ebi.ac.uk/ena/data/view/PRJEB3366</a:t>
            </a:r>
            <a:endParaRPr lang="en-US" dirty="0"/>
          </a:p>
          <a:p>
            <a:r>
              <a:rPr lang="en-US" dirty="0"/>
              <a:t>Can be used to study the relationship between genetic variation and the </a:t>
            </a:r>
            <a:r>
              <a:rPr lang="en-US" dirty="0" err="1"/>
              <a:t>transriptome</a:t>
            </a:r>
            <a:r>
              <a:rPr lang="en-US" dirty="0"/>
              <a:t> (among other things)</a:t>
            </a:r>
          </a:p>
        </p:txBody>
      </p:sp>
    </p:spTree>
    <p:extLst>
      <p:ext uri="{BB962C8B-B14F-4D97-AF65-F5344CB8AC3E}">
        <p14:creationId xmlns:p14="http://schemas.microsoft.com/office/powerpoint/2010/main" val="2507350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524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Week 5</vt:lpstr>
      <vt:lpstr>1000 Genomes Project</vt:lpstr>
      <vt:lpstr>1000G Ancestral populations</vt:lpstr>
      <vt:lpstr>IGSR: The International Genome Sample Resource</vt:lpstr>
      <vt:lpstr>dbSNP: </vt:lpstr>
      <vt:lpstr>COSMIC </vt:lpstr>
      <vt:lpstr>HG00096</vt:lpstr>
      <vt:lpstr>The European Bioinformatics Institute (EMBL-EBI)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week</dc:title>
  <dc:creator>Kouros Owzar</dc:creator>
  <cp:lastModifiedBy>Kouros Owzar</cp:lastModifiedBy>
  <cp:revision>13</cp:revision>
  <dcterms:created xsi:type="dcterms:W3CDTF">2017-07-31T18:17:03Z</dcterms:created>
  <dcterms:modified xsi:type="dcterms:W3CDTF">2017-08-03T12:39:27Z</dcterms:modified>
</cp:coreProperties>
</file>