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83" r:id="rId2"/>
    <p:sldId id="284"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7" r:id="rId17"/>
    <p:sldId id="490" r:id="rId18"/>
    <p:sldId id="468" r:id="rId19"/>
    <p:sldId id="469" r:id="rId20"/>
    <p:sldId id="470" r:id="rId21"/>
    <p:sldId id="471" r:id="rId22"/>
    <p:sldId id="472" r:id="rId23"/>
    <p:sldId id="473" r:id="rId24"/>
    <p:sldId id="491" r:id="rId25"/>
    <p:sldId id="489" r:id="rId26"/>
    <p:sldId id="521" r:id="rId27"/>
    <p:sldId id="492" r:id="rId28"/>
    <p:sldId id="493" r:id="rId29"/>
    <p:sldId id="494" r:id="rId30"/>
    <p:sldId id="495" r:id="rId31"/>
    <p:sldId id="496" r:id="rId32"/>
    <p:sldId id="501" r:id="rId33"/>
    <p:sldId id="498" r:id="rId34"/>
    <p:sldId id="499" r:id="rId35"/>
    <p:sldId id="500"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2" r:id="rId53"/>
    <p:sldId id="523" r:id="rId54"/>
    <p:sldId id="549" r:id="rId55"/>
    <p:sldId id="551" r:id="rId56"/>
    <p:sldId id="552" r:id="rId57"/>
    <p:sldId id="553" r:id="rId58"/>
    <p:sldId id="554" r:id="rId59"/>
    <p:sldId id="555" r:id="rId60"/>
    <p:sldId id="556" r:id="rId61"/>
    <p:sldId id="557" r:id="rId62"/>
    <p:sldId id="558" r:id="rId63"/>
    <p:sldId id="559" r:id="rId64"/>
    <p:sldId id="560" r:id="rId65"/>
    <p:sldId id="561" r:id="rId66"/>
    <p:sldId id="562" r:id="rId67"/>
    <p:sldId id="563" r:id="rId68"/>
    <p:sldId id="564" r:id="rId69"/>
    <p:sldId id="567" r:id="rId70"/>
    <p:sldId id="568" r:id="rId71"/>
    <p:sldId id="569" r:id="rId72"/>
    <p:sldId id="570" r:id="rId73"/>
    <p:sldId id="571" r:id="rId74"/>
    <p:sldId id="572" r:id="rId75"/>
    <p:sldId id="525" r:id="rId76"/>
    <p:sldId id="526" r:id="rId77"/>
    <p:sldId id="546" r:id="rId78"/>
    <p:sldId id="527" r:id="rId79"/>
    <p:sldId id="528" r:id="rId80"/>
    <p:sldId id="529" r:id="rId81"/>
    <p:sldId id="530" r:id="rId82"/>
    <p:sldId id="531" r:id="rId83"/>
    <p:sldId id="532" r:id="rId84"/>
    <p:sldId id="533" r:id="rId85"/>
    <p:sldId id="534" r:id="rId86"/>
    <p:sldId id="535" r:id="rId87"/>
    <p:sldId id="536" r:id="rId88"/>
    <p:sldId id="537" r:id="rId89"/>
    <p:sldId id="538" r:id="rId90"/>
    <p:sldId id="539" r:id="rId91"/>
    <p:sldId id="542" r:id="rId92"/>
    <p:sldId id="543" r:id="rId93"/>
    <p:sldId id="544" r:id="rId94"/>
    <p:sldId id="545" r:id="rId95"/>
    <p:sldId id="573" r:id="rId96"/>
    <p:sldId id="574" r:id="rId97"/>
    <p:sldId id="575" r:id="rId98"/>
    <p:sldId id="576" r:id="rId99"/>
    <p:sldId id="577" r:id="rId100"/>
    <p:sldId id="578" r:id="rId101"/>
    <p:sldId id="579" r:id="rId102"/>
    <p:sldId id="593" r:id="rId103"/>
    <p:sldId id="689" r:id="rId104"/>
    <p:sldId id="595" r:id="rId105"/>
    <p:sldId id="596" r:id="rId106"/>
    <p:sldId id="597" r:id="rId107"/>
    <p:sldId id="599" r:id="rId108"/>
    <p:sldId id="690" r:id="rId109"/>
    <p:sldId id="691" r:id="rId110"/>
    <p:sldId id="692" r:id="rId111"/>
    <p:sldId id="621" r:id="rId112"/>
    <p:sldId id="623" r:id="rId113"/>
    <p:sldId id="625" r:id="rId114"/>
    <p:sldId id="629" r:id="rId115"/>
    <p:sldId id="639"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50" autoAdjust="0"/>
    <p:restoredTop sz="94660"/>
  </p:normalViewPr>
  <p:slideViewPr>
    <p:cSldViewPr snapToGrid="0">
      <p:cViewPr varScale="1">
        <p:scale>
          <a:sx n="80" d="100"/>
          <a:sy n="80" d="100"/>
        </p:scale>
        <p:origin x="96" y="420"/>
      </p:cViewPr>
      <p:guideLst>
        <p:guide orient="horz" pos="2160"/>
        <p:guide pos="2880"/>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1F4FA-816F-457E-977F-035DBF0584E8}" type="datetimeFigureOut">
              <a:rPr lang="en-US" smtClean="0"/>
              <a:t>5/13/2021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A9EE9-FCD0-43C0-94D7-C3EBD2EC3B1E}" type="slidenum">
              <a:rPr lang="en-US" smtClean="0"/>
              <a:t>‹#›</a:t>
            </a:fld>
            <a:endParaRPr lang="en-US"/>
          </a:p>
        </p:txBody>
      </p:sp>
    </p:spTree>
    <p:extLst>
      <p:ext uri="{BB962C8B-B14F-4D97-AF65-F5344CB8AC3E}">
        <p14:creationId xmlns:p14="http://schemas.microsoft.com/office/powerpoint/2010/main" val="41296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r>
              <a:rPr lang="en-US" altLang="en-US" smtClean="0"/>
              <a:t>"ambulatory care sensitive conditions" (ACSCs). ACSCs are conditions for which good outpatient care can potentially prevent the need for hospitalization, or for which early intervention can prevent complications or more severe disease.  These are conditions for which good primary care may prevent admission.  We used 12 conditions that met the AHRQ definition.</a:t>
            </a:r>
          </a:p>
          <a:p>
            <a:endParaRPr lang="en-US" altLang="en-US" smtClean="0"/>
          </a:p>
          <a:p>
            <a:r>
              <a:rPr lang="en-US" altLang="en-US" smtClean="0"/>
              <a:t>We examined fixed effects for each PPC, controlling for patient and physician characteristics. PPC fixed effects were jointly significant in the model at </a:t>
            </a:r>
            <a:r>
              <a:rPr lang="en-US" altLang="en-US" i="1" smtClean="0"/>
              <a:t>P </a:t>
            </a:r>
            <a:r>
              <a:rPr lang="en-US" altLang="en-US" smtClean="0"/>
              <a:t>&lt; 0.01, suggesting that PPCs are associated with ACSA rates. The differences in performance were substantial. For example, compared to a mean number of ACSAs of 0.060 per beneficiary per year for all PPCs, the PPC at the 25th percentile of ACSA rates had 0.050 ACSAs per beneficiary, whereas the PPC at the 75</a:t>
            </a:r>
            <a:r>
              <a:rPr lang="en-US" altLang="en-US" baseline="30000" smtClean="0"/>
              <a:t>th</a:t>
            </a:r>
            <a:r>
              <a:rPr lang="en-US" altLang="en-US" smtClean="0"/>
              <a:t> percentile had a 46% higher ACSA rate—0.073 per beneficiary</a:t>
            </a:r>
          </a:p>
          <a:p>
            <a:r>
              <a:rPr lang="en-US" altLang="en-US" smtClean="0"/>
              <a:t>(data not shown).</a:t>
            </a:r>
          </a:p>
          <a:p>
            <a:endParaRPr lang="en-US" altLang="en-US" smtClean="0"/>
          </a:p>
          <a:p>
            <a:r>
              <a:rPr lang="en-US" altLang="en-US" smtClean="0"/>
              <a:t>On average, ACSA rates differed by 36% between PPCs that admit to </a:t>
            </a:r>
            <a:r>
              <a:rPr lang="en-US" altLang="en-US" i="1" smtClean="0"/>
              <a:t>the same hospital.</a:t>
            </a:r>
          </a:p>
          <a:p>
            <a:endParaRPr lang="en-US" altLang="en-US" smtClean="0"/>
          </a:p>
          <a:p>
            <a:endParaRPr lang="en-US" altLang="en-US" smtClean="0"/>
          </a:p>
        </p:txBody>
      </p:sp>
      <p:sp>
        <p:nvSpPr>
          <p:cNvPr id="162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ED5B7CB-8413-422D-9872-457949CB1DCB}"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98056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7C49BF6C-5245-47AC-B0D0-798F9E8628E5}" type="slidenum">
              <a:rPr lang="en-US" altLang="en-US" baseline="0">
                <a:latin typeface="Arial" panose="020B0604020202020204" pitchFamily="34" charset="0"/>
              </a:rPr>
              <a:pPr eaLnBrk="1" hangingPunct="1"/>
              <a:t>44</a:t>
            </a:fld>
            <a:endParaRPr lang="en-US" altLang="en-US" baseline="0">
              <a:latin typeface="Arial" panose="020B0604020202020204" pitchFamily="34"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extLst>
      <p:ext uri="{BB962C8B-B14F-4D97-AF65-F5344CB8AC3E}">
        <p14:creationId xmlns:p14="http://schemas.microsoft.com/office/powerpoint/2010/main" val="338284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5F2B7186-C9BB-4613-B8E2-7709DE0AAD10}" type="slidenum">
              <a:rPr lang="en-US" altLang="en-US" baseline="0">
                <a:latin typeface="Arial" panose="020B0604020202020204" pitchFamily="34" charset="0"/>
              </a:rPr>
              <a:pPr eaLnBrk="1" hangingPunct="1"/>
              <a:t>45</a:t>
            </a:fld>
            <a:endParaRPr lang="en-US" altLang="en-US" baseline="0">
              <a:latin typeface="Arial" panose="020B0604020202020204" pitchFamily="34"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extLst>
      <p:ext uri="{BB962C8B-B14F-4D97-AF65-F5344CB8AC3E}">
        <p14:creationId xmlns:p14="http://schemas.microsoft.com/office/powerpoint/2010/main" val="75782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33694D47-FC7F-4B3C-A881-A70BF2B6414F}" type="slidenum">
              <a:rPr lang="en-US" altLang="en-US" baseline="0">
                <a:latin typeface="Arial" panose="020B0604020202020204" pitchFamily="34" charset="0"/>
              </a:rPr>
              <a:pPr eaLnBrk="1" hangingPunct="1"/>
              <a:t>46</a:t>
            </a:fld>
            <a:endParaRPr lang="en-US" altLang="en-US" baseline="0">
              <a:latin typeface="Arial" panose="020B0604020202020204" pitchFamily="34" charset="0"/>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extLst>
      <p:ext uri="{BB962C8B-B14F-4D97-AF65-F5344CB8AC3E}">
        <p14:creationId xmlns:p14="http://schemas.microsoft.com/office/powerpoint/2010/main" val="230559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B687AEB4-07E5-4086-8E9D-B8E65B08ABA7}" type="slidenum">
              <a:rPr lang="en-US" altLang="en-US" baseline="0">
                <a:latin typeface="Arial" panose="020B0604020202020204" pitchFamily="34" charset="0"/>
              </a:rPr>
              <a:pPr eaLnBrk="1" hangingPunct="1"/>
              <a:t>47</a:t>
            </a:fld>
            <a:endParaRPr lang="en-US" altLang="en-US" baseline="0">
              <a:latin typeface="Arial" panose="020B0604020202020204" pitchFamily="34" charset="0"/>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extLst>
      <p:ext uri="{BB962C8B-B14F-4D97-AF65-F5344CB8AC3E}">
        <p14:creationId xmlns:p14="http://schemas.microsoft.com/office/powerpoint/2010/main" val="84055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C0C016C9-D70E-41C4-8E66-4DCC3D7980D8}" type="slidenum">
              <a:rPr lang="en-US" altLang="en-US" baseline="0">
                <a:latin typeface="Arial" panose="020B0604020202020204" pitchFamily="34" charset="0"/>
              </a:rPr>
              <a:pPr eaLnBrk="1" hangingPunct="1"/>
              <a:t>48</a:t>
            </a:fld>
            <a:endParaRPr lang="en-US" altLang="en-US" baseline="0">
              <a:latin typeface="Arial" panose="020B0604020202020204" pitchFamily="34"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616 actors eventually part of the largest component</a:t>
            </a:r>
          </a:p>
          <a:p>
            <a:pPr eaLnBrk="1" hangingPunct="1"/>
            <a:r>
              <a:rPr lang="en-US" altLang="en-US" smtClean="0"/>
              <a:t>Diameter is 13 steps</a:t>
            </a:r>
          </a:p>
          <a:p>
            <a:pPr eaLnBrk="1" hangingPunct="1"/>
            <a:r>
              <a:rPr lang="en-US" altLang="en-US" smtClean="0"/>
              <a:t>There are a number of major bi-components, the largest having 214 members.</a:t>
            </a:r>
          </a:p>
          <a:p>
            <a:pPr eaLnBrk="1" hangingPunct="1"/>
            <a:endParaRPr lang="en-US" altLang="en-US" smtClean="0"/>
          </a:p>
        </p:txBody>
      </p:sp>
    </p:spTree>
    <p:extLst>
      <p:ext uri="{BB962C8B-B14F-4D97-AF65-F5344CB8AC3E}">
        <p14:creationId xmlns:p14="http://schemas.microsoft.com/office/powerpoint/2010/main" val="418551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EEF6D05C-C9E4-40BB-B6C5-46F6A990151F}" type="slidenum">
              <a:rPr lang="en-US" altLang="en-US" baseline="0">
                <a:latin typeface="Arial" panose="020B0604020202020204" pitchFamily="34" charset="0"/>
              </a:rPr>
              <a:pPr eaLnBrk="1" hangingPunct="1"/>
              <a:t>49</a:t>
            </a:fld>
            <a:endParaRPr lang="en-US" altLang="en-US" baseline="0">
              <a:latin typeface="Arial" panose="020B0604020202020204" pitchFamily="34"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972062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fld id="{735E5300-B024-45DB-812D-C44DFD382E5E}" type="slidenum">
              <a:rPr lang="en-US" altLang="en-US" baseline="0">
                <a:latin typeface="Arial" panose="020B0604020202020204" pitchFamily="34" charset="0"/>
              </a:rPr>
              <a:pPr eaLnBrk="1" hangingPunct="1"/>
              <a:t>50</a:t>
            </a:fld>
            <a:endParaRPr lang="en-US" altLang="en-US" baseline="0">
              <a:latin typeface="Arial" panose="020B0604020202020204" pitchFamily="34"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56737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CBE18C2-DB20-4347-9FF1-713D7F4199D0}" type="slidenum">
              <a:rPr lang="en-US" altLang="en-US"/>
              <a:pPr eaLnBrk="1" hangingPunct="1">
                <a:spcBef>
                  <a:spcPct val="0"/>
                </a:spcBef>
              </a:pPr>
              <a:t>61</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14400" y="4325938"/>
            <a:ext cx="5029200" cy="4098925"/>
          </a:xfrm>
          <a:noFill/>
        </p:spPr>
        <p:txBody>
          <a:bodyPr/>
          <a:lstStyle/>
          <a:p>
            <a:r>
              <a:rPr lang="en-US" altLang="en-US" smtClean="0"/>
              <a:t>It turns out that many observed networks have a characteristic involvement (degree) distribution, where a very small number of people have many ties, and most people have very few.</a:t>
            </a:r>
          </a:p>
          <a:p>
            <a:endParaRPr lang="en-US" altLang="en-US" smtClean="0"/>
          </a:p>
          <a:p>
            <a:r>
              <a:rPr lang="en-US" altLang="en-US" smtClean="0"/>
              <a:t>So most of us have 1 or 2 lifetime sex partners (far left of the graph), while a few NBA stars have many more (the far right).</a:t>
            </a:r>
          </a:p>
          <a:p>
            <a:endParaRPr lang="en-US" altLang="en-US" smtClean="0"/>
          </a:p>
        </p:txBody>
      </p:sp>
    </p:spTree>
    <p:extLst>
      <p:ext uri="{BB962C8B-B14F-4D97-AF65-F5344CB8AC3E}">
        <p14:creationId xmlns:p14="http://schemas.microsoft.com/office/powerpoint/2010/main" val="366522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FC5FDF6-539F-4F35-B478-122FF03340DD}" type="slidenum">
              <a:rPr lang="en-US" altLang="en-US"/>
              <a:pPr eaLnBrk="1" hangingPunct="1">
                <a:spcBef>
                  <a:spcPct val="0"/>
                </a:spcBef>
              </a:pPr>
              <a:t>62</a:t>
            </a:fld>
            <a:endParaRPr lang="en-US" alt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914400" y="4325938"/>
            <a:ext cx="5029200" cy="4098925"/>
          </a:xfrm>
          <a:noFill/>
        </p:spPr>
        <p:txBody>
          <a:bodyPr/>
          <a:lstStyle/>
          <a:p>
            <a:r>
              <a:rPr lang="en-US" altLang="en-US" smtClean="0"/>
              <a:t>This distribution is usually so skewed, that it makes sense to plot the histogram in log-log form, where the characteristic distribution then becomes clear.  A power-law distribution often emerges, which has this functional form.</a:t>
            </a:r>
          </a:p>
        </p:txBody>
      </p:sp>
    </p:spTree>
    <p:extLst>
      <p:ext uri="{BB962C8B-B14F-4D97-AF65-F5344CB8AC3E}">
        <p14:creationId xmlns:p14="http://schemas.microsoft.com/office/powerpoint/2010/main" val="97056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5D73EB5-0B25-478E-8DFB-479C0ABD3C4B}" type="slidenum">
              <a:rPr lang="en-US" altLang="en-US"/>
              <a:pPr eaLnBrk="1" hangingPunct="1">
                <a:spcBef>
                  <a:spcPct val="0"/>
                </a:spcBef>
              </a:pPr>
              <a:t>65</a:t>
            </a:fld>
            <a:endParaRPr lang="en-US" alt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14400" y="4325938"/>
            <a:ext cx="5029200" cy="4098925"/>
          </a:xfrm>
          <a:noFill/>
        </p:spPr>
        <p:txBody>
          <a:bodyPr/>
          <a:lstStyle/>
          <a:p>
            <a:r>
              <a:rPr lang="en-US" altLang="en-US" smtClean="0"/>
              <a:t>An empirical example of interest to population types: The sexual contact network among high-risk actors in colorado springs.  Most (mainly johns) have only one partner, but a few high-activity pros have many.</a:t>
            </a:r>
          </a:p>
        </p:txBody>
      </p:sp>
    </p:spTree>
    <p:extLst>
      <p:ext uri="{BB962C8B-B14F-4D97-AF65-F5344CB8AC3E}">
        <p14:creationId xmlns:p14="http://schemas.microsoft.com/office/powerpoint/2010/main" val="128219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3F1D41-1C33-4687-93CA-33D256B69A14}" type="slidenum">
              <a:rPr lang="en-US" altLang="en-US"/>
              <a:pPr eaLnBrk="1" hangingPunct="1">
                <a:spcBef>
                  <a:spcPct val="0"/>
                </a:spcBef>
              </a:pPr>
              <a:t>21</a:t>
            </a:fld>
            <a:endParaRPr lang="en-US" altLang="en-US"/>
          </a:p>
        </p:txBody>
      </p:sp>
      <p:sp>
        <p:nvSpPr>
          <p:cNvPr id="163843" name="Rectangle 2"/>
          <p:cNvSpPr>
            <a:spLocks noGrp="1" noRot="1" noChangeAspect="1" noChangeArrowheads="1" noTextEdit="1"/>
          </p:cNvSpPr>
          <p:nvPr>
            <p:ph type="sldImg"/>
          </p:nvPr>
        </p:nvSpPr>
        <p:spPr>
          <a:xfrm>
            <a:off x="1152525" y="682625"/>
            <a:ext cx="4552950" cy="3414713"/>
          </a:xfrm>
          <a:ln/>
        </p:spPr>
      </p:sp>
      <p:sp>
        <p:nvSpPr>
          <p:cNvPr id="163844" name="Rectangle 3"/>
          <p:cNvSpPr>
            <a:spLocks noGrp="1" noChangeArrowheads="1"/>
          </p:cNvSpPr>
          <p:nvPr>
            <p:ph type="body" idx="1"/>
          </p:nvPr>
        </p:nvSpPr>
        <p:spPr>
          <a:xfrm>
            <a:off x="914400" y="4325938"/>
            <a:ext cx="5029200" cy="4098925"/>
          </a:xfrm>
          <a:noFill/>
        </p:spPr>
        <p:txBody>
          <a:bodyPr/>
          <a:lstStyle/>
          <a:p>
            <a:pPr eaLnBrk="1" hangingPunct="1"/>
            <a:r>
              <a:rPr lang="en-US" altLang="en-US" smtClean="0"/>
              <a:t>Notice that the adjacency list states that a is tied to b and b is tied to a and c.  The arc list merely lists all of the tied nodes or relationships.</a:t>
            </a:r>
          </a:p>
        </p:txBody>
      </p:sp>
    </p:spTree>
    <p:extLst>
      <p:ext uri="{BB962C8B-B14F-4D97-AF65-F5344CB8AC3E}">
        <p14:creationId xmlns:p14="http://schemas.microsoft.com/office/powerpoint/2010/main" val="6291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82D177-B526-4C1F-BB21-15CE09EF13B4}" type="slidenum">
              <a:rPr lang="en-US" altLang="en-US">
                <a:latin typeface="Arial" panose="020B0604020202020204" pitchFamily="34" charset="0"/>
                <a:cs typeface="Arial" panose="020B0604020202020204" pitchFamily="34" charset="0"/>
              </a:rPr>
              <a:pPr eaLnBrk="1" hangingPunct="1">
                <a:spcBef>
                  <a:spcPct val="0"/>
                </a:spcBef>
              </a:pPr>
              <a:t>68</a:t>
            </a:fld>
            <a:endParaRPr lang="en-US" altLang="en-US">
              <a:latin typeface="Arial" panose="020B0604020202020204" pitchFamily="34" charset="0"/>
              <a:cs typeface="Arial" panose="020B0604020202020204" pitchFamily="34" charset="0"/>
            </a:endParaRPr>
          </a:p>
        </p:txBody>
      </p:sp>
      <p:sp>
        <p:nvSpPr>
          <p:cNvPr id="169987" name="Rectangle 2"/>
          <p:cNvSpPr>
            <a:spLocks noGrp="1" noRot="1" noChangeAspect="1" noChangeArrowheads="1" noTextEdit="1"/>
          </p:cNvSpPr>
          <p:nvPr>
            <p:ph type="sldImg"/>
          </p:nvPr>
        </p:nvSpPr>
        <p:spPr>
          <a:xfrm>
            <a:off x="1152525" y="682625"/>
            <a:ext cx="4556125" cy="3416300"/>
          </a:xfrm>
          <a:ln/>
        </p:spPr>
      </p:sp>
      <p:sp>
        <p:nvSpPr>
          <p:cNvPr id="169988" name="Text Box 3"/>
          <p:cNvSpPr>
            <a:spLocks noGrp="1" noChangeArrowheads="1"/>
          </p:cNvSpPr>
          <p:nvPr>
            <p:ph type="body" idx="1"/>
          </p:nvPr>
        </p:nvSpPr>
        <p:spPr>
          <a:noFill/>
        </p:spPr>
        <p:txBody>
          <a:bodyPr/>
          <a:lstStyle/>
          <a:p>
            <a:pPr eaLnBrk="1" hangingPunct="1">
              <a:buFontTx/>
              <a:buChar char="•"/>
            </a:pPr>
            <a:r>
              <a:rPr lang="en-US" altLang="en-US" sz="900" smtClean="0">
                <a:solidFill>
                  <a:schemeClr val="bg2"/>
                </a:solidFill>
              </a:rPr>
              <a:t>695 actors represented</a:t>
            </a:r>
          </a:p>
          <a:p>
            <a:pPr eaLnBrk="1" hangingPunct="1">
              <a:buFontTx/>
              <a:buChar char="•"/>
            </a:pPr>
            <a:r>
              <a:rPr lang="en-US" altLang="en-US" sz="900" smtClean="0">
                <a:solidFill>
                  <a:schemeClr val="bg2"/>
                </a:solidFill>
              </a:rPr>
              <a:t>Longest path is 17 steps</a:t>
            </a:r>
          </a:p>
          <a:p>
            <a:pPr eaLnBrk="1" hangingPunct="1">
              <a:buFontTx/>
              <a:buChar char="•"/>
            </a:pPr>
            <a:r>
              <a:rPr lang="en-US" altLang="en-US" sz="900" smtClean="0">
                <a:solidFill>
                  <a:schemeClr val="bg2"/>
                </a:solidFill>
              </a:rPr>
              <a:t>Average distance is about 5 steps</a:t>
            </a:r>
          </a:p>
          <a:p>
            <a:pPr eaLnBrk="1" hangingPunct="1">
              <a:buFontTx/>
              <a:buChar char="•"/>
            </a:pPr>
            <a:r>
              <a:rPr lang="en-US" altLang="en-US" sz="900" smtClean="0">
                <a:solidFill>
                  <a:schemeClr val="bg2"/>
                </a:solidFill>
              </a:rPr>
              <a:t>Average person is within 3 steps of 75 other people</a:t>
            </a:r>
          </a:p>
          <a:p>
            <a:pPr eaLnBrk="1" hangingPunct="1">
              <a:buFontTx/>
              <a:buChar char="•"/>
            </a:pPr>
            <a:r>
              <a:rPr lang="en-US" altLang="en-US" sz="900" smtClean="0">
                <a:solidFill>
                  <a:schemeClr val="bg2"/>
                </a:solidFill>
              </a:rPr>
              <a:t>137 people connected through 2 independent paths, core of 30 people connected through 4 independent paths</a:t>
            </a:r>
          </a:p>
          <a:p>
            <a:pPr eaLnBrk="1" hangingPunct="1">
              <a:buFontTx/>
              <a:buChar char="•"/>
            </a:pPr>
            <a:endParaRPr lang="en-US" altLang="en-US" sz="900" smtClean="0">
              <a:solidFill>
                <a:schemeClr val="bg2"/>
              </a:solidFill>
            </a:endParaRPr>
          </a:p>
        </p:txBody>
      </p:sp>
    </p:spTree>
    <p:extLst>
      <p:ext uri="{BB962C8B-B14F-4D97-AF65-F5344CB8AC3E}">
        <p14:creationId xmlns:p14="http://schemas.microsoft.com/office/powerpoint/2010/main" val="700249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800720B-57DE-4C1F-AF2C-CFE3B31C8A61}" type="slidenum">
              <a:rPr lang="en-US" altLang="en-US"/>
              <a:pPr eaLnBrk="1" hangingPunct="1">
                <a:spcBef>
                  <a:spcPct val="0"/>
                </a:spcBef>
              </a:pPr>
              <a:t>71</a:t>
            </a:fld>
            <a:endParaRPr lang="en-US" altLang="en-US"/>
          </a:p>
        </p:txBody>
      </p:sp>
      <p:sp>
        <p:nvSpPr>
          <p:cNvPr id="171011" name="Rectangle 2"/>
          <p:cNvSpPr>
            <a:spLocks noGrp="1" noRot="1" noChangeAspect="1" noChangeArrowheads="1" noTextEdit="1"/>
          </p:cNvSpPr>
          <p:nvPr>
            <p:ph type="sldImg"/>
          </p:nvPr>
        </p:nvSpPr>
        <p:spPr>
          <a:xfrm>
            <a:off x="1154113" y="682625"/>
            <a:ext cx="4554537" cy="3416300"/>
          </a:xfrm>
          <a:ln/>
        </p:spPr>
      </p:sp>
      <p:sp>
        <p:nvSpPr>
          <p:cNvPr id="17101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7099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F9A7B09-6FEB-4B73-92A4-1D9758A741F5}" type="slidenum">
              <a:rPr lang="en-US" altLang="en-US"/>
              <a:pPr eaLnBrk="1" hangingPunct="1">
                <a:spcBef>
                  <a:spcPct val="0"/>
                </a:spcBef>
              </a:pPr>
              <a:t>72</a:t>
            </a:fld>
            <a:endParaRPr lang="en-US" alt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25938"/>
            <a:ext cx="5029200" cy="4098925"/>
          </a:xfrm>
          <a:noFill/>
        </p:spPr>
        <p:txBody>
          <a:bodyPr/>
          <a:lstStyle/>
          <a:p>
            <a:r>
              <a:rPr lang="en-US" altLang="en-US" smtClean="0"/>
              <a:t>To illustrate, consider these four networks, each with an identical volume of social ties.</a:t>
            </a:r>
          </a:p>
          <a:p>
            <a:endParaRPr lang="en-US" altLang="en-US" smtClean="0"/>
          </a:p>
          <a:p>
            <a:r>
              <a:rPr lang="en-US" altLang="en-US" smtClean="0"/>
              <a:t>The graphs become more difficult to separate, and the number of independent paths increase.  This is illustrated in the far left, where we can always trace at least 3 completely independent paths between every pair of people in the net.</a:t>
            </a:r>
          </a:p>
        </p:txBody>
      </p:sp>
    </p:spTree>
    <p:extLst>
      <p:ext uri="{BB962C8B-B14F-4D97-AF65-F5344CB8AC3E}">
        <p14:creationId xmlns:p14="http://schemas.microsoft.com/office/powerpoint/2010/main" val="1331859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24345E9-20F7-467F-BF6A-AEF80C46120C}" type="slidenum">
              <a:rPr lang="en-US" altLang="en-US"/>
              <a:pPr eaLnBrk="1" hangingPunct="1">
                <a:spcBef>
                  <a:spcPct val="0"/>
                </a:spcBef>
              </a:pPr>
              <a:t>73</a:t>
            </a:fld>
            <a:endParaRPr lang="en-US" alt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25938"/>
            <a:ext cx="5029200" cy="4098925"/>
          </a:xfrm>
          <a:noFill/>
        </p:spPr>
        <p:txBody>
          <a:bodyPr/>
          <a:lstStyle/>
          <a:p>
            <a:r>
              <a:rPr lang="en-US" altLang="en-US" smtClean="0"/>
              <a:t>To illustrate, consider these four networks, each with an identical volume of social ties.</a:t>
            </a:r>
          </a:p>
          <a:p>
            <a:endParaRPr lang="en-US" altLang="en-US" smtClean="0"/>
          </a:p>
          <a:p>
            <a:r>
              <a:rPr lang="en-US" altLang="en-US" smtClean="0"/>
              <a:t>The graphs become more difficult to separate, and the number of independent paths increase.  This is illustrated in the far left, where we can always trace at least 3 completely independent paths between every pair of people in the net.</a:t>
            </a:r>
          </a:p>
        </p:txBody>
      </p:sp>
    </p:spTree>
    <p:extLst>
      <p:ext uri="{BB962C8B-B14F-4D97-AF65-F5344CB8AC3E}">
        <p14:creationId xmlns:p14="http://schemas.microsoft.com/office/powerpoint/2010/main" val="119240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r>
              <a:rPr lang="en-US" altLang="en-US" smtClean="0"/>
              <a:t>𝑄=∑2_𝑖𝑗▒〖1/2𝑚 (𝐴_𝑖𝑗−𝛾 (𝐾_𝑖 𝐾_𝑗)/2𝑚) 〗 𝛿(𝐶_𝑖 𝐶_𝑗)</a:t>
            </a:r>
          </a:p>
          <a:p>
            <a:r>
              <a:rPr lang="en-US" altLang="en-US" smtClean="0"/>
              <a:t>Where </a:t>
            </a:r>
            <a:r>
              <a:rPr lang="en-US" altLang="en-US" i="1" smtClean="0"/>
              <a:t>m</a:t>
            </a:r>
            <a:r>
              <a:rPr lang="en-US" altLang="en-US" smtClean="0"/>
              <a:t> is the number of edges, </a:t>
            </a:r>
            <a:r>
              <a:rPr lang="en-US" altLang="en-US" i="1" smtClean="0"/>
              <a:t>k</a:t>
            </a:r>
            <a:r>
              <a:rPr lang="en-US" altLang="en-US" smtClean="0"/>
              <a:t> is the degree, </a:t>
            </a:r>
            <a:r>
              <a:rPr lang="en-US" altLang="en-US" b="1" smtClean="0"/>
              <a:t>A</a:t>
            </a:r>
            <a:r>
              <a:rPr lang="en-US" altLang="en-US" smtClean="0"/>
              <a:t> is the adjacency matrix, d is an indicator for whether node </a:t>
            </a:r>
            <a:r>
              <a:rPr lang="en-US" altLang="en-US" i="1" smtClean="0"/>
              <a:t>i</a:t>
            </a:r>
            <a:r>
              <a:rPr lang="en-US" altLang="en-US" smtClean="0"/>
              <a:t> and </a:t>
            </a:r>
            <a:r>
              <a:rPr lang="en-US" altLang="en-US" i="1" smtClean="0"/>
              <a:t>j</a:t>
            </a:r>
            <a:r>
              <a:rPr lang="en-US" altLang="en-US" smtClean="0"/>
              <a:t> are in the same subgroup or not, and g is a “resolution parameter” that identifies the scale at which clustering is observed (Fortunato and Barthelemy 2007; Reichardt and Bornholdt, 2006). Substantively, [k</a:t>
            </a:r>
            <a:r>
              <a:rPr lang="en-US" altLang="en-US" baseline="-25000" smtClean="0"/>
              <a:t>i</a:t>
            </a:r>
            <a:r>
              <a:rPr lang="en-US" altLang="en-US" smtClean="0"/>
              <a:t>k</a:t>
            </a:r>
            <a:r>
              <a:rPr lang="en-US" altLang="en-US" baseline="-25000" smtClean="0"/>
              <a:t>j</a:t>
            </a:r>
            <a:r>
              <a:rPr lang="en-US" altLang="en-US" smtClean="0"/>
              <a:t>/2</a:t>
            </a:r>
            <a:r>
              <a:rPr lang="en-US" altLang="en-US" i="1" smtClean="0"/>
              <a:t>m</a:t>
            </a:r>
            <a:r>
              <a:rPr lang="en-US" altLang="en-US" smtClean="0"/>
              <a:t>] represents the null model – the expected likelihood of contact between nodes – here simply dependent on the degrees of the pair, so (</a:t>
            </a:r>
            <a:r>
              <a:rPr lang="en-US" altLang="en-US" b="1" smtClean="0"/>
              <a:t>A</a:t>
            </a:r>
            <a:r>
              <a:rPr lang="en-US" altLang="en-US" baseline="-25000" smtClean="0"/>
              <a:t>ij</a:t>
            </a:r>
            <a:r>
              <a:rPr lang="en-US" altLang="en-US" smtClean="0"/>
              <a:t> -  [𝛾 (𝐾_𝑖 𝐾_𝑗)/2𝑚]) is the connectivity above random expectation, normalized by the total volume of ties in the network.</a:t>
            </a:r>
          </a:p>
        </p:txBody>
      </p:sp>
      <p:sp>
        <p:nvSpPr>
          <p:cNvPr id="227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BF30507-8C46-42CA-AE0E-D00297565A56}" type="slidenum">
              <a:rPr lang="en-US" altLang="en-US"/>
              <a:pPr eaLnBrk="1" hangingPunct="1">
                <a:spcBef>
                  <a:spcPct val="0"/>
                </a:spcBef>
              </a:pPr>
              <a:t>102</a:t>
            </a:fld>
            <a:endParaRPr lang="en-US" altLang="en-US"/>
          </a:p>
        </p:txBody>
      </p:sp>
    </p:spTree>
    <p:extLst>
      <p:ext uri="{BB962C8B-B14F-4D97-AF65-F5344CB8AC3E}">
        <p14:creationId xmlns:p14="http://schemas.microsoft.com/office/powerpoint/2010/main" val="365472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r>
              <a:rPr lang="en-US" altLang="en-US" smtClean="0"/>
              <a:t>𝑄=∑2_𝑖𝑗▒〖1/2𝑚 (𝐴_𝑖𝑗−𝛾 (𝐾_𝑖 𝐾_𝑗)/2𝑚) 〗 𝛿(𝐶_𝑖 𝐶_𝑗)</a:t>
            </a:r>
          </a:p>
          <a:p>
            <a:r>
              <a:rPr lang="en-US" altLang="en-US" smtClean="0"/>
              <a:t>Where </a:t>
            </a:r>
            <a:r>
              <a:rPr lang="en-US" altLang="en-US" i="1" smtClean="0"/>
              <a:t>m</a:t>
            </a:r>
            <a:r>
              <a:rPr lang="en-US" altLang="en-US" smtClean="0"/>
              <a:t> is the number of edges, </a:t>
            </a:r>
            <a:r>
              <a:rPr lang="en-US" altLang="en-US" i="1" smtClean="0"/>
              <a:t>k</a:t>
            </a:r>
            <a:r>
              <a:rPr lang="en-US" altLang="en-US" smtClean="0"/>
              <a:t> is the degree, </a:t>
            </a:r>
            <a:r>
              <a:rPr lang="en-US" altLang="en-US" b="1" smtClean="0"/>
              <a:t>A</a:t>
            </a:r>
            <a:r>
              <a:rPr lang="en-US" altLang="en-US" smtClean="0"/>
              <a:t> is the adjacency matrix, d is an indicator for whether node </a:t>
            </a:r>
            <a:r>
              <a:rPr lang="en-US" altLang="en-US" i="1" smtClean="0"/>
              <a:t>i</a:t>
            </a:r>
            <a:r>
              <a:rPr lang="en-US" altLang="en-US" smtClean="0"/>
              <a:t> and </a:t>
            </a:r>
            <a:r>
              <a:rPr lang="en-US" altLang="en-US" i="1" smtClean="0"/>
              <a:t>j</a:t>
            </a:r>
            <a:r>
              <a:rPr lang="en-US" altLang="en-US" smtClean="0"/>
              <a:t> are in the same subgroup or not, and g is a “resolution parameter” that identifies the scale at which clustering is observed (Fortunato and Barthelemy 2007; Reichardt and Bornholdt, 2006). Substantively, [k</a:t>
            </a:r>
            <a:r>
              <a:rPr lang="en-US" altLang="en-US" baseline="-25000" smtClean="0"/>
              <a:t>i</a:t>
            </a:r>
            <a:r>
              <a:rPr lang="en-US" altLang="en-US" smtClean="0"/>
              <a:t>k</a:t>
            </a:r>
            <a:r>
              <a:rPr lang="en-US" altLang="en-US" baseline="-25000" smtClean="0"/>
              <a:t>j</a:t>
            </a:r>
            <a:r>
              <a:rPr lang="en-US" altLang="en-US" smtClean="0"/>
              <a:t>/2</a:t>
            </a:r>
            <a:r>
              <a:rPr lang="en-US" altLang="en-US" i="1" smtClean="0"/>
              <a:t>m</a:t>
            </a:r>
            <a:r>
              <a:rPr lang="en-US" altLang="en-US" smtClean="0"/>
              <a:t>] represents the null model – the expected likelihood of contact between nodes – here simply dependent on the degrees of the pair, so (</a:t>
            </a:r>
            <a:r>
              <a:rPr lang="en-US" altLang="en-US" b="1" smtClean="0"/>
              <a:t>A</a:t>
            </a:r>
            <a:r>
              <a:rPr lang="en-US" altLang="en-US" baseline="-25000" smtClean="0"/>
              <a:t>ij</a:t>
            </a:r>
            <a:r>
              <a:rPr lang="en-US" altLang="en-US" smtClean="0"/>
              <a:t> -  [𝛾 (𝐾_𝑖 𝐾_𝑗)/2𝑚]) is the connectivity above random expectation, normalized by the total volume of ties in the network.</a:t>
            </a:r>
          </a:p>
        </p:txBody>
      </p:sp>
      <p:sp>
        <p:nvSpPr>
          <p:cNvPr id="227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BF30507-8C46-42CA-AE0E-D00297565A56}" type="slidenum">
              <a:rPr lang="en-US" altLang="en-US"/>
              <a:pPr eaLnBrk="1" hangingPunct="1">
                <a:spcBef>
                  <a:spcPct val="0"/>
                </a:spcBef>
              </a:pPr>
              <a:t>103</a:t>
            </a:fld>
            <a:endParaRPr lang="en-US" altLang="en-US"/>
          </a:p>
        </p:txBody>
      </p:sp>
    </p:spTree>
    <p:extLst>
      <p:ext uri="{BB962C8B-B14F-4D97-AF65-F5344CB8AC3E}">
        <p14:creationId xmlns:p14="http://schemas.microsoft.com/office/powerpoint/2010/main" val="96302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1AC8EA-91F6-4BCE-9875-198320436B95}" type="slidenum">
              <a:rPr lang="en-US" altLang="en-US"/>
              <a:pPr eaLnBrk="1" hangingPunct="1">
                <a:spcBef>
                  <a:spcPct val="0"/>
                </a:spcBef>
              </a:pPr>
              <a:t>22</a:t>
            </a:fld>
            <a:endParaRPr lang="en-US" altLang="en-US"/>
          </a:p>
        </p:txBody>
      </p:sp>
      <p:sp>
        <p:nvSpPr>
          <p:cNvPr id="164867" name="Rectangle 2"/>
          <p:cNvSpPr>
            <a:spLocks noGrp="1" noRot="1" noChangeAspect="1" noChangeArrowheads="1" noTextEdit="1"/>
          </p:cNvSpPr>
          <p:nvPr>
            <p:ph type="sldImg"/>
          </p:nvPr>
        </p:nvSpPr>
        <p:spPr>
          <a:xfrm>
            <a:off x="1152525" y="682625"/>
            <a:ext cx="4552950" cy="3414713"/>
          </a:xfrm>
          <a:ln/>
        </p:spPr>
      </p:sp>
      <p:sp>
        <p:nvSpPr>
          <p:cNvPr id="164868" name="Rectangle 3"/>
          <p:cNvSpPr>
            <a:spLocks noGrp="1" noChangeArrowheads="1"/>
          </p:cNvSpPr>
          <p:nvPr>
            <p:ph type="body" idx="1"/>
          </p:nvPr>
        </p:nvSpPr>
        <p:spPr>
          <a:xfrm>
            <a:off x="914400" y="4325938"/>
            <a:ext cx="5029200" cy="4098925"/>
          </a:xfrm>
          <a:noFill/>
        </p:spPr>
        <p:txBody>
          <a:bodyPr/>
          <a:lstStyle/>
          <a:p>
            <a:pPr eaLnBrk="1" hangingPunct="1"/>
            <a:r>
              <a:rPr lang="en-US" altLang="en-US" smtClean="0"/>
              <a:t>Notice that the adjacency list states that a is tied to b and b is tied to a and c.  The arc list merely lists all of the tied nodes or relationships.</a:t>
            </a:r>
          </a:p>
        </p:txBody>
      </p:sp>
    </p:spTree>
    <p:extLst>
      <p:ext uri="{BB962C8B-B14F-4D97-AF65-F5344CB8AC3E}">
        <p14:creationId xmlns:p14="http://schemas.microsoft.com/office/powerpoint/2010/main" val="31046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F30120-7BA7-48DA-BD04-491CE852B026}" type="slidenum">
              <a:rPr lang="en-US" altLang="en-US" smtClean="0"/>
              <a:pPr eaLnBrk="1" hangingPunct="1"/>
              <a:t>37</a:t>
            </a:fld>
            <a:endParaRPr lang="en-US" alt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art analogy I have in mind is the contrast of, say, painting to music – music is creative within levels of constraint – defined by key, time signature, rule of harmony, etc.  These can be violated, but the ability to pull that off is a skill – bad violations of harmony rules are amiturish, good ones are the mark of creativity.</a:t>
            </a:r>
          </a:p>
          <a:p>
            <a:pPr eaLnBrk="1" hangingPunct="1"/>
            <a:endParaRPr lang="en-US" altLang="en-US" smtClean="0"/>
          </a:p>
          <a:p>
            <a:pPr eaLnBrk="1" hangingPunct="1"/>
            <a:r>
              <a:rPr lang="en-US" altLang="en-US" smtClean="0"/>
              <a:t>The 3 featuers are actually 4, since “spread” and “space” are distinct.</a:t>
            </a:r>
          </a:p>
          <a:p>
            <a:pPr eaLnBrk="1" hangingPunct="1"/>
            <a:r>
              <a:rPr lang="en-US" altLang="en-US" smtClean="0"/>
              <a:t>  </a:t>
            </a:r>
          </a:p>
        </p:txBody>
      </p:sp>
    </p:spTree>
    <p:extLst>
      <p:ext uri="{BB962C8B-B14F-4D97-AF65-F5344CB8AC3E}">
        <p14:creationId xmlns:p14="http://schemas.microsoft.com/office/powerpoint/2010/main" val="199452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5C50FC-D5FD-490A-BE67-1B5E21855385}" type="slidenum">
              <a:rPr lang="en-US" altLang="en-US" smtClean="0"/>
              <a:pPr eaLnBrk="1" hangingPunct="1"/>
              <a:t>38</a:t>
            </a:fld>
            <a:endParaRPr lang="en-US"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7822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E67E02-9A2C-4E03-8115-77EFA1EFC8DB}" type="slidenum">
              <a:rPr lang="en-US" altLang="en-US" smtClean="0"/>
              <a:pPr eaLnBrk="1" hangingPunct="1"/>
              <a:t>39</a:t>
            </a:fld>
            <a:endParaRPr lang="en-US" alt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can then be used to contextualize a particular node trace (such as the observed contact tracing from a first mover)</a:t>
            </a:r>
          </a:p>
        </p:txBody>
      </p:sp>
    </p:spTree>
    <p:extLst>
      <p:ext uri="{BB962C8B-B14F-4D97-AF65-F5344CB8AC3E}">
        <p14:creationId xmlns:p14="http://schemas.microsoft.com/office/powerpoint/2010/main" val="201272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1A299A-721A-41FC-8599-470178E56476}" type="slidenum">
              <a:rPr lang="en-US" altLang="en-US" smtClean="0"/>
              <a:pPr eaLnBrk="1" hangingPunct="1"/>
              <a:t>40</a:t>
            </a:fld>
            <a:endParaRPr lang="en-US" alt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key part of the story is that transmission is facilitated by concurrent edges, so we color the network edges by concurrency…</a:t>
            </a:r>
          </a:p>
        </p:txBody>
      </p:sp>
    </p:spTree>
    <p:extLst>
      <p:ext uri="{BB962C8B-B14F-4D97-AF65-F5344CB8AC3E}">
        <p14:creationId xmlns:p14="http://schemas.microsoft.com/office/powerpoint/2010/main" val="140240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040922-E59F-4A1C-BEB5-0AC602FA9C2A}" type="slidenum">
              <a:rPr lang="en-US" altLang="en-US" smtClean="0"/>
              <a:pPr eaLnBrk="1" hangingPunct="1"/>
              <a:t>41</a:t>
            </a:fld>
            <a:endParaRPr lang="en-US" alt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key part of the story is that transmission is facilitated by concurrent edges, so we color the network edges by concurrency…</a:t>
            </a:r>
          </a:p>
        </p:txBody>
      </p:sp>
    </p:spTree>
    <p:extLst>
      <p:ext uri="{BB962C8B-B14F-4D97-AF65-F5344CB8AC3E}">
        <p14:creationId xmlns:p14="http://schemas.microsoft.com/office/powerpoint/2010/main" val="312069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12DF1C-D961-49F8-B696-03AC8D71F864}" type="slidenum">
              <a:rPr lang="en-US" altLang="en-US" smtClean="0"/>
              <a:pPr eaLnBrk="1" hangingPunct="1"/>
              <a:t>42</a:t>
            </a:fld>
            <a:endParaRPr lang="en-US" alt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key part of the story is that transmission is facilitated by concurrent edges, so we color the network edges by concurrency…</a:t>
            </a:r>
          </a:p>
        </p:txBody>
      </p:sp>
    </p:spTree>
    <p:extLst>
      <p:ext uri="{BB962C8B-B14F-4D97-AF65-F5344CB8AC3E}">
        <p14:creationId xmlns:p14="http://schemas.microsoft.com/office/powerpoint/2010/main" val="311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72746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14481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33619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31050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54173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29701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93383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118037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35931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207577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2B28605-9A0A-41D3-AEFE-358B2D531B1F}" type="datetimeFigureOut">
              <a:rPr lang="en-US" smtClean="0"/>
              <a:t>5/13/2021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B7FE032-F80D-4D79-BEA9-02D46BF2D53E}" type="slidenum">
              <a:rPr lang="en-US" smtClean="0"/>
              <a:t>‹#›</a:t>
            </a:fld>
            <a:endParaRPr lang="en-US"/>
          </a:p>
        </p:txBody>
      </p:sp>
    </p:spTree>
    <p:extLst>
      <p:ext uri="{BB962C8B-B14F-4D97-AF65-F5344CB8AC3E}">
        <p14:creationId xmlns:p14="http://schemas.microsoft.com/office/powerpoint/2010/main" val="330217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BAD63"/>
            </a:gs>
            <a:gs pos="100000">
              <a:srgbClr val="E9DDB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2B28605-9A0A-41D3-AEFE-358B2D531B1F}" type="datetimeFigureOut">
              <a:rPr lang="en-US" smtClean="0"/>
              <a:t>5/13/2021</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7FE032-F80D-4D79-BEA9-02D46BF2D5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hyperlink" Target="http://www.mdpi.com/1999-4893/10/3/93" TargetMode="External"/><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93/comnet/cnu016"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bost.ocks.org/mike/miserable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1.wmf"/><Relationship Id="rId5" Type="http://schemas.openxmlformats.org/officeDocument/2006/relationships/oleObject" Target="../embeddings/oleObject1.bin"/><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2.wmf"/><Relationship Id="rId5" Type="http://schemas.openxmlformats.org/officeDocument/2006/relationships/oleObject" Target="../embeddings/oleObject4.bin"/><Relationship Id="rId4" Type="http://schemas.openxmlformats.org/officeDocument/2006/relationships/image" Target="../media/image71.wmf"/></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4.wmf"/><Relationship Id="rId5" Type="http://schemas.openxmlformats.org/officeDocument/2006/relationships/oleObject" Target="../embeddings/oleObject6.bin"/><Relationship Id="rId4" Type="http://schemas.openxmlformats.org/officeDocument/2006/relationships/image" Target="../media/image73.wmf"/></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1.wmf"/><Relationship Id="rId5" Type="http://schemas.openxmlformats.org/officeDocument/2006/relationships/oleObject" Target="../embeddings/oleObject8.bin"/><Relationship Id="rId4" Type="http://schemas.openxmlformats.org/officeDocument/2006/relationships/image" Target="../media/image80.wmf"/></Relationships>
</file>

<file path=ppt/slides/_rels/slide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1.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92.emf"/></Relationships>
</file>

<file path=ppt/slides/_rels/slide9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10487" y="950913"/>
            <a:ext cx="5070619"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smtClean="0"/>
              <a:t>Social Networks &amp; Health</a:t>
            </a:r>
          </a:p>
          <a:p>
            <a:pPr algn="ctr" eaLnBrk="1" hangingPunct="1">
              <a:spcBef>
                <a:spcPct val="0"/>
              </a:spcBef>
              <a:buFontTx/>
              <a:buNone/>
            </a:pPr>
            <a:r>
              <a:rPr lang="en-US" altLang="en-US" sz="2400" dirty="0" smtClean="0"/>
              <a:t>Part 2</a:t>
            </a:r>
            <a:endParaRPr lang="en-US" altLang="en-US" sz="2400" dirty="0"/>
          </a:p>
          <a:p>
            <a:pPr algn="ctr" eaLnBrk="1" hangingPunct="1">
              <a:spcBef>
                <a:spcPct val="0"/>
              </a:spcBef>
              <a:buFontTx/>
              <a:buNone/>
            </a:pPr>
            <a:endParaRPr lang="en-US" altLang="en-US" sz="4400" dirty="0"/>
          </a:p>
        </p:txBody>
      </p:sp>
      <p:sp>
        <p:nvSpPr>
          <p:cNvPr id="3" name="Rectangle 2"/>
          <p:cNvSpPr/>
          <p:nvPr/>
        </p:nvSpPr>
        <p:spPr>
          <a:xfrm>
            <a:off x="127948" y="6596390"/>
            <a:ext cx="881563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Moody, James, Lisa A. Keister, M. Giovanna Merli “Focused Training in Social Networks and Health” NICHD, 2 R25 HD079352-06 </a:t>
            </a:r>
            <a:endParaRPr lang="en-US" sz="1100" dirty="0"/>
          </a:p>
        </p:txBody>
      </p:sp>
    </p:spTree>
    <p:extLst>
      <p:ext uri="{BB962C8B-B14F-4D97-AF65-F5344CB8AC3E}">
        <p14:creationId xmlns:p14="http://schemas.microsoft.com/office/powerpoint/2010/main" val="2508072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317500"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
        <p:nvSpPr>
          <p:cNvPr id="38915" name="Text Box 5"/>
          <p:cNvSpPr txBox="1">
            <a:spLocks noChangeArrowheads="1"/>
          </p:cNvSpPr>
          <p:nvPr/>
        </p:nvSpPr>
        <p:spPr bwMode="auto">
          <a:xfrm>
            <a:off x="1050925" y="755650"/>
            <a:ext cx="685210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 are substantively divided by the number of </a:t>
            </a:r>
            <a:r>
              <a:rPr lang="en-US" altLang="en-US" sz="2000" i="1" dirty="0"/>
              <a:t>modes </a:t>
            </a:r>
            <a:r>
              <a:rPr lang="en-US" altLang="en-US" sz="2000" dirty="0"/>
              <a:t>in the data.</a:t>
            </a:r>
          </a:p>
          <a:p>
            <a:pPr eaLnBrk="1" hangingPunct="1">
              <a:spcBef>
                <a:spcPct val="0"/>
              </a:spcBef>
              <a:buFontTx/>
              <a:buNone/>
            </a:pPr>
            <a:r>
              <a:rPr lang="en-US" altLang="en-US" sz="2000" dirty="0"/>
              <a:t>	</a:t>
            </a:r>
          </a:p>
          <a:p>
            <a:pPr eaLnBrk="1" hangingPunct="1">
              <a:spcBef>
                <a:spcPct val="0"/>
              </a:spcBef>
              <a:buFontTx/>
              <a:buNone/>
            </a:pPr>
            <a:r>
              <a:rPr lang="en-US" altLang="en-US" sz="2000" dirty="0"/>
              <a:t>2-mode data represents nodes from two separate classes, where all ties are across classes. </a:t>
            </a:r>
            <a:r>
              <a:rPr lang="en-US" altLang="en-US" sz="2000" dirty="0" smtClean="0"/>
              <a:t>Examples</a:t>
            </a:r>
            <a:r>
              <a:rPr lang="en-US" altLang="en-US" sz="2000" dirty="0"/>
              <a:t>:</a:t>
            </a:r>
          </a:p>
          <a:p>
            <a:pPr eaLnBrk="1" hangingPunct="1">
              <a:spcBef>
                <a:spcPct val="0"/>
              </a:spcBef>
              <a:buFontTx/>
              <a:buNone/>
            </a:pPr>
            <a:r>
              <a:rPr lang="en-US" altLang="en-US" sz="2000" dirty="0" smtClean="0"/>
              <a:t>	</a:t>
            </a:r>
            <a:r>
              <a:rPr lang="en-US" altLang="en-US" sz="2000" i="1" dirty="0" smtClean="0"/>
              <a:t>People </a:t>
            </a:r>
            <a:r>
              <a:rPr lang="en-US" altLang="en-US" sz="2000" dirty="0"/>
              <a:t>as members of </a:t>
            </a:r>
            <a:r>
              <a:rPr lang="en-US" altLang="en-US" sz="2000" i="1" dirty="0"/>
              <a:t>groups</a:t>
            </a:r>
          </a:p>
          <a:p>
            <a:pPr eaLnBrk="1" hangingPunct="1">
              <a:spcBef>
                <a:spcPct val="0"/>
              </a:spcBef>
              <a:buFontTx/>
              <a:buNone/>
            </a:pPr>
            <a:r>
              <a:rPr lang="en-US" altLang="en-US" sz="2000" i="1" dirty="0"/>
              <a:t>	People </a:t>
            </a:r>
            <a:r>
              <a:rPr lang="en-US" altLang="en-US" sz="2000" dirty="0"/>
              <a:t>as authors on </a:t>
            </a:r>
            <a:r>
              <a:rPr lang="en-US" altLang="en-US" sz="2000" i="1" dirty="0"/>
              <a:t>papers</a:t>
            </a:r>
          </a:p>
          <a:p>
            <a:pPr eaLnBrk="1" hangingPunct="1">
              <a:spcBef>
                <a:spcPct val="0"/>
              </a:spcBef>
              <a:buFontTx/>
              <a:buNone/>
            </a:pPr>
            <a:r>
              <a:rPr lang="en-US" altLang="en-US" sz="2000" i="1" dirty="0"/>
              <a:t>	Words </a:t>
            </a:r>
            <a:r>
              <a:rPr lang="en-US" altLang="en-US" sz="2000" dirty="0"/>
              <a:t>used often by </a:t>
            </a:r>
            <a:r>
              <a:rPr lang="en-US" altLang="en-US" sz="2000" i="1" dirty="0"/>
              <a:t>people</a:t>
            </a:r>
          </a:p>
          <a:p>
            <a:pPr eaLnBrk="1" hangingPunct="1">
              <a:spcBef>
                <a:spcPct val="0"/>
              </a:spcBef>
              <a:buFontTx/>
              <a:buNone/>
            </a:pPr>
            <a:r>
              <a:rPr lang="en-US" altLang="en-US" sz="2000" i="1" dirty="0"/>
              <a:t>	Events </a:t>
            </a:r>
            <a:r>
              <a:rPr lang="en-US" altLang="en-US" sz="2000" dirty="0"/>
              <a:t>in the life history of </a:t>
            </a:r>
            <a:r>
              <a:rPr lang="en-US" altLang="en-US" sz="2000" i="1" dirty="0"/>
              <a:t>people</a:t>
            </a:r>
          </a:p>
          <a:p>
            <a:pPr eaLnBrk="1" hangingPunct="1">
              <a:spcBef>
                <a:spcPct val="0"/>
              </a:spcBef>
              <a:buFontTx/>
              <a:buNone/>
            </a:pPr>
            <a:endParaRPr lang="en-US" altLang="en-US" sz="2000" i="1" dirty="0"/>
          </a:p>
          <a:p>
            <a:pPr eaLnBrk="1" hangingPunct="1">
              <a:spcBef>
                <a:spcPct val="0"/>
              </a:spcBef>
              <a:buFontTx/>
              <a:buNone/>
            </a:pPr>
            <a:r>
              <a:rPr lang="en-US" altLang="en-US" sz="2000" dirty="0"/>
              <a:t>The two modes of the data represent a duality: you can project the data as people connected to people through joint membership in a group, or groups to each other through common </a:t>
            </a:r>
            <a:r>
              <a:rPr lang="en-US" altLang="en-US" sz="2000" dirty="0" smtClean="0"/>
              <a:t>membership.</a:t>
            </a:r>
            <a:endParaRPr lang="en-US" altLang="en-US" sz="2000" dirty="0"/>
          </a:p>
          <a:p>
            <a:pPr eaLnBrk="1" hangingPunct="1">
              <a:spcBef>
                <a:spcPct val="0"/>
              </a:spcBef>
              <a:buFontTx/>
              <a:buNone/>
            </a:pPr>
            <a:endParaRPr lang="en-US" altLang="en-US" sz="2000" dirty="0"/>
          </a:p>
          <a:p>
            <a:pPr eaLnBrk="1" hangingPunct="1">
              <a:spcBef>
                <a:spcPct val="0"/>
              </a:spcBef>
              <a:buFontTx/>
              <a:buNone/>
            </a:pPr>
            <a:r>
              <a:rPr lang="en-US" altLang="en-US" sz="2000" i="1" dirty="0"/>
              <a:t>There may be multiple relations of multiple types connecting your nodes.</a:t>
            </a:r>
          </a:p>
        </p:txBody>
      </p:sp>
    </p:spTree>
    <p:extLst>
      <p:ext uri="{BB962C8B-B14F-4D97-AF65-F5344CB8AC3E}">
        <p14:creationId xmlns:p14="http://schemas.microsoft.com/office/powerpoint/2010/main" val="10088532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33363" y="1095375"/>
            <a:ext cx="336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a:latin typeface="Times New Roman" panose="02020603050405020304" pitchFamily="18" charset="0"/>
              </a:rPr>
              <a:t>Extensions of this idea include:</a:t>
            </a:r>
          </a:p>
        </p:txBody>
      </p:sp>
      <p:sp>
        <p:nvSpPr>
          <p:cNvPr id="47107" name="Text Box 3"/>
          <p:cNvSpPr txBox="1">
            <a:spLocks noChangeArrowheads="1"/>
          </p:cNvSpPr>
          <p:nvPr/>
        </p:nvSpPr>
        <p:spPr bwMode="auto">
          <a:xfrm>
            <a:off x="441325" y="1547813"/>
            <a:ext cx="84994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dirty="0">
                <a:latin typeface="Times New Roman" panose="02020603050405020304" pitchFamily="18" charset="0"/>
              </a:rPr>
              <a:t>K-Core: Every person has ties to at least k other people in the set.</a:t>
            </a:r>
          </a:p>
          <a:p>
            <a:pPr>
              <a:spcBef>
                <a:spcPct val="0"/>
              </a:spcBef>
              <a:buFontTx/>
              <a:buNone/>
            </a:pPr>
            <a:endParaRPr lang="en-US" altLang="en-US" sz="2000" b="0" dirty="0">
              <a:latin typeface="Times New Roman" panose="02020603050405020304" pitchFamily="18" charset="0"/>
            </a:endParaRPr>
          </a:p>
          <a:p>
            <a:pPr>
              <a:spcBef>
                <a:spcPct val="0"/>
              </a:spcBef>
              <a:buFontTx/>
              <a:buNone/>
            </a:pPr>
            <a:r>
              <a:rPr lang="en-US" altLang="en-US" sz="2000" b="0" dirty="0">
                <a:latin typeface="Times New Roman" panose="02020603050405020304" pitchFamily="18" charset="0"/>
              </a:rPr>
              <a:t>K-</a:t>
            </a:r>
            <a:r>
              <a:rPr lang="en-US" altLang="en-US" sz="2000" b="0" dirty="0" err="1">
                <a:latin typeface="Times New Roman" panose="02020603050405020304" pitchFamily="18" charset="0"/>
              </a:rPr>
              <a:t>plex</a:t>
            </a:r>
            <a:r>
              <a:rPr lang="en-US" altLang="en-US" sz="2000" b="0" dirty="0">
                <a:latin typeface="Times New Roman" panose="02020603050405020304" pitchFamily="18" charset="0"/>
              </a:rPr>
              <a:t>:  Every member connected to at least n-k other </a:t>
            </a:r>
          </a:p>
          <a:p>
            <a:pPr>
              <a:spcBef>
                <a:spcPct val="0"/>
              </a:spcBef>
              <a:buFontTx/>
              <a:buNone/>
            </a:pPr>
            <a:r>
              <a:rPr lang="en-US" altLang="en-US" sz="2000" b="0" dirty="0">
                <a:latin typeface="Times New Roman" panose="02020603050405020304" pitchFamily="18" charset="0"/>
              </a:rPr>
              <a:t>people in the graph (recall in a clique everyone is connected to n-1, so this relaxes that condition.</a:t>
            </a:r>
          </a:p>
          <a:p>
            <a:pPr>
              <a:spcBef>
                <a:spcPct val="0"/>
              </a:spcBef>
              <a:buFontTx/>
              <a:buNone/>
            </a:pPr>
            <a:endParaRPr lang="en-US" altLang="en-US" sz="2000" b="0" dirty="0">
              <a:latin typeface="Times New Roman" panose="02020603050405020304" pitchFamily="18" charset="0"/>
            </a:endParaRPr>
          </a:p>
          <a:p>
            <a:pPr>
              <a:spcBef>
                <a:spcPct val="0"/>
              </a:spcBef>
              <a:buFontTx/>
              <a:buNone/>
            </a:pPr>
            <a:r>
              <a:rPr lang="en-US" altLang="en-US" sz="2000" b="0" dirty="0">
                <a:latin typeface="Times New Roman" panose="02020603050405020304" pitchFamily="18" charset="0"/>
              </a:rPr>
              <a:t>n-clique: Every person is connected by a path of N or less (recall a clique is with distance = 1).  </a:t>
            </a:r>
          </a:p>
          <a:p>
            <a:pPr>
              <a:spcBef>
                <a:spcPct val="0"/>
              </a:spcBef>
              <a:buFontTx/>
              <a:buNone/>
            </a:pPr>
            <a:endParaRPr lang="en-US" altLang="en-US" sz="2000" b="0" dirty="0">
              <a:latin typeface="Times New Roman" panose="02020603050405020304" pitchFamily="18" charset="0"/>
            </a:endParaRPr>
          </a:p>
          <a:p>
            <a:pPr>
              <a:spcBef>
                <a:spcPct val="0"/>
              </a:spcBef>
              <a:buFontTx/>
              <a:buNone/>
            </a:pPr>
            <a:r>
              <a:rPr lang="en-US" altLang="en-US" sz="2000" b="0" dirty="0">
                <a:latin typeface="Times New Roman" panose="02020603050405020304" pitchFamily="18" charset="0"/>
              </a:rPr>
              <a:t>N-clan: same as an n-clique, but all paths must be </a:t>
            </a:r>
            <a:r>
              <a:rPr lang="en-US" altLang="en-US" sz="2000" b="0" i="1" dirty="0">
                <a:latin typeface="Times New Roman" panose="02020603050405020304" pitchFamily="18" charset="0"/>
              </a:rPr>
              <a:t>inside</a:t>
            </a:r>
            <a:r>
              <a:rPr lang="en-US" altLang="en-US" sz="2000" b="0" dirty="0">
                <a:latin typeface="Times New Roman" panose="02020603050405020304" pitchFamily="18" charset="0"/>
              </a:rPr>
              <a:t> the group.</a:t>
            </a:r>
          </a:p>
          <a:p>
            <a:pPr>
              <a:spcBef>
                <a:spcPct val="0"/>
              </a:spcBef>
              <a:buFontTx/>
              <a:buNone/>
            </a:pPr>
            <a:endParaRPr lang="en-US" altLang="en-US" sz="2000" b="0" dirty="0">
              <a:latin typeface="Times New Roman" panose="02020603050405020304" pitchFamily="18" charset="0"/>
            </a:endParaRPr>
          </a:p>
          <a:p>
            <a:pPr>
              <a:spcBef>
                <a:spcPct val="0"/>
              </a:spcBef>
              <a:buFontTx/>
              <a:buNone/>
            </a:pPr>
            <a:r>
              <a:rPr lang="en-US" altLang="en-US" sz="2000" b="0" i="1" dirty="0">
                <a:latin typeface="Times New Roman" panose="02020603050405020304" pitchFamily="18" charset="0"/>
              </a:rPr>
              <a:t>I’ve never had much luck with any of these methods empirically. </a:t>
            </a:r>
            <a:r>
              <a:rPr lang="en-US" altLang="en-US" sz="2000" b="0" i="1" dirty="0" smtClean="0">
                <a:latin typeface="Times New Roman" panose="02020603050405020304" pitchFamily="18" charset="0"/>
              </a:rPr>
              <a:t>Real </a:t>
            </a:r>
            <a:r>
              <a:rPr lang="en-US" altLang="en-US" sz="2000" b="0" i="1" dirty="0">
                <a:latin typeface="Times New Roman" panose="02020603050405020304" pitchFamily="18" charset="0"/>
              </a:rPr>
              <a:t>data is usually too messy to work well</a:t>
            </a:r>
            <a:r>
              <a:rPr lang="en-US" altLang="en-US" sz="2000" b="0" i="1" dirty="0" smtClean="0">
                <a:latin typeface="Times New Roman" panose="02020603050405020304" pitchFamily="18" charset="0"/>
              </a:rPr>
              <a:t>. </a:t>
            </a:r>
            <a:r>
              <a:rPr lang="en-US" altLang="en-US" sz="2000" b="0" i="1" dirty="0">
                <a:latin typeface="Times New Roman" panose="02020603050405020304" pitchFamily="18" charset="0"/>
              </a:rPr>
              <a:t>Since many of the graph-theoretic options seem not to work well, authors have used optimization techniques, that attempt to identify groups iteratively. </a:t>
            </a:r>
          </a:p>
        </p:txBody>
      </p:sp>
      <p:sp>
        <p:nvSpPr>
          <p:cNvPr id="5"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2967508645"/>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7013" y="1079500"/>
            <a:ext cx="86264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52538" indent="-1252538" eaLnBrk="0" hangingPunct="0">
              <a:spcBef>
                <a:spcPct val="20000"/>
              </a:spcBef>
              <a:buChar char="•"/>
              <a:tabLst>
                <a:tab pos="1487488" algn="l"/>
              </a:tabLst>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487488" algn="l"/>
              </a:tabLst>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487488" algn="l"/>
              </a:tabLst>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487488" algn="l"/>
              </a:tabLst>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48748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48748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48748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48748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487488"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Times New Roman" panose="02020603050405020304" pitchFamily="18" charset="0"/>
              </a:rPr>
              <a:t>Algorithmic Approaches to Identifying Primary Groups:</a:t>
            </a:r>
          </a:p>
          <a:p>
            <a:pPr>
              <a:spcBef>
                <a:spcPct val="0"/>
              </a:spcBef>
              <a:buFontTx/>
              <a:buNone/>
            </a:pPr>
            <a:endParaRPr lang="en-US" altLang="en-US" sz="1800" b="0" dirty="0">
              <a:latin typeface="Times New Roman" panose="02020603050405020304" pitchFamily="18" charset="0"/>
            </a:endParaRPr>
          </a:p>
          <a:p>
            <a:pPr marL="0" indent="0">
              <a:spcBef>
                <a:spcPct val="0"/>
              </a:spcBef>
              <a:buNone/>
            </a:pPr>
            <a:r>
              <a:rPr lang="en-US" altLang="en-US" sz="1800" dirty="0" smtClean="0">
                <a:latin typeface="Times New Roman" panose="02020603050405020304" pitchFamily="18" charset="0"/>
              </a:rPr>
              <a:t>                 </a:t>
            </a:r>
            <a:r>
              <a:rPr lang="en-US" altLang="en-US" sz="1800" i="1" dirty="0" smtClean="0">
                <a:latin typeface="Times New Roman" panose="02020603050405020304" pitchFamily="18" charset="0"/>
              </a:rPr>
              <a:t>1) </a:t>
            </a:r>
            <a:r>
              <a:rPr lang="en-US" altLang="en-US" sz="1800" b="0" i="1" dirty="0" smtClean="0">
                <a:latin typeface="Times New Roman" panose="02020603050405020304" pitchFamily="18" charset="0"/>
              </a:rPr>
              <a:t>Measures </a:t>
            </a:r>
            <a:r>
              <a:rPr lang="en-US" altLang="en-US" sz="1800" b="0" i="1" dirty="0">
                <a:latin typeface="Times New Roman" panose="02020603050405020304" pitchFamily="18" charset="0"/>
              </a:rPr>
              <a:t>of fit </a:t>
            </a:r>
            <a:endParaRPr lang="en-US" altLang="en-US" sz="1800" b="0" dirty="0">
              <a:latin typeface="Times New Roman" panose="02020603050405020304" pitchFamily="18" charset="0"/>
            </a:endParaRPr>
          </a:p>
          <a:p>
            <a:pPr>
              <a:spcBef>
                <a:spcPct val="0"/>
              </a:spcBef>
              <a:buFontTx/>
              <a:buNone/>
            </a:pPr>
            <a:r>
              <a:rPr lang="en-US" altLang="en-US" sz="1800" b="0" dirty="0">
                <a:latin typeface="Times New Roman" panose="02020603050405020304" pitchFamily="18" charset="0"/>
              </a:rPr>
              <a:t>	To identify a primary group, we need some measure of how clustered the network is. </a:t>
            </a:r>
            <a:r>
              <a:rPr lang="en-US" altLang="en-US" sz="1800" b="0" dirty="0" smtClean="0">
                <a:latin typeface="Times New Roman" panose="02020603050405020304" pitchFamily="18" charset="0"/>
              </a:rPr>
              <a:t>Usually</a:t>
            </a:r>
            <a:r>
              <a:rPr lang="en-US" altLang="en-US" sz="1800" b="0" dirty="0">
                <a:latin typeface="Times New Roman" panose="02020603050405020304" pitchFamily="18" charset="0"/>
              </a:rPr>
              <a:t>, this is a function of the number of ties that fall within group to the number of ties that fall between group.</a:t>
            </a:r>
          </a:p>
          <a:p>
            <a:pPr>
              <a:spcBef>
                <a:spcPct val="0"/>
              </a:spcBef>
              <a:buFontTx/>
              <a:buNone/>
            </a:pPr>
            <a:endParaRPr lang="en-US" altLang="en-US" sz="1800" b="0" dirty="0">
              <a:latin typeface="Times New Roman" panose="02020603050405020304" pitchFamily="18" charset="0"/>
            </a:endParaRPr>
          </a:p>
          <a:p>
            <a:pPr>
              <a:spcBef>
                <a:spcPct val="0"/>
              </a:spcBef>
              <a:buFontTx/>
              <a:buNone/>
            </a:pPr>
            <a:r>
              <a:rPr lang="en-US" altLang="en-US" sz="1800" dirty="0">
                <a:latin typeface="Times New Roman" panose="02020603050405020304" pitchFamily="18" charset="0"/>
              </a:rPr>
              <a:t> </a:t>
            </a:r>
            <a:r>
              <a:rPr lang="en-US" altLang="en-US" sz="1800" dirty="0" smtClean="0">
                <a:latin typeface="Times New Roman" panose="02020603050405020304" pitchFamily="18" charset="0"/>
              </a:rPr>
              <a:t>                </a:t>
            </a:r>
            <a:r>
              <a:rPr lang="en-US" altLang="en-US" sz="1800" b="0" i="1" dirty="0" smtClean="0">
                <a:latin typeface="Times New Roman" panose="02020603050405020304" pitchFamily="18" charset="0"/>
              </a:rPr>
              <a:t>2) </a:t>
            </a:r>
            <a:r>
              <a:rPr lang="en-US" altLang="en-US" sz="1800" b="0" i="1" dirty="0">
                <a:latin typeface="Times New Roman" panose="02020603050405020304" pitchFamily="18" charset="0"/>
              </a:rPr>
              <a:t>Processes designed to maximize (1)</a:t>
            </a:r>
          </a:p>
          <a:p>
            <a:pPr>
              <a:spcBef>
                <a:spcPct val="0"/>
              </a:spcBef>
              <a:buFontTx/>
              <a:buNone/>
            </a:pPr>
            <a:r>
              <a:rPr lang="en-US" altLang="en-US" sz="1800" b="0" dirty="0">
                <a:latin typeface="Times New Roman" panose="02020603050405020304" pitchFamily="18" charset="0"/>
              </a:rPr>
              <a:t>	Once we have such an index, we need a method for searching through the network to maximize the fit.  </a:t>
            </a:r>
          </a:p>
          <a:p>
            <a:pPr>
              <a:spcBef>
                <a:spcPct val="0"/>
              </a:spcBef>
              <a:buFontTx/>
              <a:buNone/>
            </a:pPr>
            <a:endParaRPr lang="en-US" altLang="en-US" sz="1800" b="0" dirty="0">
              <a:latin typeface="Times New Roman" panose="02020603050405020304" pitchFamily="18" charset="0"/>
            </a:endParaRPr>
          </a:p>
          <a:p>
            <a:pPr>
              <a:spcBef>
                <a:spcPct val="0"/>
              </a:spcBef>
              <a:buFontTx/>
              <a:buNone/>
            </a:pPr>
            <a:r>
              <a:rPr lang="en-US" altLang="en-US" sz="1800" b="0" dirty="0">
                <a:latin typeface="Times New Roman" panose="02020603050405020304" pitchFamily="18" charset="0"/>
              </a:rPr>
              <a:t>	</a:t>
            </a:r>
          </a:p>
        </p:txBody>
      </p:sp>
      <p:sp>
        <p:nvSpPr>
          <p:cNvPr id="4"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7976672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93305" y="906462"/>
            <a:ext cx="71326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dirty="0" smtClean="0">
                <a:latin typeface="Times New Roman" panose="02020603050405020304" pitchFamily="18" charset="0"/>
              </a:rPr>
              <a:t>Modularity is probably the most commonly used contemporary clustering metric</a:t>
            </a:r>
            <a:endParaRPr lang="en-US" altLang="en-US" sz="2000" b="0" dirty="0">
              <a:latin typeface="Times New Roman" panose="02020603050405020304" pitchFamily="18" charset="0"/>
            </a:endParaRPr>
          </a:p>
        </p:txBody>
      </p:sp>
      <p:sp>
        <p:nvSpPr>
          <p:cNvPr id="62467" name="Text Box 3"/>
          <p:cNvSpPr txBox="1">
            <a:spLocks noChangeArrowheads="1"/>
          </p:cNvSpPr>
          <p:nvPr/>
        </p:nvSpPr>
        <p:spPr bwMode="auto">
          <a:xfrm>
            <a:off x="1363663" y="3684588"/>
            <a:ext cx="69659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dirty="0">
                <a:latin typeface="Times New Roman" panose="02020603050405020304" pitchFamily="18" charset="0"/>
              </a:rPr>
              <a:t>Where:</a:t>
            </a:r>
          </a:p>
          <a:p>
            <a:pPr eaLnBrk="1" hangingPunct="1">
              <a:spcBef>
                <a:spcPct val="0"/>
              </a:spcBef>
              <a:buFontTx/>
              <a:buNone/>
            </a:pPr>
            <a:r>
              <a:rPr lang="en-US" altLang="en-US" sz="2400" b="0" dirty="0">
                <a:latin typeface="Times New Roman" panose="02020603050405020304" pitchFamily="18" charset="0"/>
              </a:rPr>
              <a:t>	m is number of edges</a:t>
            </a:r>
          </a:p>
          <a:p>
            <a:pPr eaLnBrk="1" hangingPunct="1">
              <a:spcBef>
                <a:spcPct val="0"/>
              </a:spcBef>
              <a:buFontTx/>
              <a:buNone/>
            </a:pPr>
            <a:r>
              <a:rPr lang="en-US" altLang="en-US" sz="2400" b="0" dirty="0">
                <a:latin typeface="Times New Roman" panose="02020603050405020304" pitchFamily="18" charset="0"/>
              </a:rPr>
              <a:t>	k is degree</a:t>
            </a:r>
          </a:p>
          <a:p>
            <a:pPr eaLnBrk="1" hangingPunct="1">
              <a:spcBef>
                <a:spcPct val="0"/>
              </a:spcBef>
              <a:buFontTx/>
              <a:buNone/>
            </a:pPr>
            <a:r>
              <a:rPr lang="en-US" altLang="en-US" sz="2400" b="0" dirty="0">
                <a:latin typeface="Times New Roman" panose="02020603050405020304" pitchFamily="18" charset="0"/>
              </a:rPr>
              <a:t>	A is the adjacency matrix, so </a:t>
            </a:r>
            <a:r>
              <a:rPr lang="en-US" altLang="en-US" sz="2400" b="0" dirty="0" err="1">
                <a:latin typeface="Times New Roman" panose="02020603050405020304" pitchFamily="18" charset="0"/>
              </a:rPr>
              <a:t>A</a:t>
            </a:r>
            <a:r>
              <a:rPr lang="en-US" altLang="en-US" sz="2400" b="0" baseline="-25000" dirty="0" err="1">
                <a:latin typeface="Times New Roman" panose="02020603050405020304" pitchFamily="18" charset="0"/>
              </a:rPr>
              <a:t>ij</a:t>
            </a:r>
            <a:r>
              <a:rPr lang="en-US" altLang="en-US" sz="2400" b="0" dirty="0">
                <a:latin typeface="Times New Roman" panose="02020603050405020304" pitchFamily="18" charset="0"/>
              </a:rPr>
              <a:t> is tie value</a:t>
            </a:r>
          </a:p>
          <a:p>
            <a:pPr eaLnBrk="1" hangingPunct="1">
              <a:spcBef>
                <a:spcPct val="0"/>
              </a:spcBef>
              <a:buFontTx/>
              <a:buNone/>
            </a:pPr>
            <a:r>
              <a:rPr lang="en-US" altLang="en-US" sz="2400" b="0" dirty="0">
                <a:latin typeface="Times New Roman" panose="02020603050405020304" pitchFamily="18" charset="0"/>
              </a:rPr>
              <a:t>	</a:t>
            </a:r>
            <a:r>
              <a:rPr lang="en-US" altLang="en-US" sz="2400" b="0" dirty="0">
                <a:latin typeface="Symbol" panose="05050102010706020507" pitchFamily="18" charset="2"/>
              </a:rPr>
              <a:t>d</a:t>
            </a:r>
            <a:r>
              <a:rPr lang="en-US" altLang="en-US" sz="2400" b="0" dirty="0">
                <a:latin typeface="Times New Roman" panose="02020603050405020304" pitchFamily="18" charset="0"/>
              </a:rPr>
              <a:t>(</a:t>
            </a:r>
            <a:r>
              <a:rPr lang="en-US" altLang="en-US" sz="2400" b="0" dirty="0" err="1">
                <a:latin typeface="Times New Roman" panose="02020603050405020304" pitchFamily="18" charset="0"/>
              </a:rPr>
              <a:t>CiCj</a:t>
            </a:r>
            <a:r>
              <a:rPr lang="en-US" altLang="en-US" sz="2400" b="0" dirty="0">
                <a:latin typeface="Times New Roman" panose="02020603050405020304" pitchFamily="18" charset="0"/>
              </a:rPr>
              <a:t>) is indicator for being in the same group</a:t>
            </a:r>
          </a:p>
          <a:p>
            <a:pPr eaLnBrk="1" hangingPunct="1">
              <a:spcBef>
                <a:spcPct val="0"/>
              </a:spcBef>
              <a:buFontTx/>
              <a:buNone/>
            </a:pPr>
            <a:r>
              <a:rPr lang="en-US" altLang="en-US" sz="2400" b="0" dirty="0">
                <a:latin typeface="Times New Roman" panose="02020603050405020304" pitchFamily="18" charset="0"/>
              </a:rPr>
              <a:t>	</a:t>
            </a:r>
            <a:r>
              <a:rPr lang="en-US" altLang="en-US" sz="2400" b="0" dirty="0">
                <a:latin typeface="Symbol" panose="05050102010706020507" pitchFamily="18" charset="2"/>
              </a:rPr>
              <a:t>g</a:t>
            </a:r>
            <a:r>
              <a:rPr lang="en-US" altLang="en-US" sz="2400" b="0" dirty="0">
                <a:latin typeface="Times New Roman" panose="02020603050405020304" pitchFamily="18" charset="0"/>
              </a:rPr>
              <a:t> is a resolution parameter</a:t>
            </a:r>
          </a:p>
        </p:txBody>
      </p:sp>
      <p:sp>
        <p:nvSpPr>
          <p:cNvPr id="62469" name="Text Box 6"/>
          <p:cNvSpPr txBox="1">
            <a:spLocks noChangeArrowheads="1"/>
          </p:cNvSpPr>
          <p:nvPr/>
        </p:nvSpPr>
        <p:spPr bwMode="auto">
          <a:xfrm>
            <a:off x="203200" y="6216650"/>
            <a:ext cx="8547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smtClean="0">
                <a:latin typeface="Times New Roman" panose="02020603050405020304" pitchFamily="18" charset="0"/>
              </a:rPr>
              <a:t>Intuitively this is the </a:t>
            </a:r>
            <a:endParaRPr lang="en-US" altLang="en-US" sz="1800" b="0" dirty="0">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184624" y="2018366"/>
            <a:ext cx="6584251" cy="1201016"/>
          </a:xfrm>
          <a:prstGeom prst="rect">
            <a:avLst/>
          </a:prstGeom>
        </p:spPr>
      </p:pic>
      <p:sp>
        <p:nvSpPr>
          <p:cNvPr id="10"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38997929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93305" y="906462"/>
            <a:ext cx="71326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dirty="0" smtClean="0">
                <a:latin typeface="Times New Roman" panose="02020603050405020304" pitchFamily="18" charset="0"/>
              </a:rPr>
              <a:t>Modularity is probably the most commonly used contemporary clustering metric</a:t>
            </a:r>
            <a:endParaRPr lang="en-US" altLang="en-US" sz="2000" b="0" dirty="0">
              <a:latin typeface="Times New Roman" panose="02020603050405020304" pitchFamily="18" charset="0"/>
            </a:endParaRPr>
          </a:p>
        </p:txBody>
      </p:sp>
      <p:sp>
        <p:nvSpPr>
          <p:cNvPr id="62469" name="Text Box 6"/>
          <p:cNvSpPr txBox="1">
            <a:spLocks noChangeArrowheads="1"/>
          </p:cNvSpPr>
          <p:nvPr/>
        </p:nvSpPr>
        <p:spPr bwMode="auto">
          <a:xfrm>
            <a:off x="203200" y="6216650"/>
            <a:ext cx="8547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smtClean="0">
                <a:latin typeface="Times New Roman" panose="02020603050405020304" pitchFamily="18" charset="0"/>
              </a:rPr>
              <a:t>Intuitively this is the </a:t>
            </a:r>
            <a:endParaRPr lang="en-US" altLang="en-US" sz="1800" b="0" dirty="0">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10551" y="2798273"/>
            <a:ext cx="6584251" cy="1201016"/>
          </a:xfrm>
          <a:prstGeom prst="rect">
            <a:avLst/>
          </a:prstGeom>
        </p:spPr>
      </p:pic>
      <p:grpSp>
        <p:nvGrpSpPr>
          <p:cNvPr id="22" name="Group 21"/>
          <p:cNvGrpSpPr/>
          <p:nvPr/>
        </p:nvGrpSpPr>
        <p:grpSpPr>
          <a:xfrm>
            <a:off x="4702510" y="2794740"/>
            <a:ext cx="1422183" cy="1808333"/>
            <a:chOff x="4702510" y="2794740"/>
            <a:chExt cx="1422183" cy="1808333"/>
          </a:xfrm>
        </p:grpSpPr>
        <p:sp>
          <p:nvSpPr>
            <p:cNvPr id="10" name="TextBox 9"/>
            <p:cNvSpPr txBox="1"/>
            <p:nvPr/>
          </p:nvSpPr>
          <p:spPr>
            <a:xfrm>
              <a:off x="4702510" y="4233741"/>
              <a:ext cx="1422183" cy="369332"/>
            </a:xfrm>
            <a:prstGeom prst="rect">
              <a:avLst/>
            </a:prstGeom>
            <a:noFill/>
          </p:spPr>
          <p:txBody>
            <a:bodyPr wrap="square" rtlCol="0">
              <a:spAutoFit/>
            </a:bodyPr>
            <a:lstStyle/>
            <a:p>
              <a:r>
                <a:rPr lang="en-US" dirty="0" smtClean="0"/>
                <a:t>Expected ties</a:t>
              </a:r>
              <a:endParaRPr lang="en-US" dirty="0"/>
            </a:p>
          </p:txBody>
        </p:sp>
        <p:cxnSp>
          <p:nvCxnSpPr>
            <p:cNvPr id="7" name="Straight Arrow Connector 6"/>
            <p:cNvCxnSpPr>
              <a:stCxn id="10" idx="0"/>
            </p:cNvCxnSpPr>
            <p:nvPr/>
          </p:nvCxnSpPr>
          <p:spPr>
            <a:xfrm flipH="1" flipV="1">
              <a:off x="5278582" y="3999289"/>
              <a:ext cx="135020" cy="2344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35236" y="2794740"/>
              <a:ext cx="872837" cy="120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922818" y="3174162"/>
            <a:ext cx="2183075" cy="1862096"/>
            <a:chOff x="5922818" y="3174162"/>
            <a:chExt cx="2183075" cy="1862096"/>
          </a:xfrm>
        </p:grpSpPr>
        <p:sp>
          <p:nvSpPr>
            <p:cNvPr id="2" name="TextBox 1"/>
            <p:cNvSpPr txBox="1"/>
            <p:nvPr/>
          </p:nvSpPr>
          <p:spPr>
            <a:xfrm>
              <a:off x="6683710" y="4112928"/>
              <a:ext cx="1422183" cy="923330"/>
            </a:xfrm>
            <a:prstGeom prst="rect">
              <a:avLst/>
            </a:prstGeom>
            <a:noFill/>
          </p:spPr>
          <p:txBody>
            <a:bodyPr wrap="square" rtlCol="0">
              <a:spAutoFit/>
            </a:bodyPr>
            <a:lstStyle/>
            <a:p>
              <a:r>
                <a:rPr lang="en-US" dirty="0" smtClean="0"/>
                <a:t>Indicator for same group (0,1)</a:t>
              </a:r>
              <a:endParaRPr lang="en-US" dirty="0"/>
            </a:p>
          </p:txBody>
        </p:sp>
        <p:cxnSp>
          <p:nvCxnSpPr>
            <p:cNvPr id="5" name="Straight Arrow Connector 4"/>
            <p:cNvCxnSpPr>
              <a:stCxn id="2" idx="0"/>
            </p:cNvCxnSpPr>
            <p:nvPr/>
          </p:nvCxnSpPr>
          <p:spPr>
            <a:xfrm flipH="1" flipV="1">
              <a:off x="7010400" y="3747242"/>
              <a:ext cx="384402" cy="365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922818" y="3174162"/>
              <a:ext cx="1382053" cy="607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145308" y="3179125"/>
            <a:ext cx="1422183" cy="1580134"/>
            <a:chOff x="3145308" y="3179125"/>
            <a:chExt cx="1422183" cy="1580134"/>
          </a:xfrm>
        </p:grpSpPr>
        <p:sp>
          <p:nvSpPr>
            <p:cNvPr id="15" name="Rectangle 14"/>
            <p:cNvSpPr/>
            <p:nvPr/>
          </p:nvSpPr>
          <p:spPr>
            <a:xfrm>
              <a:off x="3532910" y="3179125"/>
              <a:ext cx="591236" cy="568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45308" y="4112928"/>
              <a:ext cx="1422183" cy="646331"/>
            </a:xfrm>
            <a:prstGeom prst="rect">
              <a:avLst/>
            </a:prstGeom>
            <a:noFill/>
          </p:spPr>
          <p:txBody>
            <a:bodyPr wrap="square" rtlCol="0">
              <a:spAutoFit/>
            </a:bodyPr>
            <a:lstStyle/>
            <a:p>
              <a:r>
                <a:rPr lang="en-US" dirty="0" smtClean="0"/>
                <a:t>Observed ties</a:t>
              </a:r>
              <a:endParaRPr lang="en-US" dirty="0"/>
            </a:p>
          </p:txBody>
        </p:sp>
        <p:cxnSp>
          <p:nvCxnSpPr>
            <p:cNvPr id="11" name="Straight Arrow Connector 10"/>
            <p:cNvCxnSpPr>
              <a:stCxn id="16" idx="0"/>
            </p:cNvCxnSpPr>
            <p:nvPr/>
          </p:nvCxnSpPr>
          <p:spPr>
            <a:xfrm flipH="1" flipV="1">
              <a:off x="3828074" y="3747242"/>
              <a:ext cx="28326" cy="365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24018" y="1973833"/>
            <a:ext cx="1422183" cy="1773409"/>
            <a:chOff x="3824018" y="1973833"/>
            <a:chExt cx="1422183" cy="1773409"/>
          </a:xfrm>
        </p:grpSpPr>
        <p:sp>
          <p:nvSpPr>
            <p:cNvPr id="12" name="Rectangle 11"/>
            <p:cNvSpPr/>
            <p:nvPr/>
          </p:nvSpPr>
          <p:spPr>
            <a:xfrm>
              <a:off x="4539166" y="3174162"/>
              <a:ext cx="296070" cy="573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24018" y="1973833"/>
              <a:ext cx="1422183" cy="646331"/>
            </a:xfrm>
            <a:prstGeom prst="rect">
              <a:avLst/>
            </a:prstGeom>
            <a:noFill/>
          </p:spPr>
          <p:txBody>
            <a:bodyPr wrap="square" rtlCol="0">
              <a:spAutoFit/>
            </a:bodyPr>
            <a:lstStyle/>
            <a:p>
              <a:r>
                <a:rPr lang="en-US" dirty="0" smtClean="0"/>
                <a:t>Resolution parameter</a:t>
              </a:r>
              <a:endParaRPr lang="en-US" dirty="0"/>
            </a:p>
          </p:txBody>
        </p:sp>
        <p:cxnSp>
          <p:nvCxnSpPr>
            <p:cNvPr id="17" name="Straight Arrow Connector 16"/>
            <p:cNvCxnSpPr>
              <a:stCxn id="20" idx="2"/>
              <a:endCxn id="12" idx="0"/>
            </p:cNvCxnSpPr>
            <p:nvPr/>
          </p:nvCxnSpPr>
          <p:spPr>
            <a:xfrm>
              <a:off x="4535110" y="2620164"/>
              <a:ext cx="152091" cy="5539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632364" y="2794740"/>
            <a:ext cx="692727" cy="12045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267635" y="1879460"/>
            <a:ext cx="1422183" cy="646331"/>
          </a:xfrm>
          <a:prstGeom prst="rect">
            <a:avLst/>
          </a:prstGeom>
          <a:noFill/>
        </p:spPr>
        <p:txBody>
          <a:bodyPr wrap="square" rtlCol="0">
            <a:spAutoFit/>
          </a:bodyPr>
          <a:lstStyle/>
          <a:p>
            <a:r>
              <a:rPr lang="en-US" dirty="0" smtClean="0"/>
              <a:t>Normalizing</a:t>
            </a:r>
          </a:p>
          <a:p>
            <a:r>
              <a:rPr lang="en-US" dirty="0" smtClean="0"/>
              <a:t>constant</a:t>
            </a:r>
            <a:endParaRPr lang="en-US" dirty="0"/>
          </a:p>
        </p:txBody>
      </p:sp>
      <p:cxnSp>
        <p:nvCxnSpPr>
          <p:cNvPr id="27" name="Straight Arrow Connector 26"/>
          <p:cNvCxnSpPr>
            <a:stCxn id="30" idx="2"/>
          </p:cNvCxnSpPr>
          <p:nvPr/>
        </p:nvCxnSpPr>
        <p:spPr>
          <a:xfrm flipH="1">
            <a:off x="2978726" y="2525791"/>
            <a:ext cx="1" cy="2689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25493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57001" y="808038"/>
            <a:ext cx="8609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0">
                <a:latin typeface="Times New Roman" panose="02020603050405020304" pitchFamily="18" charset="0"/>
              </a:rPr>
              <a:t>Modularity Scores Comparison to Segregation Index – comparing value of multiple solutions on the same network</a:t>
            </a:r>
          </a:p>
        </p:txBody>
      </p:sp>
      <p:grpSp>
        <p:nvGrpSpPr>
          <p:cNvPr id="22" name="Group 21"/>
          <p:cNvGrpSpPr/>
          <p:nvPr/>
        </p:nvGrpSpPr>
        <p:grpSpPr>
          <a:xfrm>
            <a:off x="595240" y="1246188"/>
            <a:ext cx="7717487" cy="5361715"/>
            <a:chOff x="290440" y="1343885"/>
            <a:chExt cx="6789737" cy="4771041"/>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9173" t="6026" r="23913" b="10763"/>
            <a:stretch/>
          </p:blipFill>
          <p:spPr>
            <a:xfrm>
              <a:off x="290440" y="1357743"/>
              <a:ext cx="6110360" cy="2132879"/>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88409" t="2436" r="2048" b="12122"/>
            <a:stretch/>
          </p:blipFill>
          <p:spPr>
            <a:xfrm>
              <a:off x="6498289" y="1343885"/>
              <a:ext cx="581888" cy="4359425"/>
            </a:xfrm>
            <a:prstGeom prst="rect">
              <a:avLst/>
            </a:prstGeom>
          </p:spPr>
        </p:pic>
        <p:pic>
          <p:nvPicPr>
            <p:cNvPr id="18" name="Picture 17"/>
            <p:cNvPicPr>
              <a:picLocks noChangeAspect="1"/>
            </p:cNvPicPr>
            <p:nvPr/>
          </p:nvPicPr>
          <p:blipFill rotWithShape="1">
            <a:blip r:embed="rId4"/>
            <a:srcRect l="4145" t="8619" r="12482" b="11104"/>
            <a:stretch/>
          </p:blipFill>
          <p:spPr>
            <a:xfrm>
              <a:off x="290441" y="3532906"/>
              <a:ext cx="1995560" cy="2170404"/>
            </a:xfrm>
            <a:prstGeom prst="rect">
              <a:avLst/>
            </a:prstGeom>
          </p:spPr>
        </p:pic>
        <p:sp>
          <p:nvSpPr>
            <p:cNvPr id="19" name="TextBox 18"/>
            <p:cNvSpPr txBox="1"/>
            <p:nvPr/>
          </p:nvSpPr>
          <p:spPr>
            <a:xfrm>
              <a:off x="847446" y="5745594"/>
              <a:ext cx="885179" cy="369332"/>
            </a:xfrm>
            <a:prstGeom prst="rect">
              <a:avLst/>
            </a:prstGeom>
            <a:noFill/>
          </p:spPr>
          <p:txBody>
            <a:bodyPr wrap="none" rtlCol="0">
              <a:spAutoFit/>
            </a:bodyPr>
            <a:lstStyle/>
            <a:p>
              <a:r>
                <a:rPr lang="en-US" dirty="0" smtClean="0"/>
                <a:t>Q=0.24</a:t>
              </a:r>
              <a:endParaRPr lang="en-US" dirty="0"/>
            </a:p>
          </p:txBody>
        </p:sp>
        <p:pic>
          <p:nvPicPr>
            <p:cNvPr id="20" name="Picture 19"/>
            <p:cNvPicPr>
              <a:picLocks noChangeAspect="1"/>
            </p:cNvPicPr>
            <p:nvPr/>
          </p:nvPicPr>
          <p:blipFill rotWithShape="1">
            <a:blip r:embed="rId5"/>
            <a:srcRect l="3848" t="9002" r="3550" b="2885"/>
            <a:stretch/>
          </p:blipFill>
          <p:spPr>
            <a:xfrm>
              <a:off x="2355781" y="3532906"/>
              <a:ext cx="1935447" cy="2170404"/>
            </a:xfrm>
            <a:prstGeom prst="rect">
              <a:avLst/>
            </a:prstGeom>
          </p:spPr>
        </p:pic>
        <p:sp>
          <p:nvSpPr>
            <p:cNvPr id="26" name="TextBox 25"/>
            <p:cNvSpPr txBox="1"/>
            <p:nvPr/>
          </p:nvSpPr>
          <p:spPr>
            <a:xfrm>
              <a:off x="2880914" y="5745594"/>
              <a:ext cx="885179" cy="369332"/>
            </a:xfrm>
            <a:prstGeom prst="rect">
              <a:avLst/>
            </a:prstGeom>
            <a:noFill/>
          </p:spPr>
          <p:txBody>
            <a:bodyPr wrap="none" rtlCol="0">
              <a:spAutoFit/>
            </a:bodyPr>
            <a:lstStyle/>
            <a:p>
              <a:r>
                <a:rPr lang="en-US" dirty="0" smtClean="0"/>
                <a:t>Q=0.51</a:t>
              </a:r>
              <a:endParaRPr lang="en-US" dirty="0"/>
            </a:p>
          </p:txBody>
        </p:sp>
        <p:pic>
          <p:nvPicPr>
            <p:cNvPr id="21" name="Picture 20"/>
            <p:cNvPicPr>
              <a:picLocks noChangeAspect="1"/>
            </p:cNvPicPr>
            <p:nvPr/>
          </p:nvPicPr>
          <p:blipFill rotWithShape="1">
            <a:blip r:embed="rId6"/>
            <a:srcRect l="12930" t="12250" r="11291" b="7282"/>
            <a:stretch/>
          </p:blipFill>
          <p:spPr>
            <a:xfrm>
              <a:off x="4388717" y="3532906"/>
              <a:ext cx="1998227" cy="2212688"/>
            </a:xfrm>
            <a:prstGeom prst="rect">
              <a:avLst/>
            </a:prstGeom>
          </p:spPr>
        </p:pic>
        <p:sp>
          <p:nvSpPr>
            <p:cNvPr id="28" name="TextBox 27"/>
            <p:cNvSpPr txBox="1"/>
            <p:nvPr/>
          </p:nvSpPr>
          <p:spPr>
            <a:xfrm>
              <a:off x="4914382" y="5745594"/>
              <a:ext cx="885179" cy="369332"/>
            </a:xfrm>
            <a:prstGeom prst="rect">
              <a:avLst/>
            </a:prstGeom>
            <a:noFill/>
          </p:spPr>
          <p:txBody>
            <a:bodyPr wrap="none" rtlCol="0">
              <a:spAutoFit/>
            </a:bodyPr>
            <a:lstStyle/>
            <a:p>
              <a:r>
                <a:rPr lang="en-US" dirty="0" smtClean="0"/>
                <a:t>Q=0.68</a:t>
              </a:r>
              <a:endParaRPr lang="en-US" dirty="0"/>
            </a:p>
          </p:txBody>
        </p:sp>
      </p:grpSp>
      <p:sp>
        <p:nvSpPr>
          <p:cNvPr id="30"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28947530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81445" y="972416"/>
            <a:ext cx="812641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dirty="0">
                <a:latin typeface="Times New Roman" panose="02020603050405020304" pitchFamily="18" charset="0"/>
              </a:rPr>
              <a:t>Other </a:t>
            </a:r>
            <a:r>
              <a:rPr lang="en-US" altLang="en-US" sz="2000" b="0" dirty="0" smtClean="0">
                <a:latin typeface="Times New Roman" panose="02020603050405020304" pitchFamily="18" charset="0"/>
              </a:rPr>
              <a:t>indices </a:t>
            </a:r>
            <a:r>
              <a:rPr lang="en-US" altLang="en-US" sz="2000" b="0" dirty="0">
                <a:latin typeface="Times New Roman" panose="02020603050405020304" pitchFamily="18" charset="0"/>
              </a:rPr>
              <a:t>include:</a:t>
            </a:r>
          </a:p>
          <a:p>
            <a:pPr marL="914400" lvl="1" indent="-457200" eaLnBrk="1" hangingPunct="1">
              <a:spcBef>
                <a:spcPct val="0"/>
              </a:spcBef>
              <a:buFont typeface="+mj-lt"/>
              <a:buAutoNum type="alphaUcPeriod"/>
            </a:pPr>
            <a:r>
              <a:rPr lang="en-US" altLang="en-US" sz="2000" b="0" dirty="0" smtClean="0">
                <a:latin typeface="Times New Roman" panose="02020603050405020304" pitchFamily="18" charset="0"/>
              </a:rPr>
              <a:t>The </a:t>
            </a:r>
            <a:r>
              <a:rPr lang="en-US" altLang="en-US" sz="2000" b="0" dirty="0">
                <a:latin typeface="Times New Roman" panose="02020603050405020304" pitchFamily="18" charset="0"/>
              </a:rPr>
              <a:t>ratio of in-group to out-group ties (</a:t>
            </a:r>
            <a:r>
              <a:rPr lang="en-US" altLang="en-US" sz="2000" b="0" dirty="0" err="1">
                <a:latin typeface="Times New Roman" panose="02020603050405020304" pitchFamily="18" charset="0"/>
              </a:rPr>
              <a:t>Negopy</a:t>
            </a:r>
            <a:r>
              <a:rPr lang="en-US" altLang="en-US" sz="2000" b="0" dirty="0">
                <a:latin typeface="Times New Roman" panose="02020603050405020304" pitchFamily="18" charset="0"/>
              </a:rPr>
              <a:t>, UCINET </a:t>
            </a:r>
            <a:r>
              <a:rPr lang="en-US" altLang="en-US" sz="2000" b="0" dirty="0" smtClean="0">
                <a:latin typeface="Times New Roman" panose="02020603050405020304" pitchFamily="18" charset="0"/>
              </a:rPr>
              <a:t>Factions)</a:t>
            </a:r>
          </a:p>
          <a:p>
            <a:pPr marL="914400" lvl="1" indent="-457200" eaLnBrk="1" hangingPunct="1">
              <a:spcBef>
                <a:spcPct val="0"/>
              </a:spcBef>
              <a:buFont typeface="+mj-lt"/>
              <a:buAutoNum type="alphaUcPeriod"/>
            </a:pPr>
            <a:r>
              <a:rPr lang="en-US" altLang="en-US" sz="2000" b="0" dirty="0" smtClean="0">
                <a:latin typeface="Times New Roman" panose="02020603050405020304" pitchFamily="18" charset="0"/>
              </a:rPr>
              <a:t>Maximizing </a:t>
            </a:r>
            <a:r>
              <a:rPr lang="en-US" altLang="en-US" sz="2000" b="0" dirty="0">
                <a:latin typeface="Times New Roman" panose="02020603050405020304" pitchFamily="18" charset="0"/>
              </a:rPr>
              <a:t>the probability of in-group contact (</a:t>
            </a:r>
            <a:r>
              <a:rPr lang="en-US" altLang="en-US" sz="2000" b="0" dirty="0" err="1" smtClean="0">
                <a:latin typeface="Times New Roman" panose="02020603050405020304" pitchFamily="18" charset="0"/>
              </a:rPr>
              <a:t>CliqueFinder</a:t>
            </a:r>
            <a:r>
              <a:rPr lang="en-US" altLang="en-US" sz="2000" b="0" dirty="0" smtClean="0">
                <a:latin typeface="Times New Roman" panose="02020603050405020304" pitchFamily="18" charset="0"/>
              </a:rPr>
              <a:t>)</a:t>
            </a:r>
          </a:p>
          <a:p>
            <a:pPr marL="914400" lvl="1" indent="-457200" eaLnBrk="1" hangingPunct="1">
              <a:spcBef>
                <a:spcPct val="0"/>
              </a:spcBef>
              <a:buFont typeface="+mj-lt"/>
              <a:buAutoNum type="alphaUcPeriod"/>
            </a:pPr>
            <a:r>
              <a:rPr lang="en-US" altLang="en-US" sz="2000" b="0" dirty="0" smtClean="0">
                <a:latin typeface="Times New Roman" panose="02020603050405020304" pitchFamily="18" charset="0"/>
              </a:rPr>
              <a:t>The </a:t>
            </a:r>
            <a:r>
              <a:rPr lang="en-US" altLang="en-US" sz="2000" b="0" dirty="0">
                <a:latin typeface="Times New Roman" panose="02020603050405020304" pitchFamily="18" charset="0"/>
              </a:rPr>
              <a:t>Segregation Matrix Index (</a:t>
            </a:r>
            <a:r>
              <a:rPr lang="en-US" altLang="en-US" sz="2000" b="0" dirty="0" smtClean="0">
                <a:latin typeface="Times New Roman" panose="02020603050405020304" pitchFamily="18" charset="0"/>
              </a:rPr>
              <a:t>SMI)</a:t>
            </a:r>
          </a:p>
          <a:p>
            <a:pPr marL="914400" lvl="1" indent="-457200" eaLnBrk="1" hangingPunct="1">
              <a:spcBef>
                <a:spcPct val="0"/>
              </a:spcBef>
              <a:buFont typeface="+mj-lt"/>
              <a:buAutoNum type="alphaUcPeriod"/>
            </a:pPr>
            <a:r>
              <a:rPr lang="en-US" altLang="en-US" sz="2000" b="0" dirty="0" smtClean="0">
                <a:latin typeface="Times New Roman" panose="02020603050405020304" pitchFamily="18" charset="0"/>
              </a:rPr>
              <a:t>The </a:t>
            </a:r>
            <a:r>
              <a:rPr lang="en-US" altLang="en-US" sz="2000" b="0" dirty="0">
                <a:latin typeface="Times New Roman" panose="02020603050405020304" pitchFamily="18" charset="0"/>
              </a:rPr>
              <a:t>dyadic factor loadings for overlapping groups (akin to a latent class </a:t>
            </a:r>
            <a:r>
              <a:rPr lang="en-US" altLang="en-US" sz="2000" b="0" dirty="0" smtClean="0">
                <a:latin typeface="Times New Roman" panose="02020603050405020304" pitchFamily="18" charset="0"/>
              </a:rPr>
              <a:t>model)</a:t>
            </a:r>
          </a:p>
          <a:p>
            <a:pPr marL="914400" lvl="1" indent="-457200" eaLnBrk="1" hangingPunct="1">
              <a:spcBef>
                <a:spcPct val="0"/>
              </a:spcBef>
              <a:buFont typeface="+mj-lt"/>
              <a:buAutoNum type="alphaUcPeriod"/>
            </a:pPr>
            <a:r>
              <a:rPr lang="en-US" altLang="en-US" sz="2000" b="0" dirty="0" smtClean="0">
                <a:latin typeface="Times New Roman" panose="02020603050405020304" pitchFamily="18" charset="0"/>
              </a:rPr>
              <a:t>Minimize </a:t>
            </a:r>
            <a:r>
              <a:rPr lang="en-US" altLang="en-US" sz="2000" b="0" dirty="0">
                <a:latin typeface="Times New Roman" panose="02020603050405020304" pitchFamily="18" charset="0"/>
              </a:rPr>
              <a:t>the within-group distance</a:t>
            </a:r>
          </a:p>
          <a:p>
            <a:pPr lvl="1" eaLnBrk="1" hangingPunct="1">
              <a:spcBef>
                <a:spcPct val="0"/>
              </a:spcBef>
              <a:buFontTx/>
              <a:buNone/>
            </a:pPr>
            <a:endParaRPr lang="en-US" altLang="en-US" sz="2000" b="0" dirty="0">
              <a:latin typeface="Times New Roman" panose="02020603050405020304" pitchFamily="18" charset="0"/>
            </a:endParaRPr>
          </a:p>
          <a:p>
            <a:pPr eaLnBrk="1" hangingPunct="1">
              <a:spcBef>
                <a:spcPct val="0"/>
              </a:spcBef>
              <a:buFontTx/>
              <a:buNone/>
            </a:pPr>
            <a:r>
              <a:rPr lang="en-US" altLang="en-US" sz="2000" b="0" dirty="0">
                <a:latin typeface="Times New Roman" panose="02020603050405020304" pitchFamily="18" charset="0"/>
              </a:rPr>
              <a:t>Once a metric has been chosen, some algorithm is needed to search through the graph to identify </a:t>
            </a:r>
            <a:r>
              <a:rPr lang="en-US" altLang="en-US" sz="2000" b="0" dirty="0" smtClean="0">
                <a:latin typeface="Times New Roman" panose="02020603050405020304" pitchFamily="18" charset="0"/>
              </a:rPr>
              <a:t>clusters. The search problem itself – find the partition that optimizes modularity – is NP hard. So we have many heuristic options.</a:t>
            </a:r>
            <a:endParaRPr lang="en-US" altLang="en-US" sz="2000" b="0" dirty="0">
              <a:latin typeface="Times New Roman" panose="02020603050405020304" pitchFamily="18" charset="0"/>
            </a:endParaRPr>
          </a:p>
          <a:p>
            <a:pPr eaLnBrk="1" hangingPunct="1">
              <a:spcBef>
                <a:spcPct val="0"/>
              </a:spcBef>
              <a:buFontTx/>
              <a:buNone/>
            </a:pPr>
            <a:endParaRPr lang="en-US" altLang="en-US" sz="2000" dirty="0">
              <a:latin typeface="Times New Roman" panose="02020603050405020304" pitchFamily="18" charset="0"/>
            </a:endParaRPr>
          </a:p>
          <a:p>
            <a:pPr eaLnBrk="1" hangingPunct="1">
              <a:spcBef>
                <a:spcPct val="0"/>
              </a:spcBef>
              <a:buFontTx/>
              <a:buNone/>
            </a:pPr>
            <a:r>
              <a:rPr lang="en-US" altLang="en-US" sz="2000" dirty="0" smtClean="0">
                <a:latin typeface="Times New Roman" panose="02020603050405020304" pitchFamily="18" charset="0"/>
              </a:rPr>
              <a:t>For a good general off-the-shelf algorithm, I recommend the Louvain model or Walktrap. For those familiar with SVD or Factor analysis, running a simple latent-factor model on the distance matrix is a not-awful first-cut and links directly with a rich literature on spectral methods for community detection. </a:t>
            </a:r>
            <a:endParaRPr lang="en-US" altLang="en-US" sz="2000" b="0" dirty="0">
              <a:latin typeface="Times New Roman" panose="02020603050405020304" pitchFamily="18" charset="0"/>
            </a:endParaRPr>
          </a:p>
          <a:p>
            <a:pPr eaLnBrk="1" hangingPunct="1">
              <a:spcBef>
                <a:spcPct val="0"/>
              </a:spcBef>
              <a:buFontTx/>
              <a:buNone/>
            </a:pPr>
            <a:endParaRPr lang="en-US" altLang="en-US" sz="2000" b="0" dirty="0">
              <a:latin typeface="Times New Roman" panose="02020603050405020304" pitchFamily="18" charset="0"/>
            </a:endParaRPr>
          </a:p>
        </p:txBody>
      </p:sp>
      <p:sp>
        <p:nvSpPr>
          <p:cNvPr id="4"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33046604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39882" y="806306"/>
            <a:ext cx="8126413"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dirty="0">
                <a:latin typeface="Times New Roman" panose="02020603050405020304" pitchFamily="18" charset="0"/>
              </a:rPr>
              <a:t>The best “off the shelf” programs for identifying subgroups for social networks based on modularity are probably:</a:t>
            </a:r>
          </a:p>
          <a:p>
            <a:pPr eaLnBrk="1" hangingPunct="1">
              <a:spcBef>
                <a:spcPct val="0"/>
              </a:spcBef>
              <a:buFontTx/>
              <a:buNone/>
            </a:pPr>
            <a:endParaRPr lang="en-US" altLang="en-US" sz="2000" b="0" dirty="0">
              <a:latin typeface="Times New Roman" panose="02020603050405020304" pitchFamily="18" charset="0"/>
            </a:endParaRPr>
          </a:p>
          <a:p>
            <a:pPr eaLnBrk="1" hangingPunct="1">
              <a:spcBef>
                <a:spcPct val="0"/>
              </a:spcBef>
              <a:buFontTx/>
              <a:buNone/>
            </a:pPr>
            <a:r>
              <a:rPr lang="en-US" altLang="en-US" sz="2000" b="0" dirty="0">
                <a:latin typeface="Times New Roman" panose="02020603050405020304" pitchFamily="18" charset="0"/>
              </a:rPr>
              <a:t>Louvain method: </a:t>
            </a:r>
            <a:r>
              <a:rPr lang="en-US" altLang="en-US" sz="2000" b="0" dirty="0" err="1" smtClean="0">
                <a:latin typeface="Times New Roman" panose="02020603050405020304" pitchFamily="18" charset="0"/>
              </a:rPr>
              <a:t>Blondel</a:t>
            </a:r>
            <a:r>
              <a:rPr lang="en-US" altLang="en-US" sz="2000" b="0" dirty="0">
                <a:latin typeface="Times New Roman" panose="02020603050405020304" pitchFamily="18" charset="0"/>
              </a:rPr>
              <a:t>, Vincent D. Jean-Loup Guillaume, Renaud </a:t>
            </a:r>
            <a:r>
              <a:rPr lang="en-US" altLang="en-US" sz="2000" b="0" dirty="0" err="1">
                <a:latin typeface="Times New Roman" panose="02020603050405020304" pitchFamily="18" charset="0"/>
              </a:rPr>
              <a:t>Lambiotte</a:t>
            </a:r>
            <a:r>
              <a:rPr lang="en-US" altLang="en-US" sz="2000" b="0" dirty="0">
                <a:latin typeface="Times New Roman" panose="02020603050405020304" pitchFamily="18" charset="0"/>
              </a:rPr>
              <a:t> and Etienne Lefebvre. 2008. “Fast unfolding of communities in large networks” Journal of Statistical Mechanics. stacks.iop.org/JSTAT/2008/P10008</a:t>
            </a:r>
          </a:p>
          <a:p>
            <a:pPr eaLnBrk="1" hangingPunct="1">
              <a:spcBef>
                <a:spcPct val="0"/>
              </a:spcBef>
              <a:buFontTx/>
              <a:buNone/>
            </a:pPr>
            <a:endParaRPr lang="en-US" altLang="en-US" sz="2000" b="0" dirty="0">
              <a:latin typeface="Times New Roman" panose="02020603050405020304" pitchFamily="18" charset="0"/>
            </a:endParaRPr>
          </a:p>
          <a:p>
            <a:pPr eaLnBrk="1" hangingPunct="1">
              <a:spcBef>
                <a:spcPct val="0"/>
              </a:spcBef>
              <a:buFontTx/>
              <a:buNone/>
            </a:pPr>
            <a:r>
              <a:rPr lang="en-US" altLang="en-US" sz="2000" b="0" dirty="0">
                <a:latin typeface="Times New Roman" panose="02020603050405020304" pitchFamily="18" charset="0"/>
              </a:rPr>
              <a:t> </a:t>
            </a:r>
            <a:r>
              <a:rPr lang="en-US" altLang="en-US" sz="2000" b="0" dirty="0" smtClean="0">
                <a:latin typeface="Times New Roman" panose="02020603050405020304" pitchFamily="18" charset="0"/>
              </a:rPr>
              <a:t>- </a:t>
            </a:r>
            <a:r>
              <a:rPr lang="en-US" altLang="en-US" sz="2000" b="0" dirty="0">
                <a:latin typeface="Times New Roman" panose="02020603050405020304" pitchFamily="18" charset="0"/>
              </a:rPr>
              <a:t>in </a:t>
            </a:r>
            <a:r>
              <a:rPr lang="en-US" altLang="en-US" sz="2000" b="0" dirty="0" smtClean="0">
                <a:latin typeface="Times New Roman" panose="02020603050405020304" pitchFamily="18" charset="0"/>
              </a:rPr>
              <a:t>PAJEK and R</a:t>
            </a:r>
            <a:endParaRPr lang="en-US" altLang="en-US" sz="2000" b="0" dirty="0">
              <a:latin typeface="Times New Roman" panose="02020603050405020304" pitchFamily="18" charset="0"/>
            </a:endParaRPr>
          </a:p>
          <a:p>
            <a:pPr eaLnBrk="1" hangingPunct="1">
              <a:spcBef>
                <a:spcPct val="0"/>
              </a:spcBef>
              <a:buFontTx/>
              <a:buNone/>
            </a:pPr>
            <a:endParaRPr lang="en-US" altLang="en-US" sz="2000" b="0" dirty="0">
              <a:latin typeface="Times New Roman" panose="02020603050405020304" pitchFamily="18" charset="0"/>
            </a:endParaRPr>
          </a:p>
          <a:p>
            <a:pPr eaLnBrk="1" hangingPunct="1">
              <a:spcBef>
                <a:spcPct val="0"/>
              </a:spcBef>
              <a:buFontTx/>
              <a:buNone/>
            </a:pPr>
            <a:r>
              <a:rPr lang="en-US" altLang="en-US" sz="2000" b="0" dirty="0">
                <a:latin typeface="Times New Roman" panose="02020603050405020304" pitchFamily="18" charset="0"/>
              </a:rPr>
              <a:t>The “Edge-Betweenness” model</a:t>
            </a:r>
            <a:r>
              <a:rPr lang="en-US" altLang="en-US" sz="2000" b="0" dirty="0" smtClean="0">
                <a:latin typeface="Times New Roman" panose="02020603050405020304" pitchFamily="18" charset="0"/>
              </a:rPr>
              <a:t>: Girvan </a:t>
            </a:r>
            <a:r>
              <a:rPr lang="en-US" altLang="en-US" sz="2000" b="0" dirty="0">
                <a:latin typeface="Times New Roman" panose="02020603050405020304" pitchFamily="18" charset="0"/>
              </a:rPr>
              <a:t>M. and Newman M. E. J., Community structure in social and biological networks, Proc. Natl. Acad. Sci. USA 99, 7821-7826 (2002).</a:t>
            </a:r>
          </a:p>
          <a:p>
            <a:pPr eaLnBrk="1" hangingPunct="1">
              <a:spcBef>
                <a:spcPct val="0"/>
              </a:spcBef>
              <a:buFontTx/>
              <a:buNone/>
            </a:pPr>
            <a:endParaRPr lang="en-US" altLang="en-US" sz="2000" b="0" dirty="0">
              <a:latin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a:t>
            </a:r>
            <a:r>
              <a:rPr lang="en-US" altLang="en-US" sz="2000" b="0" dirty="0" smtClean="0">
                <a:latin typeface="Times New Roman" panose="02020603050405020304" pitchFamily="18" charset="0"/>
              </a:rPr>
              <a:t> </a:t>
            </a:r>
            <a:r>
              <a:rPr lang="en-US" altLang="en-US" sz="2000" b="0" dirty="0">
                <a:latin typeface="Times New Roman" panose="02020603050405020304" pitchFamily="18" charset="0"/>
              </a:rPr>
              <a:t>in </a:t>
            </a:r>
            <a:r>
              <a:rPr lang="en-US" altLang="en-US" sz="2000" b="0" dirty="0" smtClean="0">
                <a:latin typeface="Times New Roman" panose="02020603050405020304" pitchFamily="18" charset="0"/>
              </a:rPr>
              <a:t>R – but only for small networks!</a:t>
            </a:r>
          </a:p>
          <a:p>
            <a:pPr eaLnBrk="1" hangingPunct="1">
              <a:spcBef>
                <a:spcPct val="0"/>
              </a:spcBef>
              <a:buFontTx/>
              <a:buNone/>
            </a:pPr>
            <a:endParaRPr lang="en-US" altLang="en-US" sz="2000" dirty="0">
              <a:latin typeface="Times New Roman" panose="02020603050405020304" pitchFamily="18" charset="0"/>
            </a:endParaRPr>
          </a:p>
          <a:p>
            <a:pPr eaLnBrk="1" hangingPunct="1">
              <a:spcBef>
                <a:spcPct val="0"/>
              </a:spcBef>
              <a:buNone/>
            </a:pPr>
            <a:r>
              <a:rPr lang="en-US" altLang="en-US" sz="2000" dirty="0" smtClean="0">
                <a:latin typeface="Times New Roman" panose="02020603050405020304" pitchFamily="18" charset="0"/>
              </a:rPr>
              <a:t>For </a:t>
            </a:r>
            <a:r>
              <a:rPr lang="en-US" altLang="en-US" sz="2000" dirty="0">
                <a:latin typeface="Times New Roman" panose="02020603050405020304" pitchFamily="18" charset="0"/>
              </a:rPr>
              <a:t>those familiar with SVD or Factor analysis, running a simple latent-factor model on the distance matrix is a not-awful first-cut and links directly with a rich literature on spectral methods for community detection. </a:t>
            </a:r>
          </a:p>
          <a:p>
            <a:pPr eaLnBrk="1" hangingPunct="1">
              <a:spcBef>
                <a:spcPct val="0"/>
              </a:spcBef>
              <a:buFontTx/>
              <a:buNone/>
            </a:pPr>
            <a:endParaRPr lang="en-US" altLang="en-US" sz="2000" b="0" dirty="0">
              <a:latin typeface="Times New Roman" panose="02020603050405020304" pitchFamily="18" charset="0"/>
            </a:endParaRPr>
          </a:p>
        </p:txBody>
      </p:sp>
      <p:sp>
        <p:nvSpPr>
          <p:cNvPr id="4"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18796716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igure8"/>
          <p:cNvPicPr>
            <a:picLocks noChangeAspect="1" noChangeArrowheads="1"/>
          </p:cNvPicPr>
          <p:nvPr/>
        </p:nvPicPr>
        <p:blipFill>
          <a:blip r:embed="rId2">
            <a:extLst>
              <a:ext uri="{28A0092B-C50C-407E-A947-70E740481C1C}">
                <a14:useLocalDpi xmlns:a14="http://schemas.microsoft.com/office/drawing/2010/main" val="0"/>
              </a:ext>
            </a:extLst>
          </a:blip>
          <a:srcRect t="7018"/>
          <a:stretch>
            <a:fillRect/>
          </a:stretch>
        </p:blipFill>
        <p:spPr bwMode="auto">
          <a:xfrm>
            <a:off x="3092450" y="685800"/>
            <a:ext cx="571182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4"/>
          <p:cNvSpPr txBox="1">
            <a:spLocks noChangeArrowheads="1"/>
          </p:cNvSpPr>
          <p:nvPr/>
        </p:nvSpPr>
        <p:spPr bwMode="auto">
          <a:xfrm>
            <a:off x="206375" y="1152525"/>
            <a:ext cx="2667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latin typeface="Times New Roman" panose="02020603050405020304" pitchFamily="18" charset="0"/>
              </a:rPr>
              <a:t>In practice, the different algorithms will give different results.</a:t>
            </a:r>
          </a:p>
          <a:p>
            <a:pPr eaLnBrk="1" hangingPunct="1">
              <a:spcBef>
                <a:spcPct val="0"/>
              </a:spcBef>
              <a:buFontTx/>
              <a:buNone/>
            </a:pPr>
            <a:endParaRPr lang="en-US" altLang="en-US" sz="1800" b="0">
              <a:latin typeface="Times New Roman" panose="02020603050405020304" pitchFamily="18" charset="0"/>
            </a:endParaRPr>
          </a:p>
          <a:p>
            <a:pPr eaLnBrk="1" hangingPunct="1">
              <a:spcBef>
                <a:spcPct val="0"/>
              </a:spcBef>
              <a:buFontTx/>
              <a:buNone/>
            </a:pPr>
            <a:r>
              <a:rPr lang="en-US" altLang="en-US" sz="1800" b="0">
                <a:latin typeface="Times New Roman" panose="02020603050405020304" pitchFamily="18" charset="0"/>
              </a:rPr>
              <a:t>Here, I compare NEGOPY, FACTIONS and RNM.  Groups A and B are identical, C is close.  F, E and D differ.</a:t>
            </a:r>
          </a:p>
          <a:p>
            <a:pPr eaLnBrk="1" hangingPunct="1">
              <a:spcBef>
                <a:spcPct val="0"/>
              </a:spcBef>
              <a:buFontTx/>
              <a:buNone/>
            </a:pPr>
            <a:endParaRPr lang="en-US" altLang="en-US" sz="1800" b="0">
              <a:latin typeface="Times New Roman" panose="02020603050405020304" pitchFamily="18" charset="0"/>
            </a:endParaRPr>
          </a:p>
          <a:p>
            <a:pPr eaLnBrk="1" hangingPunct="1">
              <a:spcBef>
                <a:spcPct val="0"/>
              </a:spcBef>
              <a:buFontTx/>
              <a:buNone/>
            </a:pPr>
            <a:r>
              <a:rPr lang="en-US" altLang="en-US" sz="1800" b="0">
                <a:latin typeface="Times New Roman" panose="02020603050405020304" pitchFamily="18" charset="0"/>
              </a:rPr>
              <a:t>It’s usually a good idea to explore multiple solutions and algorithms.  </a:t>
            </a:r>
          </a:p>
        </p:txBody>
      </p:sp>
      <p:sp>
        <p:nvSpPr>
          <p:cNvPr id="68612" name="Text Box 5"/>
          <p:cNvSpPr txBox="1">
            <a:spLocks noChangeArrowheads="1"/>
          </p:cNvSpPr>
          <p:nvPr/>
        </p:nvSpPr>
        <p:spPr bwMode="auto">
          <a:xfrm>
            <a:off x="4645025" y="182563"/>
            <a:ext cx="265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a:latin typeface="Times New Roman" panose="02020603050405020304" pitchFamily="18" charset="0"/>
              </a:rPr>
              <a:t>Gangon Prison Network</a:t>
            </a:r>
          </a:p>
        </p:txBody>
      </p:sp>
      <p:sp>
        <p:nvSpPr>
          <p:cNvPr id="68613" name="Text Box 6"/>
          <p:cNvSpPr txBox="1">
            <a:spLocks noChangeArrowheads="1"/>
          </p:cNvSpPr>
          <p:nvPr/>
        </p:nvSpPr>
        <p:spPr bwMode="auto">
          <a:xfrm>
            <a:off x="4191000" y="6553200"/>
            <a:ext cx="2876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0">
                <a:latin typeface="Times New Roman" panose="02020603050405020304" pitchFamily="18" charset="0"/>
              </a:rPr>
              <a:t>(all solutions constrained to 6 groups)</a:t>
            </a:r>
          </a:p>
        </p:txBody>
      </p:sp>
      <p:sp>
        <p:nvSpPr>
          <p:cNvPr id="7"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25330889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pic>
        <p:nvPicPr>
          <p:cNvPr id="3" name="Picture 2"/>
          <p:cNvPicPr>
            <a:picLocks noChangeAspect="1"/>
          </p:cNvPicPr>
          <p:nvPr/>
        </p:nvPicPr>
        <p:blipFill>
          <a:blip r:embed="rId2"/>
          <a:stretch>
            <a:fillRect/>
          </a:stretch>
        </p:blipFill>
        <p:spPr>
          <a:xfrm>
            <a:off x="741278" y="1584058"/>
            <a:ext cx="6584251" cy="1201016"/>
          </a:xfrm>
          <a:prstGeom prst="rect">
            <a:avLst/>
          </a:prstGeom>
        </p:spPr>
      </p:pic>
      <p:sp>
        <p:nvSpPr>
          <p:cNvPr id="4" name="TextBox 3"/>
          <p:cNvSpPr txBox="1"/>
          <p:nvPr/>
        </p:nvSpPr>
        <p:spPr>
          <a:xfrm>
            <a:off x="422624" y="1011382"/>
            <a:ext cx="3724096" cy="369332"/>
          </a:xfrm>
          <a:prstGeom prst="rect">
            <a:avLst/>
          </a:prstGeom>
          <a:noFill/>
        </p:spPr>
        <p:txBody>
          <a:bodyPr wrap="none" rtlCol="0">
            <a:spAutoFit/>
          </a:bodyPr>
          <a:lstStyle/>
          <a:p>
            <a:r>
              <a:rPr lang="en-US" dirty="0" smtClean="0"/>
              <a:t>What about that resolution parameter?</a:t>
            </a:r>
            <a:endParaRPr lang="en-US" dirty="0"/>
          </a:p>
        </p:txBody>
      </p:sp>
      <p:sp>
        <p:nvSpPr>
          <p:cNvPr id="5" name="Rectangle 4"/>
          <p:cNvSpPr/>
          <p:nvPr/>
        </p:nvSpPr>
        <p:spPr>
          <a:xfrm>
            <a:off x="4378037" y="1953490"/>
            <a:ext cx="443346" cy="581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0994" y="3154506"/>
            <a:ext cx="6894085" cy="3139321"/>
          </a:xfrm>
          <a:prstGeom prst="rect">
            <a:avLst/>
          </a:prstGeom>
          <a:noFill/>
        </p:spPr>
        <p:txBody>
          <a:bodyPr wrap="square" rtlCol="0">
            <a:spAutoFit/>
          </a:bodyPr>
          <a:lstStyle/>
          <a:p>
            <a:r>
              <a:rPr lang="en-US" dirty="0" smtClean="0"/>
              <a:t>This is a nob that governs the number of clusters one finds in the network.  Large values give you many small clusters, small values give you a few big clusters.</a:t>
            </a:r>
          </a:p>
          <a:p>
            <a:endParaRPr lang="en-US" dirty="0"/>
          </a:p>
          <a:p>
            <a:r>
              <a:rPr lang="en-US" dirty="0" smtClean="0"/>
              <a:t>There is no real good theoretical reason to pick one value over another; best choice is to do a search over a wide range.  Typical search values are something like 0.5 to 4 or some such…</a:t>
            </a:r>
          </a:p>
          <a:p>
            <a:endParaRPr lang="en-US" dirty="0"/>
          </a:p>
          <a:p>
            <a:r>
              <a:rPr lang="en-US" dirty="0" smtClean="0"/>
              <a:t>Note that, right now, The </a:t>
            </a:r>
            <a:r>
              <a:rPr lang="en-US" dirty="0" err="1" smtClean="0"/>
              <a:t>iGraph</a:t>
            </a:r>
            <a:r>
              <a:rPr lang="en-US" dirty="0" smtClean="0"/>
              <a:t> tools in R do not include a way to specify this.  But you can use self-loops on </a:t>
            </a:r>
            <a:r>
              <a:rPr lang="en-US" dirty="0" err="1" smtClean="0"/>
              <a:t>Aij</a:t>
            </a:r>
            <a:r>
              <a:rPr lang="en-US" dirty="0" smtClean="0"/>
              <a:t> to do the same thing. See Shai</a:t>
            </a:r>
            <a:endParaRPr lang="en-US" dirty="0"/>
          </a:p>
        </p:txBody>
      </p:sp>
    </p:spTree>
    <p:extLst>
      <p:ext uri="{BB962C8B-B14F-4D97-AF65-F5344CB8AC3E}">
        <p14:creationId xmlns:p14="http://schemas.microsoft.com/office/powerpoint/2010/main" val="41401014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pic>
        <p:nvPicPr>
          <p:cNvPr id="3" name="Picture 2"/>
          <p:cNvPicPr>
            <a:picLocks noChangeAspect="1"/>
          </p:cNvPicPr>
          <p:nvPr/>
        </p:nvPicPr>
        <p:blipFill>
          <a:blip r:embed="rId2"/>
          <a:stretch>
            <a:fillRect/>
          </a:stretch>
        </p:blipFill>
        <p:spPr>
          <a:xfrm>
            <a:off x="1607127" y="1584058"/>
            <a:ext cx="5718402" cy="1043079"/>
          </a:xfrm>
          <a:prstGeom prst="rect">
            <a:avLst/>
          </a:prstGeom>
        </p:spPr>
      </p:pic>
      <p:sp>
        <p:nvSpPr>
          <p:cNvPr id="4" name="TextBox 3"/>
          <p:cNvSpPr txBox="1"/>
          <p:nvPr/>
        </p:nvSpPr>
        <p:spPr>
          <a:xfrm>
            <a:off x="422624" y="1011382"/>
            <a:ext cx="3724096" cy="369332"/>
          </a:xfrm>
          <a:prstGeom prst="rect">
            <a:avLst/>
          </a:prstGeom>
          <a:noFill/>
        </p:spPr>
        <p:txBody>
          <a:bodyPr wrap="none" rtlCol="0">
            <a:spAutoFit/>
          </a:bodyPr>
          <a:lstStyle/>
          <a:p>
            <a:r>
              <a:rPr lang="en-US" dirty="0" smtClean="0"/>
              <a:t>What about that resolution parameter?</a:t>
            </a:r>
            <a:endParaRPr lang="en-US" dirty="0"/>
          </a:p>
        </p:txBody>
      </p:sp>
      <p:sp>
        <p:nvSpPr>
          <p:cNvPr id="5" name="Rectangle 4"/>
          <p:cNvSpPr/>
          <p:nvPr/>
        </p:nvSpPr>
        <p:spPr>
          <a:xfrm>
            <a:off x="4738257" y="1884215"/>
            <a:ext cx="443346" cy="581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https://www.oxfordhandbooks.com/doc/10.1093/oxfordhb/9780190251765.001.0001/oxfordhb-9780190251765-graphic-095-colour-full.jpg"/>
          <p:cNvPicPr>
            <a:picLocks noChangeAspect="1" noChangeArrowheads="1"/>
          </p:cNvPicPr>
          <p:nvPr/>
        </p:nvPicPr>
        <p:blipFill rotWithShape="1">
          <a:blip r:embed="rId3">
            <a:extLst>
              <a:ext uri="{28A0092B-C50C-407E-A947-70E740481C1C}">
                <a14:useLocalDpi xmlns:a14="http://schemas.microsoft.com/office/drawing/2010/main" val="0"/>
              </a:ext>
            </a:extLst>
          </a:blip>
          <a:srcRect r="39979"/>
          <a:stretch/>
        </p:blipFill>
        <p:spPr bwMode="auto">
          <a:xfrm>
            <a:off x="2101382" y="2627137"/>
            <a:ext cx="4729892" cy="31354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2624" y="5934670"/>
            <a:ext cx="8596685" cy="646331"/>
          </a:xfrm>
          <a:prstGeom prst="rect">
            <a:avLst/>
          </a:prstGeom>
        </p:spPr>
        <p:txBody>
          <a:bodyPr wrap="square">
            <a:spAutoFit/>
          </a:bodyPr>
          <a:lstStyle/>
          <a:p>
            <a:r>
              <a:rPr lang="en-US" dirty="0" err="1" smtClean="0"/>
              <a:t>Granell</a:t>
            </a:r>
            <a:r>
              <a:rPr lang="en-US" dirty="0"/>
              <a:t>, B., Gomez, S., &amp; Arenas, A. (2011). Mesoscopic analysis of networks: Applications to exploratory analysis and data clustering. Chaos, 21(1), 016102. </a:t>
            </a:r>
          </a:p>
        </p:txBody>
      </p:sp>
    </p:spTree>
    <p:extLst>
      <p:ext uri="{BB962C8B-B14F-4D97-AF65-F5344CB8AC3E}">
        <p14:creationId xmlns:p14="http://schemas.microsoft.com/office/powerpoint/2010/main" val="1022988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911225" y="1066800"/>
            <a:ext cx="71199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Bipartite networks imply a constraint on the mixing, such that ties only cross classes.</a:t>
            </a:r>
          </a:p>
          <a:p>
            <a:pPr>
              <a:spcBef>
                <a:spcPct val="0"/>
              </a:spcBef>
              <a:buFontTx/>
              <a:buNone/>
            </a:pPr>
            <a:r>
              <a:rPr lang="en-US" altLang="en-US" sz="1600" dirty="0"/>
              <a:t>Here we see a tie connecting each woman with the party she attended (Davis data)</a:t>
            </a:r>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rcRect l="2490" t="11440" r="11424" b="2499"/>
          <a:stretch>
            <a:fillRect/>
          </a:stretch>
        </p:blipFill>
        <p:spPr bwMode="auto">
          <a:xfrm>
            <a:off x="1512888" y="1984375"/>
            <a:ext cx="5686425"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 Box 6"/>
          <p:cNvSpPr txBox="1">
            <a:spLocks noChangeArrowheads="1"/>
          </p:cNvSpPr>
          <p:nvPr/>
        </p:nvSpPr>
        <p:spPr bwMode="auto">
          <a:xfrm>
            <a:off x="317500" y="290513"/>
            <a:ext cx="2593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a:p>
            <a:pPr eaLnBrk="1" hangingPunct="1">
              <a:spcBef>
                <a:spcPct val="0"/>
              </a:spcBef>
              <a:buFontTx/>
              <a:buNone/>
            </a:pPr>
            <a:r>
              <a:rPr lang="en-US" altLang="en-US" sz="1600"/>
              <a:t>Basic Data Elements:  Modes</a:t>
            </a:r>
          </a:p>
        </p:txBody>
      </p:sp>
    </p:spTree>
    <p:extLst>
      <p:ext uri="{BB962C8B-B14F-4D97-AF65-F5344CB8AC3E}">
        <p14:creationId xmlns:p14="http://schemas.microsoft.com/office/powerpoint/2010/main" val="1576991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pic>
        <p:nvPicPr>
          <p:cNvPr id="3" name="Picture 2"/>
          <p:cNvPicPr>
            <a:picLocks noChangeAspect="1"/>
          </p:cNvPicPr>
          <p:nvPr/>
        </p:nvPicPr>
        <p:blipFill>
          <a:blip r:embed="rId2"/>
          <a:stretch>
            <a:fillRect/>
          </a:stretch>
        </p:blipFill>
        <p:spPr>
          <a:xfrm>
            <a:off x="1505746" y="1319660"/>
            <a:ext cx="4614078" cy="841642"/>
          </a:xfrm>
          <a:prstGeom prst="rect">
            <a:avLst/>
          </a:prstGeom>
        </p:spPr>
      </p:pic>
      <p:sp>
        <p:nvSpPr>
          <p:cNvPr id="4" name="TextBox 3"/>
          <p:cNvSpPr txBox="1"/>
          <p:nvPr/>
        </p:nvSpPr>
        <p:spPr>
          <a:xfrm>
            <a:off x="422624" y="1011382"/>
            <a:ext cx="3724096" cy="369332"/>
          </a:xfrm>
          <a:prstGeom prst="rect">
            <a:avLst/>
          </a:prstGeom>
          <a:noFill/>
        </p:spPr>
        <p:txBody>
          <a:bodyPr wrap="none" rtlCol="0">
            <a:spAutoFit/>
          </a:bodyPr>
          <a:lstStyle/>
          <a:p>
            <a:r>
              <a:rPr lang="en-US" dirty="0" smtClean="0"/>
              <a:t>What about that resolution parameter?</a:t>
            </a:r>
            <a:endParaRPr lang="en-US" dirty="0"/>
          </a:p>
        </p:txBody>
      </p:sp>
      <p:sp>
        <p:nvSpPr>
          <p:cNvPr id="5" name="Rectangle 4"/>
          <p:cNvSpPr/>
          <p:nvPr/>
        </p:nvSpPr>
        <p:spPr>
          <a:xfrm>
            <a:off x="4100063" y="1584058"/>
            <a:ext cx="221673" cy="392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2624" y="5934670"/>
            <a:ext cx="8596685" cy="738664"/>
          </a:xfrm>
          <a:prstGeom prst="rect">
            <a:avLst/>
          </a:prstGeom>
        </p:spPr>
        <p:txBody>
          <a:bodyPr wrap="square">
            <a:spAutoFit/>
          </a:bodyPr>
          <a:lstStyle/>
          <a:p>
            <a:r>
              <a:rPr lang="en-US" sz="1400" dirty="0"/>
              <a:t>William H. Weir, Scott Emmons, Ryan Gibson, Dane Taylor, and Peter J. Mucha. Post-processing partitions to identify domains of modularity optimization. Algorithms, 2017. URL: </a:t>
            </a:r>
            <a:r>
              <a:rPr lang="en-US" sz="1400" dirty="0">
                <a:hlinkClick r:id="rId3"/>
              </a:rPr>
              <a:t>http://www.mdpi.com/1999-4893/10/3/93</a:t>
            </a:r>
            <a:r>
              <a:rPr lang="en-US" sz="1400" dirty="0"/>
              <a:t>, doi:10.3390/a10030093.</a:t>
            </a:r>
          </a:p>
        </p:txBody>
      </p:sp>
      <p:pic>
        <p:nvPicPr>
          <p:cNvPr id="8" name="Picture 7"/>
          <p:cNvPicPr>
            <a:picLocks noChangeAspect="1"/>
          </p:cNvPicPr>
          <p:nvPr/>
        </p:nvPicPr>
        <p:blipFill>
          <a:blip r:embed="rId4"/>
          <a:stretch>
            <a:fillRect/>
          </a:stretch>
        </p:blipFill>
        <p:spPr>
          <a:xfrm>
            <a:off x="685957" y="2179807"/>
            <a:ext cx="7364869" cy="3651315"/>
          </a:xfrm>
          <a:prstGeom prst="rect">
            <a:avLst/>
          </a:prstGeom>
        </p:spPr>
      </p:pic>
    </p:spTree>
    <p:extLst>
      <p:ext uri="{BB962C8B-B14F-4D97-AF65-F5344CB8AC3E}">
        <p14:creationId xmlns:p14="http://schemas.microsoft.com/office/powerpoint/2010/main" val="40973617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5"/>
          <p:cNvSpPr txBox="1">
            <a:spLocks noChangeArrowheads="1"/>
          </p:cNvSpPr>
          <p:nvPr/>
        </p:nvSpPr>
        <p:spPr bwMode="auto">
          <a:xfrm>
            <a:off x="436563" y="1020763"/>
            <a:ext cx="849153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latin typeface="Times New Roman" panose="02020603050405020304" pitchFamily="18" charset="0"/>
              </a:rPr>
              <a:t>All of these techniques are </a:t>
            </a:r>
            <a:r>
              <a:rPr lang="en-US" altLang="en-US" sz="1800" b="0" i="1" dirty="0">
                <a:latin typeface="Times New Roman" panose="02020603050405020304" pitchFamily="18" charset="0"/>
              </a:rPr>
              <a:t>inductive </a:t>
            </a:r>
            <a:r>
              <a:rPr lang="en-US" altLang="en-US" sz="1800" b="0" dirty="0">
                <a:latin typeface="Times New Roman" panose="02020603050405020304" pitchFamily="18" charset="0"/>
              </a:rPr>
              <a:t>procedures.  It is possible to specify a </a:t>
            </a:r>
            <a:r>
              <a:rPr lang="en-US" altLang="en-US" sz="1800" b="0" i="1" dirty="0">
                <a:latin typeface="Times New Roman" panose="02020603050405020304" pitchFamily="18" charset="0"/>
              </a:rPr>
              <a:t>deductive, </a:t>
            </a:r>
            <a:r>
              <a:rPr lang="en-US" altLang="en-US" sz="1800" b="0" dirty="0">
                <a:latin typeface="Times New Roman" panose="02020603050405020304" pitchFamily="18" charset="0"/>
              </a:rPr>
              <a:t>test for group membership, if you have a prior reasons to assume that a particular set of people are a group.</a:t>
            </a:r>
          </a:p>
          <a:p>
            <a:pPr eaLnBrk="1" hangingPunct="1">
              <a:spcBef>
                <a:spcPct val="0"/>
              </a:spcBef>
              <a:buFontTx/>
              <a:buNone/>
            </a:pPr>
            <a:endParaRPr lang="en-US" altLang="en-US" sz="1800" b="0" dirty="0">
              <a:latin typeface="Times New Roman" panose="02020603050405020304" pitchFamily="18" charset="0"/>
            </a:endParaRPr>
          </a:p>
          <a:p>
            <a:pPr eaLnBrk="1" hangingPunct="1">
              <a:spcBef>
                <a:spcPct val="0"/>
              </a:spcBef>
              <a:buFontTx/>
              <a:buNone/>
            </a:pPr>
            <a:r>
              <a:rPr lang="en-US" altLang="en-US" sz="1800" b="0" dirty="0">
                <a:latin typeface="Times New Roman" panose="02020603050405020304" pitchFamily="18" charset="0"/>
              </a:rPr>
              <a:t>The simplest way would be to specify a dyadic model on the adjacency matrix, then model the probability (strength) of a tie as a function of dyadic characteristics and your indicator for being in the same group. </a:t>
            </a:r>
            <a:r>
              <a:rPr lang="en-US" altLang="en-US" sz="1800" b="0" dirty="0" smtClean="0">
                <a:latin typeface="Times New Roman" panose="02020603050405020304" pitchFamily="18" charset="0"/>
              </a:rPr>
              <a:t>If </a:t>
            </a:r>
            <a:r>
              <a:rPr lang="en-US" altLang="en-US" sz="1800" b="0" dirty="0">
                <a:latin typeface="Times New Roman" panose="02020603050405020304" pitchFamily="18" charset="0"/>
              </a:rPr>
              <a:t>this parameter is large and significant, then you have evidence for the </a:t>
            </a:r>
            <a:r>
              <a:rPr lang="en-US" altLang="en-US" sz="1800" b="0" dirty="0" smtClean="0">
                <a:latin typeface="Times New Roman" panose="02020603050405020304" pitchFamily="18" charset="0"/>
              </a:rPr>
              <a:t>group</a:t>
            </a:r>
            <a:r>
              <a:rPr lang="en-US" altLang="en-US" sz="1800" dirty="0">
                <a:latin typeface="Times New Roman" panose="02020603050405020304" pitchFamily="18" charset="0"/>
              </a:rPr>
              <a:t> </a:t>
            </a:r>
            <a:r>
              <a:rPr lang="en-US" altLang="en-US" sz="1800" dirty="0" smtClean="0">
                <a:latin typeface="Times New Roman" panose="02020603050405020304" pitchFamily="18" charset="0"/>
              </a:rPr>
              <a:t>(this is an ERG model, btw.  See part III).</a:t>
            </a:r>
            <a:endParaRPr lang="en-US" altLang="en-US" sz="1800" b="0" dirty="0">
              <a:latin typeface="Times New Roman" panose="02020603050405020304" pitchFamily="18" charset="0"/>
            </a:endParaRPr>
          </a:p>
          <a:p>
            <a:pPr eaLnBrk="1" hangingPunct="1">
              <a:spcBef>
                <a:spcPct val="0"/>
              </a:spcBef>
              <a:buFontTx/>
              <a:buNone/>
            </a:pPr>
            <a:endParaRPr lang="en-US" altLang="en-US" sz="1800" b="0" dirty="0">
              <a:latin typeface="Times New Roman" panose="02020603050405020304" pitchFamily="18" charset="0"/>
            </a:endParaRPr>
          </a:p>
          <a:p>
            <a:pPr eaLnBrk="1" hangingPunct="1">
              <a:spcBef>
                <a:spcPct val="0"/>
              </a:spcBef>
              <a:buFontTx/>
              <a:buNone/>
            </a:pPr>
            <a:r>
              <a:rPr lang="en-US" altLang="en-US" sz="1800" b="0" dirty="0">
                <a:latin typeface="Times New Roman" panose="02020603050405020304" pitchFamily="18" charset="0"/>
              </a:rPr>
              <a:t>This is, in fact, what </a:t>
            </a:r>
            <a:r>
              <a:rPr lang="en-US" altLang="en-US" sz="1800" b="0" dirty="0" err="1">
                <a:latin typeface="Times New Roman" panose="02020603050405020304" pitchFamily="18" charset="0"/>
              </a:rPr>
              <a:t>KliqueFinder</a:t>
            </a:r>
            <a:r>
              <a:rPr lang="en-US" altLang="en-US" sz="1800" b="0" dirty="0">
                <a:latin typeface="Times New Roman" panose="02020603050405020304" pitchFamily="18" charset="0"/>
              </a:rPr>
              <a:t> (Ken Frank’s program) does inductively….</a:t>
            </a:r>
          </a:p>
          <a:p>
            <a:pPr eaLnBrk="1" hangingPunct="1">
              <a:spcBef>
                <a:spcPct val="0"/>
              </a:spcBef>
              <a:buFontTx/>
              <a:buNone/>
            </a:pPr>
            <a:endParaRPr lang="en-US" altLang="en-US" sz="1800" b="0" dirty="0">
              <a:latin typeface="Times New Roman" panose="02020603050405020304" pitchFamily="18" charset="0"/>
            </a:endParaRPr>
          </a:p>
          <a:p>
            <a:pPr eaLnBrk="1" hangingPunct="1">
              <a:spcBef>
                <a:spcPct val="0"/>
              </a:spcBef>
              <a:buFontTx/>
              <a:buNone/>
            </a:pPr>
            <a:r>
              <a:rPr lang="en-US" altLang="en-US" sz="1800" b="0" dirty="0">
                <a:latin typeface="Times New Roman" panose="02020603050405020304" pitchFamily="18" charset="0"/>
              </a:rPr>
              <a:t>…and if you move from an explicit group to a Latent group, you get the Hoff Model from </a:t>
            </a:r>
            <a:r>
              <a:rPr lang="en-US" altLang="en-US" sz="1800" b="0" dirty="0" err="1">
                <a:latin typeface="Times New Roman" panose="02020603050405020304" pitchFamily="18" charset="0"/>
              </a:rPr>
              <a:t>LatentNet</a:t>
            </a:r>
            <a:r>
              <a:rPr lang="en-US" altLang="en-US" sz="1800" b="0" dirty="0">
                <a:latin typeface="Times New Roman" panose="02020603050405020304" pitchFamily="18" charset="0"/>
              </a:rPr>
              <a:t> (in R).</a:t>
            </a:r>
          </a:p>
        </p:txBody>
      </p:sp>
      <p:sp>
        <p:nvSpPr>
          <p:cNvPr id="4"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34757357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442913" y="1055688"/>
            <a:ext cx="817403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Times New Roman" panose="02020603050405020304" pitchFamily="18" charset="0"/>
              </a:rPr>
              <a:t>Elements of a </a:t>
            </a:r>
            <a:r>
              <a:rPr lang="en-US" altLang="en-US" sz="1800" b="0" i="1" dirty="0">
                <a:latin typeface="Times New Roman" panose="02020603050405020304" pitchFamily="18" charset="0"/>
              </a:rPr>
              <a:t>Role:</a:t>
            </a:r>
          </a:p>
          <a:p>
            <a:pPr>
              <a:spcBef>
                <a:spcPct val="0"/>
              </a:spcBef>
              <a:buFontTx/>
              <a:buNone/>
            </a:pPr>
            <a:endParaRPr lang="en-US" altLang="en-US" sz="1800" b="0" i="1" dirty="0">
              <a:latin typeface="Times New Roman" panose="02020603050405020304" pitchFamily="18" charset="0"/>
            </a:endParaRPr>
          </a:p>
          <a:p>
            <a:pPr lvl="1">
              <a:spcBef>
                <a:spcPct val="0"/>
              </a:spcBef>
              <a:buFontTx/>
              <a:buChar char="•"/>
            </a:pPr>
            <a:r>
              <a:rPr lang="en-US" altLang="en-US" sz="1800" b="0" i="1" dirty="0">
                <a:latin typeface="Times New Roman" panose="02020603050405020304" pitchFamily="18" charset="0"/>
              </a:rPr>
              <a:t>Rights and obligations with respect </a:t>
            </a:r>
            <a:r>
              <a:rPr lang="en-US" altLang="en-US" sz="1800" b="0" i="1" u="sng" dirty="0">
                <a:latin typeface="Times New Roman" panose="02020603050405020304" pitchFamily="18" charset="0"/>
              </a:rPr>
              <a:t>to other people</a:t>
            </a:r>
            <a:r>
              <a:rPr lang="en-US" altLang="en-US" sz="1800" b="0" i="1" dirty="0">
                <a:latin typeface="Times New Roman" panose="02020603050405020304" pitchFamily="18" charset="0"/>
              </a:rPr>
              <a:t> or classes of people</a:t>
            </a:r>
          </a:p>
          <a:p>
            <a:pPr lvl="1">
              <a:spcBef>
                <a:spcPct val="0"/>
              </a:spcBef>
              <a:buFontTx/>
              <a:buChar char="•"/>
            </a:pPr>
            <a:endParaRPr lang="en-US" altLang="en-US" sz="1800" b="0" i="1" dirty="0">
              <a:latin typeface="Times New Roman" panose="02020603050405020304" pitchFamily="18" charset="0"/>
            </a:endParaRPr>
          </a:p>
          <a:p>
            <a:pPr lvl="1">
              <a:spcBef>
                <a:spcPct val="0"/>
              </a:spcBef>
              <a:buFontTx/>
              <a:buChar char="•"/>
            </a:pPr>
            <a:r>
              <a:rPr lang="en-US" altLang="en-US" sz="1800" b="0" i="1" dirty="0">
                <a:latin typeface="Times New Roman" panose="02020603050405020304" pitchFamily="18" charset="0"/>
              </a:rPr>
              <a:t>Roles require a ‘role compliment’ another person who the role-occupant acts with respect to </a:t>
            </a:r>
          </a:p>
          <a:p>
            <a:pPr>
              <a:spcBef>
                <a:spcPct val="0"/>
              </a:spcBef>
              <a:buFontTx/>
              <a:buNone/>
            </a:pPr>
            <a:endParaRPr lang="en-US" altLang="en-US" sz="1800" b="0" i="1" dirty="0">
              <a:latin typeface="Times New Roman" panose="02020603050405020304" pitchFamily="18" charset="0"/>
            </a:endParaRPr>
          </a:p>
          <a:p>
            <a:pPr>
              <a:spcBef>
                <a:spcPct val="0"/>
              </a:spcBef>
              <a:buFontTx/>
              <a:buNone/>
            </a:pPr>
            <a:r>
              <a:rPr lang="en-US" altLang="en-US" sz="1800" b="0" i="1" dirty="0">
                <a:latin typeface="Times New Roman" panose="02020603050405020304" pitchFamily="18" charset="0"/>
              </a:rPr>
              <a:t>Examples:</a:t>
            </a:r>
          </a:p>
          <a:p>
            <a:pPr>
              <a:spcBef>
                <a:spcPct val="0"/>
              </a:spcBef>
              <a:buFontTx/>
              <a:buNone/>
            </a:pPr>
            <a:r>
              <a:rPr lang="en-US" altLang="en-US" sz="1800" b="0" i="1" dirty="0">
                <a:latin typeface="Times New Roman" panose="02020603050405020304" pitchFamily="18" charset="0"/>
              </a:rPr>
              <a:t>	Parent – child</a:t>
            </a:r>
          </a:p>
          <a:p>
            <a:pPr>
              <a:spcBef>
                <a:spcPct val="0"/>
              </a:spcBef>
              <a:buFontTx/>
              <a:buNone/>
            </a:pPr>
            <a:r>
              <a:rPr lang="en-US" altLang="en-US" sz="1800" b="0" i="1" dirty="0">
                <a:latin typeface="Times New Roman" panose="02020603050405020304" pitchFamily="18" charset="0"/>
              </a:rPr>
              <a:t>	Teacher – student</a:t>
            </a:r>
          </a:p>
          <a:p>
            <a:pPr>
              <a:spcBef>
                <a:spcPct val="0"/>
              </a:spcBef>
              <a:buFontTx/>
              <a:buNone/>
            </a:pPr>
            <a:r>
              <a:rPr lang="en-US" altLang="en-US" sz="1800" b="0" i="1" dirty="0">
                <a:latin typeface="Times New Roman" panose="02020603050405020304" pitchFamily="18" charset="0"/>
              </a:rPr>
              <a:t>	Lover – lover</a:t>
            </a:r>
          </a:p>
          <a:p>
            <a:pPr>
              <a:spcBef>
                <a:spcPct val="0"/>
              </a:spcBef>
              <a:buFontTx/>
              <a:buNone/>
            </a:pPr>
            <a:r>
              <a:rPr lang="en-US" altLang="en-US" sz="1800" b="0" i="1" dirty="0">
                <a:latin typeface="Times New Roman" panose="02020603050405020304" pitchFamily="18" charset="0"/>
              </a:rPr>
              <a:t>	Friend – Friend</a:t>
            </a:r>
          </a:p>
          <a:p>
            <a:pPr>
              <a:spcBef>
                <a:spcPct val="0"/>
              </a:spcBef>
              <a:buFontTx/>
              <a:buNone/>
            </a:pPr>
            <a:r>
              <a:rPr lang="en-US" altLang="en-US" sz="1800" b="0" i="1" dirty="0">
                <a:latin typeface="Times New Roman" panose="02020603050405020304" pitchFamily="18" charset="0"/>
              </a:rPr>
              <a:t>	Husband - Wife</a:t>
            </a:r>
          </a:p>
          <a:p>
            <a:pPr>
              <a:spcBef>
                <a:spcPct val="0"/>
              </a:spcBef>
              <a:buFontTx/>
              <a:buNone/>
            </a:pPr>
            <a:endParaRPr lang="en-US" altLang="en-US" sz="1800" b="0" i="1" dirty="0">
              <a:latin typeface="Times New Roman" panose="02020603050405020304" pitchFamily="18" charset="0"/>
            </a:endParaRPr>
          </a:p>
          <a:p>
            <a:pPr>
              <a:spcBef>
                <a:spcPct val="0"/>
              </a:spcBef>
              <a:buFontTx/>
              <a:buNone/>
            </a:pPr>
            <a:r>
              <a:rPr lang="en-US" altLang="en-US" sz="1800" b="0" dirty="0" err="1">
                <a:latin typeface="Times New Roman" panose="02020603050405020304" pitchFamily="18" charset="0"/>
              </a:rPr>
              <a:t>Nadel</a:t>
            </a:r>
            <a:r>
              <a:rPr lang="en-US" altLang="en-US" sz="1800" b="0" dirty="0">
                <a:latin typeface="Times New Roman" panose="02020603050405020304" pitchFamily="18" charset="0"/>
              </a:rPr>
              <a:t> (Following functional anthropologists and sociologists) defines ‘logical’ types of roles, and then examines how they can be linked together.</a:t>
            </a:r>
          </a:p>
        </p:txBody>
      </p:sp>
      <p:sp>
        <p:nvSpPr>
          <p:cNvPr id="4" name="Text Box 5"/>
          <p:cNvSpPr txBox="1">
            <a:spLocks noChangeArrowheads="1"/>
          </p:cNvSpPr>
          <p:nvPr/>
        </p:nvSpPr>
        <p:spPr bwMode="auto">
          <a:xfrm>
            <a:off x="300038" y="161926"/>
            <a:ext cx="25122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strike="sngStrike" dirty="0" smtClean="0"/>
              <a:t>Community</a:t>
            </a:r>
            <a:r>
              <a:rPr lang="en-US" altLang="en-US" sz="1600" i="1" dirty="0" smtClean="0"/>
              <a:t>  Role Detection </a:t>
            </a:r>
            <a:endParaRPr lang="en-US" altLang="en-US" sz="1600" i="1" dirty="0"/>
          </a:p>
        </p:txBody>
      </p:sp>
    </p:spTree>
    <p:extLst>
      <p:ext uri="{BB962C8B-B14F-4D97-AF65-F5344CB8AC3E}">
        <p14:creationId xmlns:p14="http://schemas.microsoft.com/office/powerpoint/2010/main" val="13592143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85750" y="1501775"/>
            <a:ext cx="79295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latin typeface="Times New Roman" panose="02020603050405020304" pitchFamily="18" charset="0"/>
              </a:rPr>
              <a:t>Start with some basic ideas of what a </a:t>
            </a:r>
            <a:r>
              <a:rPr lang="en-US" altLang="en-US" sz="1800" b="0" i="1">
                <a:latin typeface="Times New Roman" panose="02020603050405020304" pitchFamily="18" charset="0"/>
              </a:rPr>
              <a:t>role</a:t>
            </a:r>
            <a:r>
              <a:rPr lang="en-US" altLang="en-US" sz="1800" b="0">
                <a:latin typeface="Times New Roman" panose="02020603050405020304" pitchFamily="18" charset="0"/>
              </a:rPr>
              <a:t> is:  An exchange of something (support, ideas, commands, etc) between actors.  Thus, we might represent a family as:</a:t>
            </a:r>
          </a:p>
        </p:txBody>
      </p:sp>
      <p:sp>
        <p:nvSpPr>
          <p:cNvPr id="95235" name="Oval 3"/>
          <p:cNvSpPr>
            <a:spLocks noChangeArrowheads="1"/>
          </p:cNvSpPr>
          <p:nvPr/>
        </p:nvSpPr>
        <p:spPr bwMode="auto">
          <a:xfrm>
            <a:off x="2389188" y="2501900"/>
            <a:ext cx="808037" cy="6619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dirty="0" smtClean="0">
                <a:latin typeface="Times New Roman" panose="02020603050405020304" pitchFamily="18" charset="0"/>
              </a:rPr>
              <a:t>P</a:t>
            </a:r>
            <a:endParaRPr lang="en-US" altLang="en-US" sz="2400" b="0" dirty="0">
              <a:latin typeface="Times New Roman" panose="02020603050405020304" pitchFamily="18" charset="0"/>
            </a:endParaRPr>
          </a:p>
        </p:txBody>
      </p:sp>
      <p:sp>
        <p:nvSpPr>
          <p:cNvPr id="95236" name="Oval 4"/>
          <p:cNvSpPr>
            <a:spLocks noChangeArrowheads="1"/>
          </p:cNvSpPr>
          <p:nvPr/>
        </p:nvSpPr>
        <p:spPr bwMode="auto">
          <a:xfrm>
            <a:off x="4867275" y="2533650"/>
            <a:ext cx="754063" cy="6048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dirty="0" smtClean="0">
                <a:latin typeface="Times New Roman" panose="02020603050405020304" pitchFamily="18" charset="0"/>
              </a:rPr>
              <a:t>P</a:t>
            </a:r>
            <a:endParaRPr lang="en-US" altLang="en-US" sz="2400" b="0" dirty="0">
              <a:latin typeface="Times New Roman" panose="02020603050405020304" pitchFamily="18" charset="0"/>
            </a:endParaRPr>
          </a:p>
        </p:txBody>
      </p:sp>
      <p:sp>
        <p:nvSpPr>
          <p:cNvPr id="95237" name="Oval 5"/>
          <p:cNvSpPr>
            <a:spLocks noChangeArrowheads="1"/>
          </p:cNvSpPr>
          <p:nvPr/>
        </p:nvSpPr>
        <p:spPr bwMode="auto">
          <a:xfrm>
            <a:off x="1833563" y="4940300"/>
            <a:ext cx="758825" cy="5746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C</a:t>
            </a:r>
          </a:p>
        </p:txBody>
      </p:sp>
      <p:sp>
        <p:nvSpPr>
          <p:cNvPr id="95238" name="Oval 6"/>
          <p:cNvSpPr>
            <a:spLocks noChangeArrowheads="1"/>
          </p:cNvSpPr>
          <p:nvPr/>
        </p:nvSpPr>
        <p:spPr bwMode="auto">
          <a:xfrm>
            <a:off x="3663950" y="4405313"/>
            <a:ext cx="758825" cy="5746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C</a:t>
            </a:r>
          </a:p>
        </p:txBody>
      </p:sp>
      <p:sp>
        <p:nvSpPr>
          <p:cNvPr id="95239" name="Oval 7"/>
          <p:cNvSpPr>
            <a:spLocks noChangeArrowheads="1"/>
          </p:cNvSpPr>
          <p:nvPr/>
        </p:nvSpPr>
        <p:spPr bwMode="auto">
          <a:xfrm>
            <a:off x="5519738" y="4937125"/>
            <a:ext cx="758825" cy="5746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C</a:t>
            </a:r>
          </a:p>
        </p:txBody>
      </p:sp>
      <p:sp>
        <p:nvSpPr>
          <p:cNvPr id="95240" name="Line 8"/>
          <p:cNvSpPr>
            <a:spLocks noChangeShapeType="1"/>
          </p:cNvSpPr>
          <p:nvPr/>
        </p:nvSpPr>
        <p:spPr bwMode="auto">
          <a:xfrm>
            <a:off x="3327400" y="2782888"/>
            <a:ext cx="14351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Line 9"/>
          <p:cNvSpPr>
            <a:spLocks noChangeShapeType="1"/>
          </p:cNvSpPr>
          <p:nvPr/>
        </p:nvSpPr>
        <p:spPr bwMode="auto">
          <a:xfrm flipH="1">
            <a:off x="2309813" y="3222625"/>
            <a:ext cx="495300" cy="1554163"/>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2" name="Line 10"/>
          <p:cNvSpPr>
            <a:spLocks noChangeShapeType="1"/>
          </p:cNvSpPr>
          <p:nvPr/>
        </p:nvSpPr>
        <p:spPr bwMode="auto">
          <a:xfrm>
            <a:off x="2795588" y="3216275"/>
            <a:ext cx="989012" cy="122078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3" name="Line 11"/>
          <p:cNvSpPr>
            <a:spLocks noChangeShapeType="1"/>
          </p:cNvSpPr>
          <p:nvPr/>
        </p:nvSpPr>
        <p:spPr bwMode="auto">
          <a:xfrm>
            <a:off x="2890838" y="3236913"/>
            <a:ext cx="2813050" cy="16732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4" name="Line 12"/>
          <p:cNvSpPr>
            <a:spLocks noChangeShapeType="1"/>
          </p:cNvSpPr>
          <p:nvPr/>
        </p:nvSpPr>
        <p:spPr bwMode="auto">
          <a:xfrm>
            <a:off x="5253038" y="3173413"/>
            <a:ext cx="546100" cy="1757362"/>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5" name="Line 13"/>
          <p:cNvSpPr>
            <a:spLocks noChangeShapeType="1"/>
          </p:cNvSpPr>
          <p:nvPr/>
        </p:nvSpPr>
        <p:spPr bwMode="auto">
          <a:xfrm flipH="1">
            <a:off x="4337050" y="3089275"/>
            <a:ext cx="900113" cy="138588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6" name="Line 14"/>
          <p:cNvSpPr>
            <a:spLocks noChangeShapeType="1"/>
          </p:cNvSpPr>
          <p:nvPr/>
        </p:nvSpPr>
        <p:spPr bwMode="auto">
          <a:xfrm flipH="1">
            <a:off x="2490788" y="3106738"/>
            <a:ext cx="2633662" cy="164465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7" name="Line 15"/>
          <p:cNvSpPr>
            <a:spLocks noChangeShapeType="1"/>
          </p:cNvSpPr>
          <p:nvPr/>
        </p:nvSpPr>
        <p:spPr bwMode="auto">
          <a:xfrm flipV="1">
            <a:off x="2670175" y="4865688"/>
            <a:ext cx="950913" cy="300037"/>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8" name="Line 16"/>
          <p:cNvSpPr>
            <a:spLocks noChangeShapeType="1"/>
          </p:cNvSpPr>
          <p:nvPr/>
        </p:nvSpPr>
        <p:spPr bwMode="auto">
          <a:xfrm>
            <a:off x="4545013" y="4862513"/>
            <a:ext cx="847725" cy="300037"/>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Line 17"/>
          <p:cNvSpPr>
            <a:spLocks noChangeShapeType="1"/>
          </p:cNvSpPr>
          <p:nvPr/>
        </p:nvSpPr>
        <p:spPr bwMode="auto">
          <a:xfrm flipV="1">
            <a:off x="2822575" y="5318125"/>
            <a:ext cx="2413000" cy="0"/>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Text Box 18"/>
          <p:cNvSpPr txBox="1">
            <a:spLocks noChangeArrowheads="1"/>
          </p:cNvSpPr>
          <p:nvPr/>
        </p:nvSpPr>
        <p:spPr bwMode="auto">
          <a:xfrm>
            <a:off x="7243763" y="5780088"/>
            <a:ext cx="1660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0">
                <a:latin typeface="Times New Roman" panose="02020603050405020304" pitchFamily="18" charset="0"/>
              </a:rPr>
              <a:t>Provides food  for</a:t>
            </a:r>
          </a:p>
        </p:txBody>
      </p:sp>
      <p:grpSp>
        <p:nvGrpSpPr>
          <p:cNvPr id="95251" name="Group 19"/>
          <p:cNvGrpSpPr>
            <a:grpSpLocks/>
          </p:cNvGrpSpPr>
          <p:nvPr/>
        </p:nvGrpSpPr>
        <p:grpSpPr bwMode="auto">
          <a:xfrm>
            <a:off x="6662738" y="5457825"/>
            <a:ext cx="2025650" cy="1006475"/>
            <a:chOff x="4189" y="2912"/>
            <a:chExt cx="1276" cy="634"/>
          </a:xfrm>
        </p:grpSpPr>
        <p:sp>
          <p:nvSpPr>
            <p:cNvPr id="95256" name="Line 20"/>
            <p:cNvSpPr>
              <a:spLocks noChangeShapeType="1"/>
            </p:cNvSpPr>
            <p:nvPr/>
          </p:nvSpPr>
          <p:spPr bwMode="auto">
            <a:xfrm flipV="1">
              <a:off x="4189" y="3015"/>
              <a:ext cx="353" cy="9"/>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7" name="Text Box 21"/>
            <p:cNvSpPr txBox="1">
              <a:spLocks noChangeArrowheads="1"/>
            </p:cNvSpPr>
            <p:nvPr/>
          </p:nvSpPr>
          <p:spPr bwMode="auto">
            <a:xfrm>
              <a:off x="4555" y="2912"/>
              <a:ext cx="9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0">
                  <a:latin typeface="Times New Roman" panose="02020603050405020304" pitchFamily="18" charset="0"/>
                </a:rPr>
                <a:t>Romantic Love</a:t>
              </a:r>
            </a:p>
          </p:txBody>
        </p:sp>
        <p:sp>
          <p:nvSpPr>
            <p:cNvPr id="95258" name="Line 22"/>
            <p:cNvSpPr>
              <a:spLocks noChangeShapeType="1"/>
            </p:cNvSpPr>
            <p:nvPr/>
          </p:nvSpPr>
          <p:spPr bwMode="auto">
            <a:xfrm>
              <a:off x="4230" y="3213"/>
              <a:ext cx="27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9" name="Line 23"/>
            <p:cNvSpPr>
              <a:spLocks noChangeShapeType="1"/>
            </p:cNvSpPr>
            <p:nvPr/>
          </p:nvSpPr>
          <p:spPr bwMode="auto">
            <a:xfrm flipV="1">
              <a:off x="4229" y="3429"/>
              <a:ext cx="272" cy="0"/>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0" name="Text Box 24"/>
            <p:cNvSpPr txBox="1">
              <a:spLocks noChangeArrowheads="1"/>
            </p:cNvSpPr>
            <p:nvPr/>
          </p:nvSpPr>
          <p:spPr bwMode="auto">
            <a:xfrm>
              <a:off x="4555" y="3334"/>
              <a:ext cx="7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0">
                  <a:latin typeface="Times New Roman" panose="02020603050405020304" pitchFamily="18" charset="0"/>
                </a:rPr>
                <a:t>Bickers with</a:t>
              </a:r>
            </a:p>
          </p:txBody>
        </p:sp>
      </p:grpSp>
      <p:sp>
        <p:nvSpPr>
          <p:cNvPr id="95252" name="Rectangle 25"/>
          <p:cNvSpPr>
            <a:spLocks noChangeArrowheads="1"/>
          </p:cNvSpPr>
          <p:nvPr/>
        </p:nvSpPr>
        <p:spPr bwMode="auto">
          <a:xfrm>
            <a:off x="6550025" y="5453063"/>
            <a:ext cx="2360613" cy="1082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95253" name="Text Box 26"/>
          <p:cNvSpPr txBox="1">
            <a:spLocks noChangeArrowheads="1"/>
          </p:cNvSpPr>
          <p:nvPr/>
        </p:nvSpPr>
        <p:spPr bwMode="auto">
          <a:xfrm>
            <a:off x="182563" y="6345238"/>
            <a:ext cx="4619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0">
                <a:latin typeface="Times New Roman" panose="02020603050405020304" pitchFamily="18" charset="0"/>
              </a:rPr>
              <a:t>(and there are, of course, many other relations inside a family)</a:t>
            </a:r>
          </a:p>
        </p:txBody>
      </p:sp>
      <p:sp>
        <p:nvSpPr>
          <p:cNvPr id="95254" name="Rectangle 27"/>
          <p:cNvSpPr>
            <a:spLocks noChangeArrowheads="1"/>
          </p:cNvSpPr>
          <p:nvPr/>
        </p:nvSpPr>
        <p:spPr bwMode="auto">
          <a:xfrm>
            <a:off x="271463" y="982663"/>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i="1">
                <a:latin typeface="Times New Roman" panose="02020603050405020304" pitchFamily="18" charset="0"/>
              </a:rPr>
              <a:t>White et al</a:t>
            </a:r>
            <a:r>
              <a:rPr lang="en-US" altLang="en-US" sz="1800" b="0">
                <a:latin typeface="Times New Roman" panose="02020603050405020304" pitchFamily="18" charset="0"/>
              </a:rPr>
              <a:t>:  From logical role systems to empirical social structures</a:t>
            </a:r>
          </a:p>
        </p:txBody>
      </p:sp>
      <p:sp>
        <p:nvSpPr>
          <p:cNvPr id="29" name="Text Box 5"/>
          <p:cNvSpPr txBox="1">
            <a:spLocks noChangeArrowheads="1"/>
          </p:cNvSpPr>
          <p:nvPr/>
        </p:nvSpPr>
        <p:spPr bwMode="auto">
          <a:xfrm>
            <a:off x="300038" y="161926"/>
            <a:ext cx="25122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strike="sngStrike" dirty="0" smtClean="0"/>
              <a:t>Community</a:t>
            </a:r>
            <a:r>
              <a:rPr lang="en-US" altLang="en-US" sz="1600" i="1" dirty="0" smtClean="0"/>
              <a:t>  Role Detection </a:t>
            </a:r>
            <a:endParaRPr lang="en-US" altLang="en-US" sz="1600" i="1" dirty="0"/>
          </a:p>
        </p:txBody>
      </p:sp>
    </p:spTree>
    <p:extLst>
      <p:ext uri="{BB962C8B-B14F-4D97-AF65-F5344CB8AC3E}">
        <p14:creationId xmlns:p14="http://schemas.microsoft.com/office/powerpoint/2010/main" val="20071594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96913" y="1246188"/>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a:latin typeface="Times New Roman" panose="02020603050405020304" pitchFamily="18" charset="0"/>
              </a:rPr>
              <a:t>Blockmodeling: basic steps</a:t>
            </a:r>
          </a:p>
        </p:txBody>
      </p:sp>
      <p:sp>
        <p:nvSpPr>
          <p:cNvPr id="99331" name="Text Box 3"/>
          <p:cNvSpPr txBox="1">
            <a:spLocks noChangeArrowheads="1"/>
          </p:cNvSpPr>
          <p:nvPr/>
        </p:nvSpPr>
        <p:spPr bwMode="auto">
          <a:xfrm>
            <a:off x="696914" y="1855788"/>
            <a:ext cx="782363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dirty="0">
                <a:latin typeface="Times New Roman" panose="02020603050405020304" pitchFamily="18" charset="0"/>
              </a:rPr>
              <a:t>In any positional analysis, there are 4 basic steps:</a:t>
            </a:r>
          </a:p>
          <a:p>
            <a:pPr>
              <a:spcBef>
                <a:spcPct val="0"/>
              </a:spcBef>
              <a:buFontTx/>
              <a:buNone/>
            </a:pPr>
            <a:endParaRPr lang="en-US" altLang="en-US" sz="2000" b="0" dirty="0">
              <a:latin typeface="Times New Roman" panose="02020603050405020304" pitchFamily="18" charset="0"/>
            </a:endParaRPr>
          </a:p>
          <a:p>
            <a:pPr>
              <a:spcBef>
                <a:spcPct val="0"/>
              </a:spcBef>
              <a:buFontTx/>
              <a:buNone/>
            </a:pPr>
            <a:r>
              <a:rPr lang="en-US" altLang="en-US" sz="2000" b="0" dirty="0">
                <a:latin typeface="Times New Roman" panose="02020603050405020304" pitchFamily="18" charset="0"/>
              </a:rPr>
              <a:t>	1) Identify a definition of equivalence</a:t>
            </a:r>
          </a:p>
          <a:p>
            <a:pPr>
              <a:spcBef>
                <a:spcPct val="0"/>
              </a:spcBef>
              <a:buFontTx/>
              <a:buNone/>
            </a:pPr>
            <a:r>
              <a:rPr lang="en-US" altLang="en-US" sz="2000" b="0" dirty="0">
                <a:latin typeface="Times New Roman" panose="02020603050405020304" pitchFamily="18" charset="0"/>
              </a:rPr>
              <a:t>	2) Measure the degree to which pairs of actors are equivalent</a:t>
            </a:r>
          </a:p>
          <a:p>
            <a:pPr>
              <a:spcBef>
                <a:spcPct val="0"/>
              </a:spcBef>
              <a:buFontTx/>
              <a:buNone/>
            </a:pPr>
            <a:r>
              <a:rPr lang="en-US" altLang="en-US" sz="2000" b="0" dirty="0">
                <a:latin typeface="Times New Roman" panose="02020603050405020304" pitchFamily="18" charset="0"/>
              </a:rPr>
              <a:t>	3) Develop a representation of the equivalencies</a:t>
            </a:r>
          </a:p>
          <a:p>
            <a:pPr>
              <a:spcBef>
                <a:spcPct val="0"/>
              </a:spcBef>
              <a:buFontTx/>
              <a:buNone/>
            </a:pPr>
            <a:r>
              <a:rPr lang="en-US" altLang="en-US" sz="2000" b="0" dirty="0">
                <a:latin typeface="Times New Roman" panose="02020603050405020304" pitchFamily="18" charset="0"/>
              </a:rPr>
              <a:t>	4) Assess the adequacy of the </a:t>
            </a:r>
            <a:r>
              <a:rPr lang="en-US" altLang="en-US" sz="2000" b="0" dirty="0" smtClean="0">
                <a:latin typeface="Times New Roman" panose="02020603050405020304" pitchFamily="18" charset="0"/>
              </a:rPr>
              <a:t>representation</a:t>
            </a:r>
          </a:p>
          <a:p>
            <a:pPr>
              <a:spcBef>
                <a:spcPct val="0"/>
              </a:spcBef>
              <a:buFontTx/>
              <a:buNone/>
            </a:pPr>
            <a:endParaRPr lang="en-US" altLang="en-US" sz="2000" dirty="0">
              <a:latin typeface="Times New Roman" panose="02020603050405020304" pitchFamily="18" charset="0"/>
            </a:endParaRPr>
          </a:p>
          <a:p>
            <a:pPr>
              <a:spcBef>
                <a:spcPct val="0"/>
              </a:spcBef>
              <a:buFontTx/>
              <a:buNone/>
            </a:pPr>
            <a:endParaRPr lang="en-US" altLang="en-US" sz="2000" b="0" dirty="0" smtClean="0">
              <a:latin typeface="Times New Roman" panose="02020603050405020304" pitchFamily="18" charset="0"/>
            </a:endParaRPr>
          </a:p>
          <a:p>
            <a:pPr>
              <a:spcBef>
                <a:spcPct val="0"/>
              </a:spcBef>
              <a:buFontTx/>
              <a:buNone/>
            </a:pPr>
            <a:r>
              <a:rPr lang="en-US" altLang="en-US" sz="2000" i="1" dirty="0" smtClean="0">
                <a:latin typeface="Times New Roman" panose="02020603050405020304" pitchFamily="18" charset="0"/>
              </a:rPr>
              <a:t>At the end of the day, this is community detection on a role-similarity matrix rather than an adjacency matrix.</a:t>
            </a:r>
            <a:endParaRPr lang="en-US" altLang="en-US" sz="2000" b="0" i="1" dirty="0">
              <a:latin typeface="Times New Roman" panose="02020603050405020304" pitchFamily="18" charset="0"/>
            </a:endParaRPr>
          </a:p>
        </p:txBody>
      </p:sp>
      <p:sp>
        <p:nvSpPr>
          <p:cNvPr id="5" name="Text Box 5"/>
          <p:cNvSpPr txBox="1">
            <a:spLocks noChangeArrowheads="1"/>
          </p:cNvSpPr>
          <p:nvPr/>
        </p:nvSpPr>
        <p:spPr bwMode="auto">
          <a:xfrm>
            <a:off x="300038" y="161926"/>
            <a:ext cx="25122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strike="sngStrike" dirty="0" smtClean="0"/>
              <a:t>Community</a:t>
            </a:r>
            <a:r>
              <a:rPr lang="en-US" altLang="en-US" sz="1600" i="1" dirty="0" smtClean="0"/>
              <a:t>  Role Detection </a:t>
            </a:r>
            <a:endParaRPr lang="en-US" altLang="en-US" sz="1600" i="1" dirty="0"/>
          </a:p>
        </p:txBody>
      </p:sp>
    </p:spTree>
    <p:extLst>
      <p:ext uri="{BB962C8B-B14F-4D97-AF65-F5344CB8AC3E}">
        <p14:creationId xmlns:p14="http://schemas.microsoft.com/office/powerpoint/2010/main" val="16894123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88925" y="881063"/>
            <a:ext cx="8539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latin typeface="Times New Roman" panose="02020603050405020304" pitchFamily="18" charset="0"/>
              </a:rPr>
              <a:t>If the model is going to be based on asymmetric or multiple relations, you simply stack the various relations, usually including both “directions” of asymmetric relations:</a:t>
            </a:r>
          </a:p>
        </p:txBody>
      </p:sp>
      <p:sp>
        <p:nvSpPr>
          <p:cNvPr id="109571" name="Oval 3"/>
          <p:cNvSpPr>
            <a:spLocks noChangeArrowheads="1"/>
          </p:cNvSpPr>
          <p:nvPr/>
        </p:nvSpPr>
        <p:spPr bwMode="auto">
          <a:xfrm>
            <a:off x="552450" y="2179638"/>
            <a:ext cx="500063" cy="4587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smtClean="0">
                <a:latin typeface="Times New Roman" panose="02020603050405020304" pitchFamily="18" charset="0"/>
              </a:rPr>
              <a:t>P</a:t>
            </a:r>
            <a:endParaRPr lang="en-US" altLang="en-US" sz="2400" b="0" dirty="0">
              <a:latin typeface="Times New Roman" panose="02020603050405020304" pitchFamily="18" charset="0"/>
            </a:endParaRPr>
          </a:p>
        </p:txBody>
      </p:sp>
      <p:sp>
        <p:nvSpPr>
          <p:cNvPr id="109572" name="Oval 4"/>
          <p:cNvSpPr>
            <a:spLocks noChangeArrowheads="1"/>
          </p:cNvSpPr>
          <p:nvPr/>
        </p:nvSpPr>
        <p:spPr bwMode="auto">
          <a:xfrm>
            <a:off x="2087563" y="2201863"/>
            <a:ext cx="466725" cy="4175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dirty="0" smtClean="0">
                <a:latin typeface="Times New Roman" panose="02020603050405020304" pitchFamily="18" charset="0"/>
              </a:rPr>
              <a:t>P</a:t>
            </a:r>
            <a:endParaRPr lang="en-US" altLang="en-US" sz="2400" b="0" dirty="0">
              <a:latin typeface="Times New Roman" panose="02020603050405020304" pitchFamily="18" charset="0"/>
            </a:endParaRPr>
          </a:p>
        </p:txBody>
      </p:sp>
      <p:sp>
        <p:nvSpPr>
          <p:cNvPr id="109573" name="Oval 5"/>
          <p:cNvSpPr>
            <a:spLocks noChangeArrowheads="1"/>
          </p:cNvSpPr>
          <p:nvPr/>
        </p:nvSpPr>
        <p:spPr bwMode="auto">
          <a:xfrm>
            <a:off x="207963" y="3867150"/>
            <a:ext cx="469900" cy="396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C</a:t>
            </a:r>
          </a:p>
        </p:txBody>
      </p:sp>
      <p:sp>
        <p:nvSpPr>
          <p:cNvPr id="109574" name="Oval 6"/>
          <p:cNvSpPr>
            <a:spLocks noChangeArrowheads="1"/>
          </p:cNvSpPr>
          <p:nvPr/>
        </p:nvSpPr>
        <p:spPr bwMode="auto">
          <a:xfrm>
            <a:off x="1341438" y="3497263"/>
            <a:ext cx="471487" cy="396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C</a:t>
            </a:r>
          </a:p>
        </p:txBody>
      </p:sp>
      <p:sp>
        <p:nvSpPr>
          <p:cNvPr id="109575" name="Oval 7"/>
          <p:cNvSpPr>
            <a:spLocks noChangeArrowheads="1"/>
          </p:cNvSpPr>
          <p:nvPr/>
        </p:nvSpPr>
        <p:spPr bwMode="auto">
          <a:xfrm>
            <a:off x="2492375" y="3863975"/>
            <a:ext cx="469900" cy="398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C</a:t>
            </a:r>
          </a:p>
        </p:txBody>
      </p:sp>
      <p:sp>
        <p:nvSpPr>
          <p:cNvPr id="109576" name="Line 8"/>
          <p:cNvSpPr>
            <a:spLocks noChangeShapeType="1"/>
          </p:cNvSpPr>
          <p:nvPr/>
        </p:nvSpPr>
        <p:spPr bwMode="auto">
          <a:xfrm>
            <a:off x="1133475" y="2373313"/>
            <a:ext cx="8890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7" name="Line 9"/>
          <p:cNvSpPr>
            <a:spLocks noChangeShapeType="1"/>
          </p:cNvSpPr>
          <p:nvPr/>
        </p:nvSpPr>
        <p:spPr bwMode="auto">
          <a:xfrm flipH="1">
            <a:off x="503238" y="2678113"/>
            <a:ext cx="306387" cy="1074737"/>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8" name="Line 10"/>
          <p:cNvSpPr>
            <a:spLocks noChangeShapeType="1"/>
          </p:cNvSpPr>
          <p:nvPr/>
        </p:nvSpPr>
        <p:spPr bwMode="auto">
          <a:xfrm>
            <a:off x="803275" y="2673350"/>
            <a:ext cx="614363" cy="84455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9" name="Line 11"/>
          <p:cNvSpPr>
            <a:spLocks noChangeShapeType="1"/>
          </p:cNvSpPr>
          <p:nvPr/>
        </p:nvSpPr>
        <p:spPr bwMode="auto">
          <a:xfrm>
            <a:off x="863600" y="2687638"/>
            <a:ext cx="1743075" cy="115887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0" name="Line 12"/>
          <p:cNvSpPr>
            <a:spLocks noChangeShapeType="1"/>
          </p:cNvSpPr>
          <p:nvPr/>
        </p:nvSpPr>
        <p:spPr bwMode="auto">
          <a:xfrm>
            <a:off x="2327275" y="2644775"/>
            <a:ext cx="338138" cy="12160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1" name="Line 13"/>
          <p:cNvSpPr>
            <a:spLocks noChangeShapeType="1"/>
          </p:cNvSpPr>
          <p:nvPr/>
        </p:nvSpPr>
        <p:spPr bwMode="auto">
          <a:xfrm flipH="1">
            <a:off x="1758950" y="2586038"/>
            <a:ext cx="557213" cy="95885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2" name="Line 14"/>
          <p:cNvSpPr>
            <a:spLocks noChangeShapeType="1"/>
          </p:cNvSpPr>
          <p:nvPr/>
        </p:nvSpPr>
        <p:spPr bwMode="auto">
          <a:xfrm flipH="1">
            <a:off x="615950" y="2598738"/>
            <a:ext cx="1630363" cy="113665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3" name="Line 15"/>
          <p:cNvSpPr>
            <a:spLocks noChangeShapeType="1"/>
          </p:cNvSpPr>
          <p:nvPr/>
        </p:nvSpPr>
        <p:spPr bwMode="auto">
          <a:xfrm flipV="1">
            <a:off x="727075" y="3814763"/>
            <a:ext cx="588963" cy="207962"/>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4" name="Line 16"/>
          <p:cNvSpPr>
            <a:spLocks noChangeShapeType="1"/>
          </p:cNvSpPr>
          <p:nvPr/>
        </p:nvSpPr>
        <p:spPr bwMode="auto">
          <a:xfrm>
            <a:off x="1887538" y="3813175"/>
            <a:ext cx="525462" cy="207963"/>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5" name="Line 17"/>
          <p:cNvSpPr>
            <a:spLocks noChangeShapeType="1"/>
          </p:cNvSpPr>
          <p:nvPr/>
        </p:nvSpPr>
        <p:spPr bwMode="auto">
          <a:xfrm flipV="1">
            <a:off x="820738" y="4127500"/>
            <a:ext cx="1495425" cy="0"/>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6" name="Text Box 18"/>
          <p:cNvSpPr txBox="1">
            <a:spLocks noChangeArrowheads="1"/>
          </p:cNvSpPr>
          <p:nvPr/>
        </p:nvSpPr>
        <p:spPr bwMode="auto">
          <a:xfrm>
            <a:off x="917575" y="4714875"/>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0">
                <a:latin typeface="Times New Roman" panose="02020603050405020304" pitchFamily="18" charset="0"/>
              </a:rPr>
              <a:t>Provides food  for</a:t>
            </a:r>
          </a:p>
        </p:txBody>
      </p:sp>
      <p:sp>
        <p:nvSpPr>
          <p:cNvPr id="109587" name="Line 19"/>
          <p:cNvSpPr>
            <a:spLocks noChangeShapeType="1"/>
          </p:cNvSpPr>
          <p:nvPr/>
        </p:nvSpPr>
        <p:spPr bwMode="auto">
          <a:xfrm flipV="1">
            <a:off x="558800" y="4552950"/>
            <a:ext cx="347663" cy="1111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8" name="Text Box 20"/>
          <p:cNvSpPr txBox="1">
            <a:spLocks noChangeArrowheads="1"/>
          </p:cNvSpPr>
          <p:nvPr/>
        </p:nvSpPr>
        <p:spPr bwMode="auto">
          <a:xfrm>
            <a:off x="919163" y="4491038"/>
            <a:ext cx="1131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0">
                <a:latin typeface="Times New Roman" panose="02020603050405020304" pitchFamily="18" charset="0"/>
              </a:rPr>
              <a:t>Romantic Love</a:t>
            </a:r>
          </a:p>
        </p:txBody>
      </p:sp>
      <p:sp>
        <p:nvSpPr>
          <p:cNvPr id="109589" name="Line 21"/>
          <p:cNvSpPr>
            <a:spLocks noChangeShapeType="1"/>
          </p:cNvSpPr>
          <p:nvPr/>
        </p:nvSpPr>
        <p:spPr bwMode="auto">
          <a:xfrm>
            <a:off x="598488" y="4770438"/>
            <a:ext cx="26670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0" name="Line 22"/>
          <p:cNvSpPr>
            <a:spLocks noChangeShapeType="1"/>
          </p:cNvSpPr>
          <p:nvPr/>
        </p:nvSpPr>
        <p:spPr bwMode="auto">
          <a:xfrm flipV="1">
            <a:off x="509588" y="5008563"/>
            <a:ext cx="444500" cy="0"/>
          </a:xfrm>
          <a:prstGeom prst="line">
            <a:avLst/>
          </a:prstGeom>
          <a:noFill/>
          <a:ln w="2857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1" name="Text Box 23"/>
          <p:cNvSpPr txBox="1">
            <a:spLocks noChangeArrowheads="1"/>
          </p:cNvSpPr>
          <p:nvPr/>
        </p:nvSpPr>
        <p:spPr bwMode="auto">
          <a:xfrm>
            <a:off x="919163" y="4954588"/>
            <a:ext cx="9604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0">
                <a:latin typeface="Times New Roman" panose="02020603050405020304" pitchFamily="18" charset="0"/>
              </a:rPr>
              <a:t>Bickers with</a:t>
            </a:r>
          </a:p>
        </p:txBody>
      </p:sp>
      <p:sp>
        <p:nvSpPr>
          <p:cNvPr id="109592" name="Rectangle 24"/>
          <p:cNvSpPr>
            <a:spLocks noChangeArrowheads="1"/>
          </p:cNvSpPr>
          <p:nvPr/>
        </p:nvSpPr>
        <p:spPr bwMode="auto">
          <a:xfrm>
            <a:off x="488950" y="4437063"/>
            <a:ext cx="2071688" cy="749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42" name="Text Box 5"/>
          <p:cNvSpPr txBox="1">
            <a:spLocks noChangeArrowheads="1"/>
          </p:cNvSpPr>
          <p:nvPr/>
        </p:nvSpPr>
        <p:spPr bwMode="auto">
          <a:xfrm>
            <a:off x="300038" y="161926"/>
            <a:ext cx="25122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strike="sngStrike" dirty="0" smtClean="0"/>
              <a:t>Community</a:t>
            </a:r>
            <a:r>
              <a:rPr lang="en-US" altLang="en-US" sz="1600" i="1" dirty="0" smtClean="0"/>
              <a:t>  Role Detection </a:t>
            </a:r>
            <a:endParaRPr lang="en-US" altLang="en-US" sz="1600" i="1" dirty="0"/>
          </a:p>
        </p:txBody>
      </p:sp>
      <p:pic>
        <p:nvPicPr>
          <p:cNvPr id="3" name="Picture 2"/>
          <p:cNvPicPr>
            <a:picLocks noChangeAspect="1"/>
          </p:cNvPicPr>
          <p:nvPr/>
        </p:nvPicPr>
        <p:blipFill>
          <a:blip r:embed="rId2"/>
          <a:stretch>
            <a:fillRect/>
          </a:stretch>
        </p:blipFill>
        <p:spPr>
          <a:xfrm>
            <a:off x="3349625" y="1959688"/>
            <a:ext cx="3010779" cy="3868900"/>
          </a:xfrm>
          <a:prstGeom prst="rect">
            <a:avLst/>
          </a:prstGeom>
        </p:spPr>
      </p:pic>
      <p:sp>
        <p:nvSpPr>
          <p:cNvPr id="4" name="TextBox 3"/>
          <p:cNvSpPr txBox="1"/>
          <p:nvPr/>
        </p:nvSpPr>
        <p:spPr>
          <a:xfrm>
            <a:off x="6885709" y="2409031"/>
            <a:ext cx="1569660" cy="1938992"/>
          </a:xfrm>
          <a:prstGeom prst="rect">
            <a:avLst/>
          </a:prstGeom>
          <a:noFill/>
        </p:spPr>
        <p:txBody>
          <a:bodyPr wrap="none" rtlCol="0">
            <a:spAutoFit/>
          </a:bodyPr>
          <a:lstStyle/>
          <a:p>
            <a:r>
              <a:rPr lang="en-US" sz="2000" dirty="0" smtClean="0">
                <a:latin typeface="Courier New" panose="02070309020205020404" pitchFamily="49" charset="0"/>
                <a:cs typeface="Courier New" panose="02070309020205020404" pitchFamily="49" charset="0"/>
              </a:rPr>
              <a:t>Sim</a:t>
            </a:r>
          </a:p>
          <a:p>
            <a:r>
              <a:rPr lang="en-US" sz="2000" b="1" dirty="0" smtClean="0">
                <a:latin typeface="Courier New" panose="02070309020205020404" pitchFamily="49" charset="0"/>
                <a:cs typeface="Courier New" panose="02070309020205020404" pitchFamily="49" charset="0"/>
              </a:rPr>
              <a:t>1</a:t>
            </a:r>
            <a:r>
              <a:rPr lang="en-US" sz="2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a:t>
            </a:r>
            <a:r>
              <a:rPr lang="en-US" sz="2000" dirty="0" smtClean="0">
                <a:latin typeface="Courier New" panose="02070309020205020404" pitchFamily="49" charset="0"/>
                <a:cs typeface="Courier New" panose="02070309020205020404" pitchFamily="49" charset="0"/>
              </a:rPr>
              <a:t> 0 0 0</a:t>
            </a:r>
          </a:p>
          <a:p>
            <a:r>
              <a:rPr lang="en-US" sz="2000" b="1" dirty="0" smtClean="0">
                <a:latin typeface="Courier New" panose="02070309020205020404" pitchFamily="49" charset="0"/>
                <a:cs typeface="Courier New" panose="02070309020205020404" pitchFamily="49" charset="0"/>
              </a:rPr>
              <a:t>1</a:t>
            </a:r>
            <a:r>
              <a:rPr lang="en-US" sz="2000"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a:t>
            </a:r>
            <a:r>
              <a:rPr lang="en-US" sz="2000" dirty="0" smtClean="0">
                <a:latin typeface="Courier New" panose="02070309020205020404" pitchFamily="49" charset="0"/>
                <a:cs typeface="Courier New" panose="02070309020205020404" pitchFamily="49" charset="0"/>
              </a:rPr>
              <a:t> 0 0 0</a:t>
            </a:r>
          </a:p>
          <a:p>
            <a:r>
              <a:rPr lang="en-US" sz="2000" dirty="0" smtClean="0">
                <a:latin typeface="Courier New" panose="02070309020205020404" pitchFamily="49" charset="0"/>
                <a:cs typeface="Courier New" panose="02070309020205020404" pitchFamily="49" charset="0"/>
              </a:rPr>
              <a:t>0 0 </a:t>
            </a:r>
            <a:r>
              <a:rPr lang="en-US" sz="2000" b="1" dirty="0" smtClean="0">
                <a:latin typeface="Courier New" panose="02070309020205020404" pitchFamily="49" charset="0"/>
                <a:cs typeface="Courier New" panose="02070309020205020404" pitchFamily="49" charset="0"/>
              </a:rPr>
              <a:t>1 1 1</a:t>
            </a:r>
          </a:p>
          <a:p>
            <a:r>
              <a:rPr lang="en-US" sz="2000" dirty="0" smtClean="0">
                <a:latin typeface="Courier New" panose="02070309020205020404" pitchFamily="49" charset="0"/>
                <a:cs typeface="Courier New" panose="02070309020205020404" pitchFamily="49" charset="0"/>
              </a:rPr>
              <a:t>0 0 </a:t>
            </a:r>
            <a:r>
              <a:rPr lang="en-US" sz="2000" b="1" dirty="0" smtClean="0">
                <a:latin typeface="Courier New" panose="02070309020205020404" pitchFamily="49" charset="0"/>
                <a:cs typeface="Courier New" panose="02070309020205020404" pitchFamily="49" charset="0"/>
              </a:rPr>
              <a:t>1 1 1</a:t>
            </a:r>
          </a:p>
          <a:p>
            <a:r>
              <a:rPr lang="en-US" sz="2000" dirty="0" smtClean="0">
                <a:latin typeface="Courier New" panose="02070309020205020404" pitchFamily="49" charset="0"/>
                <a:cs typeface="Courier New" panose="02070309020205020404" pitchFamily="49" charset="0"/>
              </a:rPr>
              <a:t>0 0 </a:t>
            </a:r>
            <a:r>
              <a:rPr lang="en-US" sz="2000" b="1" dirty="0" smtClean="0">
                <a:latin typeface="Courier New" panose="02070309020205020404" pitchFamily="49" charset="0"/>
                <a:cs typeface="Courier New" panose="02070309020205020404" pitchFamily="49" charset="0"/>
              </a:rPr>
              <a:t>1 1 1</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9892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a:extLst>
              <a:ext uri="{28A0092B-C50C-407E-A947-70E740481C1C}">
                <a14:useLocalDpi xmlns:a14="http://schemas.microsoft.com/office/drawing/2010/main" val="0"/>
              </a:ext>
            </a:extLst>
          </a:blip>
          <a:srcRect l="732" t="10265" r="1729" b="1591"/>
          <a:stretch>
            <a:fillRect/>
          </a:stretch>
        </p:blipFill>
        <p:spPr bwMode="auto">
          <a:xfrm>
            <a:off x="1420813" y="1865313"/>
            <a:ext cx="6146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 Box 6"/>
          <p:cNvSpPr txBox="1">
            <a:spLocks noChangeArrowheads="1"/>
          </p:cNvSpPr>
          <p:nvPr/>
        </p:nvSpPr>
        <p:spPr bwMode="auto">
          <a:xfrm>
            <a:off x="317500" y="290513"/>
            <a:ext cx="2593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a:p>
            <a:pPr eaLnBrk="1" hangingPunct="1">
              <a:spcBef>
                <a:spcPct val="0"/>
              </a:spcBef>
              <a:buFontTx/>
              <a:buNone/>
            </a:pPr>
            <a:r>
              <a:rPr lang="en-US" altLang="en-US" sz="1600"/>
              <a:t>Basic Data Elements:  Modes</a:t>
            </a:r>
          </a:p>
        </p:txBody>
      </p:sp>
      <p:sp>
        <p:nvSpPr>
          <p:cNvPr id="40964" name="Text Box 7"/>
          <p:cNvSpPr txBox="1">
            <a:spLocks noChangeArrowheads="1"/>
          </p:cNvSpPr>
          <p:nvPr/>
        </p:nvSpPr>
        <p:spPr bwMode="auto">
          <a:xfrm>
            <a:off x="911225" y="1066800"/>
            <a:ext cx="71199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Bipartite networks imply a constraint on the mixing, such that ties only cross classes.</a:t>
            </a:r>
          </a:p>
          <a:p>
            <a:pPr>
              <a:spcBef>
                <a:spcPct val="0"/>
              </a:spcBef>
              <a:buFontTx/>
              <a:buNone/>
            </a:pPr>
            <a:r>
              <a:rPr lang="en-US" altLang="en-US" sz="1600"/>
              <a:t>Here we see a tie connecting each woman with the party she attended (Davis data)</a:t>
            </a:r>
          </a:p>
        </p:txBody>
      </p:sp>
    </p:spTree>
    <p:extLst>
      <p:ext uri="{BB962C8B-B14F-4D97-AF65-F5344CB8AC3E}">
        <p14:creationId xmlns:p14="http://schemas.microsoft.com/office/powerpoint/2010/main" val="371466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208088" y="1181100"/>
            <a:ext cx="69865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By </a:t>
            </a:r>
            <a:r>
              <a:rPr lang="en-US" altLang="en-US" sz="1600" i="1" dirty="0"/>
              <a:t>projecting</a:t>
            </a:r>
            <a:r>
              <a:rPr lang="en-US" altLang="en-US" sz="1600" dirty="0"/>
              <a:t> the data, one can look at the shared between people or the common memberships in groups: this is the person-to-person projection of the 2-mode data.</a:t>
            </a: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l="9134" t="11519" r="1242" b="6975"/>
          <a:stretch>
            <a:fillRect/>
          </a:stretch>
        </p:blipFill>
        <p:spPr bwMode="auto">
          <a:xfrm>
            <a:off x="1030288" y="1979613"/>
            <a:ext cx="69342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6"/>
          <p:cNvSpPr txBox="1">
            <a:spLocks noChangeArrowheads="1"/>
          </p:cNvSpPr>
          <p:nvPr/>
        </p:nvSpPr>
        <p:spPr bwMode="auto">
          <a:xfrm>
            <a:off x="317500" y="290513"/>
            <a:ext cx="2593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a:p>
            <a:pPr eaLnBrk="1" hangingPunct="1">
              <a:spcBef>
                <a:spcPct val="0"/>
              </a:spcBef>
              <a:buFontTx/>
              <a:buNone/>
            </a:pPr>
            <a:r>
              <a:rPr lang="en-US" altLang="en-US" sz="1600"/>
              <a:t>Basic Data Elements:  Modes</a:t>
            </a:r>
          </a:p>
        </p:txBody>
      </p:sp>
    </p:spTree>
    <p:extLst>
      <p:ext uri="{BB962C8B-B14F-4D97-AF65-F5344CB8AC3E}">
        <p14:creationId xmlns:p14="http://schemas.microsoft.com/office/powerpoint/2010/main" val="2999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4634" t="12932" r="3325" b="4875"/>
          <a:stretch>
            <a:fillRect/>
          </a:stretch>
        </p:blipFill>
        <p:spPr bwMode="auto">
          <a:xfrm>
            <a:off x="1820863" y="2443163"/>
            <a:ext cx="558165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 Box 3"/>
          <p:cNvSpPr txBox="1">
            <a:spLocks noChangeArrowheads="1"/>
          </p:cNvSpPr>
          <p:nvPr/>
        </p:nvSpPr>
        <p:spPr bwMode="auto">
          <a:xfrm>
            <a:off x="317500" y="290513"/>
            <a:ext cx="2593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a:p>
            <a:pPr eaLnBrk="1" hangingPunct="1">
              <a:spcBef>
                <a:spcPct val="0"/>
              </a:spcBef>
              <a:buFontTx/>
              <a:buNone/>
            </a:pPr>
            <a:r>
              <a:rPr lang="en-US" altLang="en-US" sz="1600"/>
              <a:t>Basic Data Elements:  Modes</a:t>
            </a:r>
          </a:p>
        </p:txBody>
      </p:sp>
      <p:sp>
        <p:nvSpPr>
          <p:cNvPr id="43012" name="Text Box 4"/>
          <p:cNvSpPr txBox="1">
            <a:spLocks noChangeArrowheads="1"/>
          </p:cNvSpPr>
          <p:nvPr/>
        </p:nvSpPr>
        <p:spPr bwMode="auto">
          <a:xfrm>
            <a:off x="1208088" y="1181100"/>
            <a:ext cx="69865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By </a:t>
            </a:r>
            <a:r>
              <a:rPr lang="en-US" altLang="en-US" sz="1600" i="1"/>
              <a:t>projecting</a:t>
            </a:r>
            <a:r>
              <a:rPr lang="en-US" altLang="en-US" sz="1600"/>
              <a:t> the data, one can look at the shared between people or the common memberships in groups: this is the group-to-group projection of the 2-mode data.</a:t>
            </a:r>
          </a:p>
        </p:txBody>
      </p:sp>
    </p:spTree>
    <p:extLst>
      <p:ext uri="{BB962C8B-B14F-4D97-AF65-F5344CB8AC3E}">
        <p14:creationId xmlns:p14="http://schemas.microsoft.com/office/powerpoint/2010/main" val="3052819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2" descr="C:\jwmdata\DukeGradComm\comm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8288"/>
            <a:ext cx="6616700" cy="62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0" y="168275"/>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
        <p:nvSpPr>
          <p:cNvPr id="45060" name="TextBox 1"/>
          <p:cNvSpPr txBox="1">
            <a:spLocks noChangeArrowheads="1"/>
          </p:cNvSpPr>
          <p:nvPr/>
        </p:nvSpPr>
        <p:spPr bwMode="auto">
          <a:xfrm>
            <a:off x="65088" y="531813"/>
            <a:ext cx="19510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t>Example of a 2-mode </a:t>
            </a:r>
            <a:r>
              <a:rPr lang="en-US" altLang="en-US" sz="1600" dirty="0" smtClean="0"/>
              <a:t>Network</a:t>
            </a:r>
            <a:r>
              <a:rPr lang="en-US" altLang="en-US" sz="1600" dirty="0"/>
              <a:t>: </a:t>
            </a:r>
            <a:r>
              <a:rPr lang="en-US" altLang="en-US" sz="1600" dirty="0" smtClean="0"/>
              <a:t>Faculty </a:t>
            </a:r>
            <a:r>
              <a:rPr lang="en-US" altLang="en-US" sz="1600" dirty="0"/>
              <a:t>S</a:t>
            </a:r>
            <a:r>
              <a:rPr lang="en-US" altLang="en-US" sz="1600" dirty="0" smtClean="0"/>
              <a:t>upervising </a:t>
            </a:r>
            <a:r>
              <a:rPr lang="en-US" altLang="en-US" sz="1600" dirty="0"/>
              <a:t>S</a:t>
            </a:r>
            <a:r>
              <a:rPr lang="en-US" altLang="en-US" sz="1600" dirty="0" smtClean="0"/>
              <a:t>tudents</a:t>
            </a:r>
            <a:endParaRPr lang="en-US" altLang="en-US" sz="1600" dirty="0"/>
          </a:p>
          <a:p>
            <a:pPr eaLnBrk="1" hangingPunct="1">
              <a:spcBef>
                <a:spcPct val="0"/>
              </a:spcBef>
              <a:buFontTx/>
              <a:buNone/>
            </a:pPr>
            <a:endParaRPr lang="en-US" altLang="en-US" sz="1600" dirty="0"/>
          </a:p>
          <a:p>
            <a:pPr eaLnBrk="1" hangingPunct="1">
              <a:spcBef>
                <a:spcPct val="0"/>
              </a:spcBef>
              <a:buFontTx/>
              <a:buNone/>
            </a:pPr>
            <a:endParaRPr lang="en-US" altLang="en-US" sz="1600" dirty="0"/>
          </a:p>
          <a:p>
            <a:pPr eaLnBrk="1" hangingPunct="1">
              <a:spcBef>
                <a:spcPct val="0"/>
              </a:spcBef>
              <a:buFontTx/>
              <a:buNone/>
            </a:pPr>
            <a:r>
              <a:rPr lang="en-US" altLang="en-US" sz="1600" dirty="0" smtClean="0"/>
              <a:t>Any </a:t>
            </a:r>
            <a:r>
              <a:rPr lang="en-US" altLang="en-US" sz="1600" dirty="0"/>
              <a:t>list of what people do – meetings, clubs, activities, co-authorship, – that they do with others forms network data.</a:t>
            </a:r>
          </a:p>
        </p:txBody>
      </p:sp>
      <p:grpSp>
        <p:nvGrpSpPr>
          <p:cNvPr id="8" name="Group 7"/>
          <p:cNvGrpSpPr>
            <a:grpSpLocks/>
          </p:cNvGrpSpPr>
          <p:nvPr/>
        </p:nvGrpSpPr>
        <p:grpSpPr bwMode="auto">
          <a:xfrm>
            <a:off x="4694238" y="3205163"/>
            <a:ext cx="749300" cy="400050"/>
            <a:chOff x="4693919" y="3204754"/>
            <a:chExt cx="748938" cy="400595"/>
          </a:xfrm>
        </p:grpSpPr>
        <p:sp>
          <p:nvSpPr>
            <p:cNvPr id="45062" name="TextBox 2"/>
            <p:cNvSpPr txBox="1">
              <a:spLocks noChangeArrowheads="1"/>
            </p:cNvSpPr>
            <p:nvPr/>
          </p:nvSpPr>
          <p:spPr bwMode="auto">
            <a:xfrm>
              <a:off x="4693919" y="3204754"/>
              <a:ext cx="704039" cy="30777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Moody</a:t>
              </a:r>
            </a:p>
          </p:txBody>
        </p:sp>
        <p:cxnSp>
          <p:nvCxnSpPr>
            <p:cNvPr id="5" name="Straight Arrow Connector 4"/>
            <p:cNvCxnSpPr/>
            <p:nvPr/>
          </p:nvCxnSpPr>
          <p:spPr>
            <a:xfrm>
              <a:off x="5155658" y="3430486"/>
              <a:ext cx="287199" cy="174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75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extLst>
              <a:ext uri="{28A0092B-C50C-407E-A947-70E740481C1C}">
                <a14:useLocalDpi xmlns:a14="http://schemas.microsoft.com/office/drawing/2010/main" val="0"/>
              </a:ext>
            </a:extLst>
          </a:blip>
          <a:srcRect t="38737"/>
          <a:stretch>
            <a:fillRect/>
          </a:stretch>
        </p:blipFill>
        <p:spPr bwMode="auto">
          <a:xfrm>
            <a:off x="157163" y="1131888"/>
            <a:ext cx="3751262"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50" y="1130300"/>
            <a:ext cx="4827588"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Box 1"/>
          <p:cNvSpPr txBox="1">
            <a:spLocks noChangeArrowheads="1"/>
          </p:cNvSpPr>
          <p:nvPr/>
        </p:nvSpPr>
        <p:spPr bwMode="auto">
          <a:xfrm>
            <a:off x="0" y="6427788"/>
            <a:ext cx="85740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100"/>
              <a:t>Casalino, Lawrence P., Michael F. Pesko, Andrew M. Ryan, David J. Nyweide, Theodore J. Iwashyna, Xuming Sun, Jayme Mendelsohn and James Moody.  “Physician Networks and Ambulatory Care Admissions”  </a:t>
            </a:r>
            <a:r>
              <a:rPr lang="en-US" altLang="en-US" sz="1100" i="1"/>
              <a:t>Medical Care</a:t>
            </a:r>
            <a:r>
              <a:rPr lang="en-US" altLang="en-US" sz="1100"/>
              <a:t> 53:534-41</a:t>
            </a:r>
          </a:p>
        </p:txBody>
      </p:sp>
      <p:sp>
        <p:nvSpPr>
          <p:cNvPr id="47109" name="Text Box 3"/>
          <p:cNvSpPr txBox="1">
            <a:spLocks noChangeArrowheads="1"/>
          </p:cNvSpPr>
          <p:nvPr/>
        </p:nvSpPr>
        <p:spPr bwMode="auto">
          <a:xfrm>
            <a:off x="0" y="168275"/>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a:t>
            </a:r>
          </a:p>
        </p:txBody>
      </p:sp>
      <p:sp>
        <p:nvSpPr>
          <p:cNvPr id="47110" name="TextBox 1"/>
          <p:cNvSpPr txBox="1">
            <a:spLocks noChangeArrowheads="1"/>
          </p:cNvSpPr>
          <p:nvPr/>
        </p:nvSpPr>
        <p:spPr bwMode="auto">
          <a:xfrm>
            <a:off x="65088" y="531813"/>
            <a:ext cx="5233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t>Example of a 2-mode </a:t>
            </a:r>
            <a:r>
              <a:rPr lang="en-US" altLang="en-US" sz="1600" dirty="0" smtClean="0"/>
              <a:t>Network</a:t>
            </a:r>
            <a:r>
              <a:rPr lang="en-US" altLang="en-US" sz="1600" dirty="0"/>
              <a:t>: Patients &amp; Care Settings</a:t>
            </a:r>
          </a:p>
        </p:txBody>
      </p:sp>
    </p:spTree>
    <p:extLst>
      <p:ext uri="{BB962C8B-B14F-4D97-AF65-F5344CB8AC3E}">
        <p14:creationId xmlns:p14="http://schemas.microsoft.com/office/powerpoint/2010/main" val="3162117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68275"/>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a:t>
            </a:r>
          </a:p>
        </p:txBody>
      </p:sp>
      <p:sp>
        <p:nvSpPr>
          <p:cNvPr id="5" name="TextBox 4"/>
          <p:cNvSpPr txBox="1"/>
          <p:nvPr/>
        </p:nvSpPr>
        <p:spPr>
          <a:xfrm>
            <a:off x="325677" y="565150"/>
            <a:ext cx="2268570" cy="369332"/>
          </a:xfrm>
          <a:prstGeom prst="rect">
            <a:avLst/>
          </a:prstGeom>
          <a:noFill/>
        </p:spPr>
        <p:txBody>
          <a:bodyPr wrap="none" rtlCol="0">
            <a:spAutoFit/>
          </a:bodyPr>
          <a:lstStyle/>
          <a:p>
            <a:r>
              <a:rPr lang="en-US" dirty="0" smtClean="0"/>
              <a:t>Multi-Layer </a:t>
            </a:r>
            <a:r>
              <a:rPr lang="en-US" dirty="0"/>
              <a:t>N</a:t>
            </a:r>
            <a:r>
              <a:rPr lang="en-US" dirty="0" smtClean="0"/>
              <a:t>etworks</a:t>
            </a:r>
            <a:endParaRPr lang="en-US" dirty="0"/>
          </a:p>
        </p:txBody>
      </p:sp>
      <p:sp>
        <p:nvSpPr>
          <p:cNvPr id="6" name="TextBox 5"/>
          <p:cNvSpPr txBox="1"/>
          <p:nvPr/>
        </p:nvSpPr>
        <p:spPr>
          <a:xfrm>
            <a:off x="325677" y="1008191"/>
            <a:ext cx="8959486" cy="1200329"/>
          </a:xfrm>
          <a:prstGeom prst="rect">
            <a:avLst/>
          </a:prstGeom>
          <a:noFill/>
        </p:spPr>
        <p:txBody>
          <a:bodyPr wrap="square" rtlCol="0">
            <a:spAutoFit/>
          </a:bodyPr>
          <a:lstStyle/>
          <a:p>
            <a:r>
              <a:rPr lang="en-US" dirty="0" smtClean="0"/>
              <a:t>A recent generalization of multiplex networks and multi-mode networks is the multi-layer network. A multi-layer network is a network that has qualitatively different classes of nodes (like multi-mode networks) and qualitatively different types of relations (like multi-</a:t>
            </a:r>
            <a:r>
              <a:rPr lang="en-US" dirty="0" err="1" smtClean="0"/>
              <a:t>plex</a:t>
            </a:r>
            <a:r>
              <a:rPr lang="en-US" dirty="0" smtClean="0"/>
              <a:t>). Multiplex and multi-mode networks can be subsumed under the multi-layer formalism. </a:t>
            </a:r>
            <a:endParaRPr lang="en-US" dirty="0"/>
          </a:p>
        </p:txBody>
      </p:sp>
      <p:pic>
        <p:nvPicPr>
          <p:cNvPr id="7172" name="Picture 4" descr="https://oup.silverchair-cdn.com/oup/backfile/Content_public/Journal/comnet/2/3/10.1093_comnet_cnu016/2/cnu01606.jpeg?Expires=1611254898&amp;Signature=PxvDLf4LCbH1DIwRAgxHxrWy2fPsO~6UMJQrvbsIiTIuM8kCl-MLp~mw1C14e7Abx6NJkq7ty60gP2UjM6aIvVr1pflvGBNL2sH9uoBrOD9bZHgA4hxNeuKX2pS87fy1W~-zpxZwaYHgE6MVuwEiRGBNCpCLe7N3uXgXFGdBxs9H03uJgGfQM1SB-GeURbpySmxdtXZ~F2WdvgHWideDWKMp4kcMcA7cYrNUHhvH~pENdttoZMFezls9oxPDVWNPV7i53EqKaa5BkDv9JiCnTlPG7Op031mxxQdajW6IE5oR~c4rqljJ5REiUdgAj1S2sNm3Q2A6tW61~E372hI3GA__&amp;Key-Pair-Id=APKAIE5G5CRDK6RD3P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62506"/>
            <a:ext cx="7277623" cy="3530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049" y="6247277"/>
            <a:ext cx="8818323" cy="584775"/>
          </a:xfrm>
          <a:prstGeom prst="rect">
            <a:avLst/>
          </a:prstGeom>
          <a:noFill/>
        </p:spPr>
        <p:txBody>
          <a:bodyPr wrap="square" rtlCol="0">
            <a:spAutoFit/>
          </a:bodyPr>
          <a:lstStyle/>
          <a:p>
            <a:r>
              <a:rPr lang="en-US" sz="1600" dirty="0" smtClean="0"/>
              <a:t>See </a:t>
            </a:r>
            <a:r>
              <a:rPr lang="en-US" sz="1600" dirty="0" err="1" smtClean="0"/>
              <a:t>Kivela</a:t>
            </a:r>
            <a:r>
              <a:rPr lang="en-US" sz="1600" dirty="0" smtClean="0"/>
              <a:t>, </a:t>
            </a:r>
            <a:r>
              <a:rPr lang="en-US" sz="1600" dirty="0" err="1" smtClean="0"/>
              <a:t>Mikko</a:t>
            </a:r>
            <a:r>
              <a:rPr lang="en-US" sz="1600" dirty="0" smtClean="0"/>
              <a:t>, Alex Arenas Marc </a:t>
            </a:r>
            <a:r>
              <a:rPr lang="en-US" sz="1600" dirty="0" err="1" smtClean="0"/>
              <a:t>Bartheelemy</a:t>
            </a:r>
            <a:r>
              <a:rPr lang="en-US" sz="1600" dirty="0" smtClean="0"/>
              <a:t>, James P. Gleeson, </a:t>
            </a:r>
            <a:r>
              <a:rPr lang="en-US" sz="1600" dirty="0" err="1" smtClean="0"/>
              <a:t>Yamir</a:t>
            </a:r>
            <a:r>
              <a:rPr lang="en-US" sz="1600" dirty="0" smtClean="0"/>
              <a:t> Moreno, and Mason Porter. “Multilayer Networks” Journal of complex </a:t>
            </a:r>
            <a:r>
              <a:rPr lang="en-US" sz="1600" dirty="0"/>
              <a:t>Networks 2:203-271. </a:t>
            </a:r>
            <a:r>
              <a:rPr lang="en-US" sz="1600" dirty="0">
                <a:hlinkClick r:id="rId3"/>
              </a:rPr>
              <a:t>https://</a:t>
            </a:r>
            <a:r>
              <a:rPr lang="en-US" sz="1600" dirty="0" smtClean="0">
                <a:hlinkClick r:id="rId3"/>
              </a:rPr>
              <a:t>doi.org/10.1093/comnet/cnu016</a:t>
            </a:r>
            <a:r>
              <a:rPr lang="en-US" sz="1600" dirty="0" smtClean="0"/>
              <a:t> </a:t>
            </a:r>
            <a:endParaRPr lang="en-US" sz="1600" dirty="0"/>
          </a:p>
        </p:txBody>
      </p:sp>
    </p:spTree>
    <p:extLst>
      <p:ext uri="{BB962C8B-B14F-4D97-AF65-F5344CB8AC3E}">
        <p14:creationId xmlns:p14="http://schemas.microsoft.com/office/powerpoint/2010/main" val="3529985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59050" y="933450"/>
            <a:ext cx="3824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From pictures to matrices</a:t>
            </a:r>
          </a:p>
        </p:txBody>
      </p:sp>
      <p:grpSp>
        <p:nvGrpSpPr>
          <p:cNvPr id="48131" name="Group 3"/>
          <p:cNvGrpSpPr>
            <a:grpSpLocks/>
          </p:cNvGrpSpPr>
          <p:nvPr/>
        </p:nvGrpSpPr>
        <p:grpSpPr bwMode="auto">
          <a:xfrm>
            <a:off x="4949825" y="1527175"/>
            <a:ext cx="3721100" cy="863600"/>
            <a:chOff x="272" y="2380"/>
            <a:chExt cx="2528" cy="544"/>
          </a:xfrm>
        </p:grpSpPr>
        <p:sp>
          <p:nvSpPr>
            <p:cNvPr id="48170" name="Freeform 4"/>
            <p:cNvSpPr>
              <a:spLocks/>
            </p:cNvSpPr>
            <p:nvPr/>
          </p:nvSpPr>
          <p:spPr bwMode="auto">
            <a:xfrm>
              <a:off x="368" y="2464"/>
              <a:ext cx="2344" cy="400"/>
            </a:xfrm>
            <a:custGeom>
              <a:avLst/>
              <a:gdLst>
                <a:gd name="T0" fmla="*/ 0 w 2344"/>
                <a:gd name="T1" fmla="*/ 384 h 400"/>
                <a:gd name="T2" fmla="*/ 608 w 2344"/>
                <a:gd name="T3" fmla="*/ 0 h 400"/>
                <a:gd name="T4" fmla="*/ 1048 w 2344"/>
                <a:gd name="T5" fmla="*/ 392 h 400"/>
                <a:gd name="T6" fmla="*/ 1760 w 2344"/>
                <a:gd name="T7" fmla="*/ 0 h 400"/>
                <a:gd name="T8" fmla="*/ 2344 w 2344"/>
                <a:gd name="T9" fmla="*/ 392 h 400"/>
                <a:gd name="T10" fmla="*/ 1064 w 2344"/>
                <a:gd name="T11" fmla="*/ 400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1" name="Oval 5"/>
            <p:cNvSpPr>
              <a:spLocks noChangeArrowheads="1"/>
            </p:cNvSpPr>
            <p:nvPr/>
          </p:nvSpPr>
          <p:spPr bwMode="auto">
            <a:xfrm>
              <a:off x="272"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48172" name="Oval 6"/>
            <p:cNvSpPr>
              <a:spLocks noChangeArrowheads="1"/>
            </p:cNvSpPr>
            <p:nvPr/>
          </p:nvSpPr>
          <p:spPr bwMode="auto">
            <a:xfrm>
              <a:off x="88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48173" name="Oval 7"/>
            <p:cNvSpPr>
              <a:spLocks noChangeArrowheads="1"/>
            </p:cNvSpPr>
            <p:nvPr/>
          </p:nvSpPr>
          <p:spPr bwMode="auto">
            <a:xfrm>
              <a:off x="1328"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48174" name="Oval 8"/>
            <p:cNvSpPr>
              <a:spLocks noChangeArrowheads="1"/>
            </p:cNvSpPr>
            <p:nvPr/>
          </p:nvSpPr>
          <p:spPr bwMode="auto">
            <a:xfrm>
              <a:off x="2624"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48175" name="Oval 9"/>
            <p:cNvSpPr>
              <a:spLocks noChangeArrowheads="1"/>
            </p:cNvSpPr>
            <p:nvPr/>
          </p:nvSpPr>
          <p:spPr bwMode="auto">
            <a:xfrm>
              <a:off x="204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grpSp>
      <p:sp>
        <p:nvSpPr>
          <p:cNvPr id="48132" name="Text Box 10"/>
          <p:cNvSpPr txBox="1">
            <a:spLocks noChangeArrowheads="1"/>
          </p:cNvSpPr>
          <p:nvPr/>
        </p:nvSpPr>
        <p:spPr bwMode="auto">
          <a:xfrm>
            <a:off x="5835650" y="2478088"/>
            <a:ext cx="1711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Undirected, binary</a:t>
            </a:r>
          </a:p>
        </p:txBody>
      </p:sp>
      <p:grpSp>
        <p:nvGrpSpPr>
          <p:cNvPr id="48133" name="Group 11"/>
          <p:cNvGrpSpPr>
            <a:grpSpLocks/>
          </p:cNvGrpSpPr>
          <p:nvPr/>
        </p:nvGrpSpPr>
        <p:grpSpPr bwMode="auto">
          <a:xfrm>
            <a:off x="5403850" y="2768600"/>
            <a:ext cx="2632075" cy="2717800"/>
            <a:chOff x="486" y="2170"/>
            <a:chExt cx="1994" cy="1943"/>
          </a:xfrm>
        </p:grpSpPr>
        <p:sp>
          <p:nvSpPr>
            <p:cNvPr id="48138" name="Text Box 12"/>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8139" name="Text Box 13"/>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8140" name="Text Box 14"/>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8141" name="Text Box 15"/>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8142" name="Text Box 16"/>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48143" name="Group 17"/>
            <p:cNvGrpSpPr>
              <a:grpSpLocks/>
            </p:cNvGrpSpPr>
            <p:nvPr/>
          </p:nvGrpSpPr>
          <p:grpSpPr bwMode="auto">
            <a:xfrm>
              <a:off x="486" y="2444"/>
              <a:ext cx="1994" cy="1669"/>
              <a:chOff x="486" y="2444"/>
              <a:chExt cx="1994" cy="1669"/>
            </a:xfrm>
          </p:grpSpPr>
          <p:sp>
            <p:nvSpPr>
              <p:cNvPr id="48144" name="Rectangle 18"/>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48145" name="Group 19"/>
              <p:cNvGrpSpPr>
                <a:grpSpLocks/>
              </p:cNvGrpSpPr>
              <p:nvPr/>
            </p:nvGrpSpPr>
            <p:grpSpPr bwMode="auto">
              <a:xfrm>
                <a:off x="1064" y="2456"/>
                <a:ext cx="1072" cy="1592"/>
                <a:chOff x="1064" y="2456"/>
                <a:chExt cx="1072" cy="1592"/>
              </a:xfrm>
            </p:grpSpPr>
            <p:sp>
              <p:nvSpPr>
                <p:cNvPr id="48166" name="Line 20"/>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7" name="Line 21"/>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8" name="Line 22"/>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9" name="Line 23"/>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146" name="Group 24"/>
              <p:cNvGrpSpPr>
                <a:grpSpLocks/>
              </p:cNvGrpSpPr>
              <p:nvPr/>
            </p:nvGrpSpPr>
            <p:grpSpPr bwMode="auto">
              <a:xfrm rot="5400000">
                <a:off x="1076" y="2404"/>
                <a:ext cx="1072" cy="1728"/>
                <a:chOff x="1064" y="2456"/>
                <a:chExt cx="1072" cy="1592"/>
              </a:xfrm>
            </p:grpSpPr>
            <p:sp>
              <p:nvSpPr>
                <p:cNvPr id="48162" name="Line 25"/>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3" name="Line 26"/>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4" name="Line 27"/>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65" name="Line 28"/>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8147" name="Text Box 29"/>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8148" name="Text Box 30"/>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8149" name="Text Box 31"/>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8150" name="Text Box 32"/>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8151" name="Text Box 33"/>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8152" name="Text Box 34"/>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0000"/>
                    </a:solidFill>
                  </a:rPr>
                  <a:t>1</a:t>
                </a:r>
              </a:p>
            </p:txBody>
          </p:sp>
          <p:sp>
            <p:nvSpPr>
              <p:cNvPr id="48153" name="Text Box 35"/>
              <p:cNvSpPr txBox="1">
                <a:spLocks noChangeArrowheads="1"/>
              </p:cNvSpPr>
              <p:nvPr/>
            </p:nvSpPr>
            <p:spPr bwMode="auto">
              <a:xfrm>
                <a:off x="797" y="2764"/>
                <a:ext cx="2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54" name="Text Box 36"/>
              <p:cNvSpPr txBox="1">
                <a:spLocks noChangeArrowheads="1"/>
              </p:cNvSpPr>
              <p:nvPr/>
            </p:nvSpPr>
            <p:spPr bwMode="auto">
              <a:xfrm>
                <a:off x="1502" y="277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55" name="Text Box 37"/>
              <p:cNvSpPr txBox="1">
                <a:spLocks noChangeArrowheads="1"/>
              </p:cNvSpPr>
              <p:nvPr/>
            </p:nvSpPr>
            <p:spPr bwMode="auto">
              <a:xfrm>
                <a:off x="1141" y="3139"/>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56" name="Text Box 38"/>
              <p:cNvSpPr txBox="1">
                <a:spLocks noChangeArrowheads="1"/>
              </p:cNvSpPr>
              <p:nvPr/>
            </p:nvSpPr>
            <p:spPr bwMode="auto">
              <a:xfrm>
                <a:off x="1846" y="3122"/>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57" name="Text Box 39"/>
              <p:cNvSpPr txBox="1">
                <a:spLocks noChangeArrowheads="1"/>
              </p:cNvSpPr>
              <p:nvPr/>
            </p:nvSpPr>
            <p:spPr bwMode="auto">
              <a:xfrm>
                <a:off x="2206" y="313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58" name="Text Box 40"/>
              <p:cNvSpPr txBox="1">
                <a:spLocks noChangeArrowheads="1"/>
              </p:cNvSpPr>
              <p:nvPr/>
            </p:nvSpPr>
            <p:spPr bwMode="auto">
              <a:xfrm>
                <a:off x="1502" y="3483"/>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59" name="Text Box 41"/>
              <p:cNvSpPr txBox="1">
                <a:spLocks noChangeArrowheads="1"/>
              </p:cNvSpPr>
              <p:nvPr/>
            </p:nvSpPr>
            <p:spPr bwMode="auto">
              <a:xfrm>
                <a:off x="2214" y="349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60" name="Text Box 42"/>
              <p:cNvSpPr txBox="1">
                <a:spLocks noChangeArrowheads="1"/>
              </p:cNvSpPr>
              <p:nvPr/>
            </p:nvSpPr>
            <p:spPr bwMode="auto">
              <a:xfrm>
                <a:off x="1502" y="377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8161" name="Text Box 43"/>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sp>
        <p:nvSpPr>
          <p:cNvPr id="48134" name="Text Box 45"/>
          <p:cNvSpPr txBox="1">
            <a:spLocks noChangeArrowheads="1"/>
          </p:cNvSpPr>
          <p:nvPr/>
        </p:nvSpPr>
        <p:spPr bwMode="auto">
          <a:xfrm>
            <a:off x="5448300" y="5621338"/>
            <a:ext cx="30845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An undirected graph and the </a:t>
            </a:r>
            <a:br>
              <a:rPr lang="en-US" altLang="en-US" sz="1600"/>
            </a:br>
            <a:r>
              <a:rPr lang="en-US" altLang="en-US" sz="1600"/>
              <a:t>corresponding matrix is symmetric.</a:t>
            </a:r>
          </a:p>
        </p:txBody>
      </p:sp>
      <p:sp>
        <p:nvSpPr>
          <p:cNvPr id="48135" name="Text Box 46"/>
          <p:cNvSpPr txBox="1">
            <a:spLocks noChangeArrowheads="1"/>
          </p:cNvSpPr>
          <p:nvPr/>
        </p:nvSpPr>
        <p:spPr bwMode="auto">
          <a:xfrm>
            <a:off x="403225" y="1695450"/>
            <a:ext cx="4449763" cy="480131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smtClean="0"/>
              <a:t>The traditional way to store &amp; represent network data is with an </a:t>
            </a:r>
            <a:r>
              <a:rPr lang="en-US" altLang="en-US" sz="1800" i="1" dirty="0"/>
              <a:t>adjacency </a:t>
            </a:r>
            <a:r>
              <a:rPr lang="en-US" altLang="en-US" sz="1800" i="1" dirty="0" smtClean="0"/>
              <a:t>matrix</a:t>
            </a:r>
            <a:r>
              <a:rPr lang="en-US" altLang="en-US" sz="1800" dirty="0" smtClean="0"/>
              <a:t>.</a:t>
            </a:r>
            <a:r>
              <a:rPr lang="en-US" altLang="en-US" sz="1800" dirty="0"/>
              <a:t/>
            </a:r>
            <a:br>
              <a:rPr lang="en-US" altLang="en-US" sz="1800" dirty="0"/>
            </a:br>
            <a:endParaRPr lang="en-US" altLang="en-US" sz="1800" dirty="0"/>
          </a:p>
          <a:p>
            <a:pPr eaLnBrk="1" hangingPunct="1">
              <a:spcBef>
                <a:spcPct val="0"/>
              </a:spcBef>
              <a:buFontTx/>
              <a:buNone/>
            </a:pPr>
            <a:r>
              <a:rPr lang="en-US" altLang="en-US" sz="1800" dirty="0"/>
              <a:t>The matrix (X) at right represents an undirected binary network.  Each node (a-e)  is listed on both the row and the column.  </a:t>
            </a:r>
          </a:p>
          <a:p>
            <a:pPr eaLnBrk="1" hangingPunct="1">
              <a:spcBef>
                <a:spcPct val="0"/>
              </a:spcBef>
              <a:buFontTx/>
              <a:buNone/>
            </a:pPr>
            <a:endParaRPr lang="en-US" altLang="en-US" sz="1800" dirty="0"/>
          </a:p>
          <a:p>
            <a:pPr eaLnBrk="1" hangingPunct="1">
              <a:spcBef>
                <a:spcPct val="0"/>
              </a:spcBef>
              <a:buFontTx/>
              <a:buNone/>
            </a:pPr>
            <a:r>
              <a:rPr lang="en-US" altLang="en-US" sz="1800" dirty="0"/>
              <a:t>The </a:t>
            </a:r>
            <a:r>
              <a:rPr lang="en-US" altLang="en-US" sz="1800" dirty="0" err="1"/>
              <a:t>i</a:t>
            </a:r>
            <a:r>
              <a:rPr lang="en-US" altLang="en-US" sz="1800" baseline="30000" dirty="0" err="1"/>
              <a:t>th</a:t>
            </a:r>
            <a:r>
              <a:rPr lang="en-US" altLang="en-US" sz="1800" dirty="0"/>
              <a:t> row and the </a:t>
            </a:r>
            <a:r>
              <a:rPr lang="en-US" altLang="en-US" sz="1800" dirty="0" err="1"/>
              <a:t>j</a:t>
            </a:r>
            <a:r>
              <a:rPr lang="en-US" altLang="en-US" sz="1800" baseline="30000" dirty="0" err="1"/>
              <a:t>th</a:t>
            </a:r>
            <a:r>
              <a:rPr lang="en-US" altLang="en-US" sz="1800" baseline="30000" dirty="0"/>
              <a:t> </a:t>
            </a:r>
            <a:r>
              <a:rPr lang="en-US" altLang="en-US" sz="1800" dirty="0"/>
              <a:t>column (</a:t>
            </a:r>
            <a:r>
              <a:rPr lang="en-US" altLang="en-US" sz="1800" dirty="0" err="1"/>
              <a:t>X</a:t>
            </a:r>
            <a:r>
              <a:rPr lang="en-US" altLang="en-US" sz="1800" baseline="-25000" dirty="0" err="1"/>
              <a:t>ij</a:t>
            </a:r>
            <a:r>
              <a:rPr lang="en-US" altLang="en-US" sz="1800" dirty="0"/>
              <a:t>) records the value of a tie from node </a:t>
            </a:r>
            <a:r>
              <a:rPr lang="en-US" altLang="en-US" sz="1800" dirty="0" err="1"/>
              <a:t>i</a:t>
            </a:r>
            <a:r>
              <a:rPr lang="en-US" altLang="en-US" sz="1800" dirty="0"/>
              <a:t> to node j.  For example, the line between nodes a and b is represented as an entry in the first row and second column (red at right).</a:t>
            </a:r>
          </a:p>
          <a:p>
            <a:pPr eaLnBrk="1" hangingPunct="1">
              <a:spcBef>
                <a:spcPct val="0"/>
              </a:spcBef>
              <a:buFontTx/>
              <a:buNone/>
            </a:pPr>
            <a:endParaRPr lang="en-US" altLang="en-US" sz="1800" dirty="0"/>
          </a:p>
          <a:p>
            <a:pPr eaLnBrk="1" hangingPunct="1">
              <a:spcBef>
                <a:spcPct val="0"/>
              </a:spcBef>
              <a:buFontTx/>
              <a:buNone/>
            </a:pPr>
            <a:r>
              <a:rPr lang="en-US" altLang="en-US" sz="1800" dirty="0"/>
              <a:t>Because the graph is undirected the ties sent are the same as the ties receive, so every entry above the diagonal equals the entries below the diagonal. </a:t>
            </a:r>
          </a:p>
        </p:txBody>
      </p:sp>
      <p:sp>
        <p:nvSpPr>
          <p:cNvPr id="48136" name="Text Box 47"/>
          <p:cNvSpPr txBox="1">
            <a:spLocks noChangeArrowheads="1"/>
          </p:cNvSpPr>
          <p:nvPr/>
        </p:nvSpPr>
        <p:spPr bwMode="auto">
          <a:xfrm>
            <a:off x="250825" y="633413"/>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t>Basic Data Structures</a:t>
            </a:r>
          </a:p>
        </p:txBody>
      </p:sp>
      <p:sp>
        <p:nvSpPr>
          <p:cNvPr id="48137" name="Text Box 48"/>
          <p:cNvSpPr txBox="1">
            <a:spLocks noChangeArrowheads="1"/>
          </p:cNvSpPr>
          <p:nvPr/>
        </p:nvSpPr>
        <p:spPr bwMode="auto">
          <a:xfrm>
            <a:off x="250825"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Tree>
    <p:extLst>
      <p:ext uri="{BB962C8B-B14F-4D97-AF65-F5344CB8AC3E}">
        <p14:creationId xmlns:p14="http://schemas.microsoft.com/office/powerpoint/2010/main" val="143805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5784850" y="2497138"/>
            <a:ext cx="1508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Directed, binary</a:t>
            </a:r>
          </a:p>
        </p:txBody>
      </p:sp>
      <p:grpSp>
        <p:nvGrpSpPr>
          <p:cNvPr id="49155" name="Group 4"/>
          <p:cNvGrpSpPr>
            <a:grpSpLocks/>
          </p:cNvGrpSpPr>
          <p:nvPr/>
        </p:nvGrpSpPr>
        <p:grpSpPr bwMode="auto">
          <a:xfrm>
            <a:off x="4899025" y="1457325"/>
            <a:ext cx="3721100" cy="1009650"/>
            <a:chOff x="2976" y="2220"/>
            <a:chExt cx="2344" cy="636"/>
          </a:xfrm>
        </p:grpSpPr>
        <p:sp>
          <p:nvSpPr>
            <p:cNvPr id="49193" name="Oval 5"/>
            <p:cNvSpPr>
              <a:spLocks noChangeArrowheads="1"/>
            </p:cNvSpPr>
            <p:nvPr/>
          </p:nvSpPr>
          <p:spPr bwMode="auto">
            <a:xfrm>
              <a:off x="2976" y="260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49194" name="Oval 6"/>
            <p:cNvSpPr>
              <a:spLocks noChangeArrowheads="1"/>
            </p:cNvSpPr>
            <p:nvPr/>
          </p:nvSpPr>
          <p:spPr bwMode="auto">
            <a:xfrm>
              <a:off x="3540" y="2220"/>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49195" name="Oval 7"/>
            <p:cNvSpPr>
              <a:spLocks noChangeArrowheads="1"/>
            </p:cNvSpPr>
            <p:nvPr/>
          </p:nvSpPr>
          <p:spPr bwMode="auto">
            <a:xfrm>
              <a:off x="3955" y="260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49196" name="Oval 8"/>
            <p:cNvSpPr>
              <a:spLocks noChangeArrowheads="1"/>
            </p:cNvSpPr>
            <p:nvPr/>
          </p:nvSpPr>
          <p:spPr bwMode="auto">
            <a:xfrm>
              <a:off x="5157" y="260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49197" name="Oval 9"/>
            <p:cNvSpPr>
              <a:spLocks noChangeArrowheads="1"/>
            </p:cNvSpPr>
            <p:nvPr/>
          </p:nvSpPr>
          <p:spPr bwMode="auto">
            <a:xfrm>
              <a:off x="4615" y="2220"/>
              <a:ext cx="164"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sp>
          <p:nvSpPr>
            <p:cNvPr id="49198" name="Freeform 10"/>
            <p:cNvSpPr>
              <a:spLocks/>
            </p:cNvSpPr>
            <p:nvPr/>
          </p:nvSpPr>
          <p:spPr bwMode="auto">
            <a:xfrm>
              <a:off x="3128" y="2320"/>
              <a:ext cx="384" cy="320"/>
            </a:xfrm>
            <a:custGeom>
              <a:avLst/>
              <a:gdLst>
                <a:gd name="T0" fmla="*/ 0 w 384"/>
                <a:gd name="T1" fmla="*/ 320 h 320"/>
                <a:gd name="T2" fmla="*/ 112 w 384"/>
                <a:gd name="T3" fmla="*/ 128 h 320"/>
                <a:gd name="T4" fmla="*/ 384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9" name="Freeform 11"/>
            <p:cNvSpPr>
              <a:spLocks/>
            </p:cNvSpPr>
            <p:nvPr/>
          </p:nvSpPr>
          <p:spPr bwMode="auto">
            <a:xfrm flipH="1" flipV="1">
              <a:off x="3144" y="2408"/>
              <a:ext cx="384" cy="320"/>
            </a:xfrm>
            <a:custGeom>
              <a:avLst/>
              <a:gdLst>
                <a:gd name="T0" fmla="*/ 0 w 384"/>
                <a:gd name="T1" fmla="*/ 320 h 320"/>
                <a:gd name="T2" fmla="*/ 112 w 384"/>
                <a:gd name="T3" fmla="*/ 128 h 320"/>
                <a:gd name="T4" fmla="*/ 384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0" name="Freeform 12"/>
            <p:cNvSpPr>
              <a:spLocks/>
            </p:cNvSpPr>
            <p:nvPr/>
          </p:nvSpPr>
          <p:spPr bwMode="auto">
            <a:xfrm>
              <a:off x="4128" y="2304"/>
              <a:ext cx="440" cy="336"/>
            </a:xfrm>
            <a:custGeom>
              <a:avLst/>
              <a:gdLst>
                <a:gd name="T0" fmla="*/ 0 w 440"/>
                <a:gd name="T1" fmla="*/ 336 h 336"/>
                <a:gd name="T2" fmla="*/ 152 w 440"/>
                <a:gd name="T3" fmla="*/ 96 h 336"/>
                <a:gd name="T4" fmla="*/ 440 w 440"/>
                <a:gd name="T5" fmla="*/ 0 h 336"/>
                <a:gd name="T6" fmla="*/ 0 60000 65536"/>
                <a:gd name="T7" fmla="*/ 0 60000 65536"/>
                <a:gd name="T8" fmla="*/ 0 60000 65536"/>
              </a:gdLst>
              <a:ahLst/>
              <a:cxnLst>
                <a:cxn ang="T6">
                  <a:pos x="T0" y="T1"/>
                </a:cxn>
                <a:cxn ang="T7">
                  <a:pos x="T2" y="T3"/>
                </a:cxn>
                <a:cxn ang="T8">
                  <a:pos x="T4" y="T5"/>
                </a:cxn>
              </a:cxnLst>
              <a:rect l="0" t="0" r="r" b="b"/>
              <a:pathLst>
                <a:path w="440" h="336">
                  <a:moveTo>
                    <a:pt x="0" y="336"/>
                  </a:moveTo>
                  <a:cubicBezTo>
                    <a:pt x="25" y="296"/>
                    <a:pt x="79" y="152"/>
                    <a:pt x="152" y="96"/>
                  </a:cubicBezTo>
                  <a:cubicBezTo>
                    <a:pt x="225" y="40"/>
                    <a:pt x="380" y="20"/>
                    <a:pt x="44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1" name="Freeform 13"/>
            <p:cNvSpPr>
              <a:spLocks/>
            </p:cNvSpPr>
            <p:nvPr/>
          </p:nvSpPr>
          <p:spPr bwMode="auto">
            <a:xfrm>
              <a:off x="4160" y="2704"/>
              <a:ext cx="952" cy="152"/>
            </a:xfrm>
            <a:custGeom>
              <a:avLst/>
              <a:gdLst>
                <a:gd name="T0" fmla="*/ 0 w 952"/>
                <a:gd name="T1" fmla="*/ 24 h 152"/>
                <a:gd name="T2" fmla="*/ 360 w 952"/>
                <a:gd name="T3" fmla="*/ 136 h 152"/>
                <a:gd name="T4" fmla="*/ 696 w 952"/>
                <a:gd name="T5" fmla="*/ 120 h 152"/>
                <a:gd name="T6" fmla="*/ 952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2" name="Freeform 14"/>
            <p:cNvSpPr>
              <a:spLocks/>
            </p:cNvSpPr>
            <p:nvPr/>
          </p:nvSpPr>
          <p:spPr bwMode="auto">
            <a:xfrm flipH="1">
              <a:off x="4800" y="2336"/>
              <a:ext cx="384" cy="320"/>
            </a:xfrm>
            <a:custGeom>
              <a:avLst/>
              <a:gdLst>
                <a:gd name="T0" fmla="*/ 0 w 384"/>
                <a:gd name="T1" fmla="*/ 320 h 320"/>
                <a:gd name="T2" fmla="*/ 112 w 384"/>
                <a:gd name="T3" fmla="*/ 128 h 320"/>
                <a:gd name="T4" fmla="*/ 384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3" name="Freeform 15"/>
            <p:cNvSpPr>
              <a:spLocks/>
            </p:cNvSpPr>
            <p:nvPr/>
          </p:nvSpPr>
          <p:spPr bwMode="auto">
            <a:xfrm flipH="1" flipV="1">
              <a:off x="4152" y="2536"/>
              <a:ext cx="952" cy="152"/>
            </a:xfrm>
            <a:custGeom>
              <a:avLst/>
              <a:gdLst>
                <a:gd name="T0" fmla="*/ 0 w 952"/>
                <a:gd name="T1" fmla="*/ 24 h 152"/>
                <a:gd name="T2" fmla="*/ 360 w 952"/>
                <a:gd name="T3" fmla="*/ 136 h 152"/>
                <a:gd name="T4" fmla="*/ 696 w 952"/>
                <a:gd name="T5" fmla="*/ 120 h 152"/>
                <a:gd name="T6" fmla="*/ 952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4" name="Freeform 16"/>
            <p:cNvSpPr>
              <a:spLocks/>
            </p:cNvSpPr>
            <p:nvPr/>
          </p:nvSpPr>
          <p:spPr bwMode="auto">
            <a:xfrm>
              <a:off x="3680" y="2360"/>
              <a:ext cx="280" cy="264"/>
            </a:xfrm>
            <a:custGeom>
              <a:avLst/>
              <a:gdLst>
                <a:gd name="T0" fmla="*/ 280 w 280"/>
                <a:gd name="T1" fmla="*/ 264 h 264"/>
                <a:gd name="T2" fmla="*/ 192 w 280"/>
                <a:gd name="T3" fmla="*/ 80 h 264"/>
                <a:gd name="T4" fmla="*/ 0 w 280"/>
                <a:gd name="T5" fmla="*/ 0 h 264"/>
                <a:gd name="T6" fmla="*/ 0 60000 65536"/>
                <a:gd name="T7" fmla="*/ 0 60000 65536"/>
                <a:gd name="T8" fmla="*/ 0 60000 65536"/>
              </a:gdLst>
              <a:ahLst/>
              <a:cxnLst>
                <a:cxn ang="T6">
                  <a:pos x="T0" y="T1"/>
                </a:cxn>
                <a:cxn ang="T7">
                  <a:pos x="T2" y="T3"/>
                </a:cxn>
                <a:cxn ang="T8">
                  <a:pos x="T4" y="T5"/>
                </a:cxn>
              </a:cxnLst>
              <a:rect l="0" t="0" r="r" b="b"/>
              <a:pathLst>
                <a:path w="280" h="264">
                  <a:moveTo>
                    <a:pt x="280" y="264"/>
                  </a:moveTo>
                  <a:cubicBezTo>
                    <a:pt x="265" y="233"/>
                    <a:pt x="239" y="124"/>
                    <a:pt x="192" y="80"/>
                  </a:cubicBezTo>
                  <a:cubicBezTo>
                    <a:pt x="145" y="36"/>
                    <a:pt x="40" y="17"/>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156" name="Group 17"/>
          <p:cNvGrpSpPr>
            <a:grpSpLocks/>
          </p:cNvGrpSpPr>
          <p:nvPr/>
        </p:nvGrpSpPr>
        <p:grpSpPr bwMode="auto">
          <a:xfrm>
            <a:off x="5340350" y="2787650"/>
            <a:ext cx="2632075" cy="2717800"/>
            <a:chOff x="486" y="2170"/>
            <a:chExt cx="1994" cy="1943"/>
          </a:xfrm>
        </p:grpSpPr>
        <p:sp>
          <p:nvSpPr>
            <p:cNvPr id="49161" name="Text Box 18"/>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9162" name="Text Box 19"/>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9163" name="Text Box 20"/>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9164" name="Text Box 21"/>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9165" name="Text Box 22"/>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49166" name="Group 23"/>
            <p:cNvGrpSpPr>
              <a:grpSpLocks/>
            </p:cNvGrpSpPr>
            <p:nvPr/>
          </p:nvGrpSpPr>
          <p:grpSpPr bwMode="auto">
            <a:xfrm>
              <a:off x="486" y="2444"/>
              <a:ext cx="1994" cy="1669"/>
              <a:chOff x="486" y="2444"/>
              <a:chExt cx="1994" cy="1669"/>
            </a:xfrm>
          </p:grpSpPr>
          <p:sp>
            <p:nvSpPr>
              <p:cNvPr id="49167" name="Rectangle 24"/>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49168" name="Group 25"/>
              <p:cNvGrpSpPr>
                <a:grpSpLocks/>
              </p:cNvGrpSpPr>
              <p:nvPr/>
            </p:nvGrpSpPr>
            <p:grpSpPr bwMode="auto">
              <a:xfrm>
                <a:off x="1064" y="2456"/>
                <a:ext cx="1072" cy="1592"/>
                <a:chOff x="1064" y="2456"/>
                <a:chExt cx="1072" cy="1592"/>
              </a:xfrm>
            </p:grpSpPr>
            <p:sp>
              <p:nvSpPr>
                <p:cNvPr id="49189" name="Line 26"/>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0" name="Line 27"/>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1" name="Line 28"/>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2" name="Line 29"/>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169" name="Group 30"/>
              <p:cNvGrpSpPr>
                <a:grpSpLocks/>
              </p:cNvGrpSpPr>
              <p:nvPr/>
            </p:nvGrpSpPr>
            <p:grpSpPr bwMode="auto">
              <a:xfrm rot="5400000">
                <a:off x="1076" y="2404"/>
                <a:ext cx="1072" cy="1728"/>
                <a:chOff x="1064" y="2456"/>
                <a:chExt cx="1072" cy="1592"/>
              </a:xfrm>
            </p:grpSpPr>
            <p:sp>
              <p:nvSpPr>
                <p:cNvPr id="49185" name="Line 31"/>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6" name="Line 32"/>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7" name="Line 33"/>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8" name="Line 34"/>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170" name="Text Box 35"/>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9171" name="Text Box 36"/>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9172" name="Text Box 37"/>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9173" name="Text Box 38"/>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9174" name="Text Box 39"/>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49175" name="Text Box 40"/>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9176" name="Text Box 41"/>
              <p:cNvSpPr txBox="1">
                <a:spLocks noChangeArrowheads="1"/>
              </p:cNvSpPr>
              <p:nvPr/>
            </p:nvSpPr>
            <p:spPr bwMode="auto">
              <a:xfrm>
                <a:off x="797" y="2764"/>
                <a:ext cx="2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9177" name="Text Box 42"/>
              <p:cNvSpPr txBox="1">
                <a:spLocks noChangeArrowheads="1"/>
              </p:cNvSpPr>
              <p:nvPr/>
            </p:nvSpPr>
            <p:spPr bwMode="auto">
              <a:xfrm>
                <a:off x="1502" y="2768"/>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8" name="Text Box 43"/>
              <p:cNvSpPr txBox="1">
                <a:spLocks noChangeArrowheads="1"/>
              </p:cNvSpPr>
              <p:nvPr/>
            </p:nvSpPr>
            <p:spPr bwMode="auto">
              <a:xfrm>
                <a:off x="1141" y="3139"/>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9179" name="Text Box 44"/>
              <p:cNvSpPr txBox="1">
                <a:spLocks noChangeArrowheads="1"/>
              </p:cNvSpPr>
              <p:nvPr/>
            </p:nvSpPr>
            <p:spPr bwMode="auto">
              <a:xfrm>
                <a:off x="1846" y="3122"/>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9180" name="Text Box 45"/>
              <p:cNvSpPr txBox="1">
                <a:spLocks noChangeArrowheads="1"/>
              </p:cNvSpPr>
              <p:nvPr/>
            </p:nvSpPr>
            <p:spPr bwMode="auto">
              <a:xfrm>
                <a:off x="2206" y="313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9181" name="Text Box 46"/>
              <p:cNvSpPr txBox="1">
                <a:spLocks noChangeArrowheads="1"/>
              </p:cNvSpPr>
              <p:nvPr/>
            </p:nvSpPr>
            <p:spPr bwMode="auto">
              <a:xfrm>
                <a:off x="1502" y="3483"/>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82" name="Text Box 47"/>
              <p:cNvSpPr txBox="1">
                <a:spLocks noChangeArrowheads="1"/>
              </p:cNvSpPr>
              <p:nvPr/>
            </p:nvSpPr>
            <p:spPr bwMode="auto">
              <a:xfrm>
                <a:off x="2214" y="3490"/>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83" name="Text Box 48"/>
              <p:cNvSpPr txBox="1">
                <a:spLocks noChangeArrowheads="1"/>
              </p:cNvSpPr>
              <p:nvPr/>
            </p:nvSpPr>
            <p:spPr bwMode="auto">
              <a:xfrm>
                <a:off x="1502" y="377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49184" name="Text Box 49"/>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sp>
        <p:nvSpPr>
          <p:cNvPr id="49157" name="Text Box 50"/>
          <p:cNvSpPr txBox="1">
            <a:spLocks noChangeArrowheads="1"/>
          </p:cNvSpPr>
          <p:nvPr/>
        </p:nvSpPr>
        <p:spPr bwMode="auto">
          <a:xfrm>
            <a:off x="5467350" y="5602288"/>
            <a:ext cx="33226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 directed graph and the </a:t>
            </a:r>
            <a:br>
              <a:rPr lang="en-US" altLang="en-US" sz="1600"/>
            </a:br>
            <a:r>
              <a:rPr lang="en-US" altLang="en-US" sz="1600"/>
              <a:t>corresponding matrix is asymmetrical.</a:t>
            </a:r>
          </a:p>
        </p:txBody>
      </p:sp>
      <p:sp>
        <p:nvSpPr>
          <p:cNvPr id="49158" name="Text Box 51"/>
          <p:cNvSpPr txBox="1">
            <a:spLocks noChangeArrowheads="1"/>
          </p:cNvSpPr>
          <p:nvPr/>
        </p:nvSpPr>
        <p:spPr bwMode="auto">
          <a:xfrm>
            <a:off x="403225" y="1695450"/>
            <a:ext cx="4235450" cy="2563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Directed graphs, on the other hand,</a:t>
            </a:r>
            <a:br>
              <a:rPr lang="en-US" altLang="en-US" sz="1800"/>
            </a:br>
            <a:r>
              <a:rPr lang="en-US" altLang="en-US" sz="1800"/>
              <a:t>are asymmetrical.  </a:t>
            </a:r>
          </a:p>
          <a:p>
            <a:pPr eaLnBrk="1" hangingPunct="1">
              <a:spcBef>
                <a:spcPct val="0"/>
              </a:spcBef>
              <a:buFontTx/>
              <a:buNone/>
            </a:pPr>
            <a:endParaRPr lang="en-US" altLang="en-US" sz="1800"/>
          </a:p>
          <a:p>
            <a:pPr eaLnBrk="1" hangingPunct="1">
              <a:spcBef>
                <a:spcPct val="0"/>
              </a:spcBef>
              <a:buFontTx/>
              <a:buNone/>
            </a:pPr>
            <a:r>
              <a:rPr lang="en-US" altLang="en-US" sz="1800"/>
              <a:t>We can see that X</a:t>
            </a:r>
            <a:r>
              <a:rPr lang="en-US" altLang="en-US" sz="1800" baseline="-25000"/>
              <a:t>ab</a:t>
            </a:r>
            <a:r>
              <a:rPr lang="en-US" altLang="en-US" sz="1800"/>
              <a:t> =1 and X</a:t>
            </a:r>
            <a:r>
              <a:rPr lang="en-US" altLang="en-US" sz="1800" baseline="-25000"/>
              <a:t>ba</a:t>
            </a:r>
            <a:r>
              <a:rPr lang="en-US" altLang="en-US" sz="1800"/>
              <a:t> =1, </a:t>
            </a:r>
            <a:br>
              <a:rPr lang="en-US" altLang="en-US" sz="1800"/>
            </a:br>
            <a:r>
              <a:rPr lang="en-US" altLang="en-US" sz="1800"/>
              <a:t>therefore a “sends” to b and b “sends” to a.  </a:t>
            </a:r>
            <a:br>
              <a:rPr lang="en-US" altLang="en-US" sz="1800"/>
            </a:br>
            <a:r>
              <a:rPr lang="en-US" altLang="en-US" sz="1800"/>
              <a:t/>
            </a:r>
            <a:br>
              <a:rPr lang="en-US" altLang="en-US" sz="1800"/>
            </a:br>
            <a:r>
              <a:rPr lang="en-US" altLang="en-US" sz="1800"/>
              <a:t>However, X</a:t>
            </a:r>
            <a:r>
              <a:rPr lang="en-US" altLang="en-US" sz="1800" baseline="-25000"/>
              <a:t>bc</a:t>
            </a:r>
            <a:r>
              <a:rPr lang="en-US" altLang="en-US" sz="1800"/>
              <a:t>=0 while X</a:t>
            </a:r>
            <a:r>
              <a:rPr lang="en-US" altLang="en-US" sz="1800" baseline="-25000"/>
              <a:t>cb</a:t>
            </a:r>
            <a:r>
              <a:rPr lang="en-US" altLang="en-US" sz="1800"/>
              <a:t>=1; therefore,</a:t>
            </a:r>
            <a:br>
              <a:rPr lang="en-US" altLang="en-US" sz="1800"/>
            </a:br>
            <a:r>
              <a:rPr lang="en-US" altLang="en-US" sz="1800"/>
              <a:t>c “sends” to b, but b does not reciprocate. </a:t>
            </a:r>
          </a:p>
          <a:p>
            <a:pPr eaLnBrk="1" hangingPunct="1">
              <a:spcBef>
                <a:spcPct val="0"/>
              </a:spcBef>
              <a:buFontTx/>
              <a:buNone/>
            </a:pPr>
            <a:endParaRPr lang="en-US" altLang="en-US" sz="1800"/>
          </a:p>
        </p:txBody>
      </p:sp>
      <p:sp>
        <p:nvSpPr>
          <p:cNvPr id="49159" name="Text Box 52"/>
          <p:cNvSpPr txBox="1">
            <a:spLocks noChangeArrowheads="1"/>
          </p:cNvSpPr>
          <p:nvPr/>
        </p:nvSpPr>
        <p:spPr bwMode="auto">
          <a:xfrm>
            <a:off x="250825" y="633413"/>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t>Basic Data Structures</a:t>
            </a:r>
          </a:p>
        </p:txBody>
      </p:sp>
      <p:sp>
        <p:nvSpPr>
          <p:cNvPr id="49160" name="Text Box 53"/>
          <p:cNvSpPr txBox="1">
            <a:spLocks noChangeArrowheads="1"/>
          </p:cNvSpPr>
          <p:nvPr/>
        </p:nvSpPr>
        <p:spPr bwMode="auto">
          <a:xfrm>
            <a:off x="250825"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Tree>
    <p:extLst>
      <p:ext uri="{BB962C8B-B14F-4D97-AF65-F5344CB8AC3E}">
        <p14:creationId xmlns:p14="http://schemas.microsoft.com/office/powerpoint/2010/main" val="511132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8497" y="1050324"/>
            <a:ext cx="5734719" cy="5940088"/>
          </a:xfrm>
          <a:prstGeom prst="rect">
            <a:avLst/>
          </a:prstGeom>
        </p:spPr>
        <p:txBody>
          <a:bodyPr wrap="square">
            <a:spAutoFit/>
          </a:bodyPr>
          <a:lstStyle/>
          <a:p>
            <a:pPr marL="342900" indent="-342900">
              <a:spcBef>
                <a:spcPct val="0"/>
              </a:spcBef>
              <a:buAutoNum type="arabicPeriod"/>
            </a:pPr>
            <a:r>
              <a:rPr lang="en-US" altLang="en-US" sz="2000" dirty="0" smtClean="0">
                <a:solidFill>
                  <a:schemeClr val="bg1">
                    <a:lumMod val="50000"/>
                  </a:schemeClr>
                </a:solidFill>
              </a:rPr>
              <a:t>Part 1: Introduction &amp; Theory</a:t>
            </a:r>
          </a:p>
          <a:p>
            <a:pPr marL="800100" lvl="1" indent="-342900">
              <a:spcBef>
                <a:spcPct val="0"/>
              </a:spcBef>
              <a:buAutoNum type="arabicPeriod"/>
            </a:pPr>
            <a:r>
              <a:rPr lang="en-US" altLang="en-US" sz="2000" dirty="0" smtClean="0">
                <a:solidFill>
                  <a:schemeClr val="bg1">
                    <a:lumMod val="50000"/>
                  </a:schemeClr>
                </a:solidFill>
              </a:rPr>
              <a:t>History &amp; Big Picture</a:t>
            </a:r>
            <a:endParaRPr lang="en-US" altLang="en-US" sz="2000" dirty="0">
              <a:solidFill>
                <a:schemeClr val="bg1">
                  <a:lumMod val="50000"/>
                </a:schemeClr>
              </a:solidFill>
            </a:endParaRPr>
          </a:p>
          <a:p>
            <a:pPr marL="800100" lvl="1" indent="-342900">
              <a:spcBef>
                <a:spcPct val="0"/>
              </a:spcBef>
              <a:buFontTx/>
              <a:buAutoNum type="arabicPeriod"/>
            </a:pPr>
            <a:r>
              <a:rPr lang="en-US" altLang="en-US" sz="2000" dirty="0">
                <a:solidFill>
                  <a:schemeClr val="bg1">
                    <a:lumMod val="50000"/>
                  </a:schemeClr>
                </a:solidFill>
              </a:rPr>
              <a:t>Network Relevance to Health Research</a:t>
            </a:r>
          </a:p>
          <a:p>
            <a:pPr marL="800100" lvl="1" indent="-342900">
              <a:spcBef>
                <a:spcPct val="0"/>
              </a:spcBef>
              <a:buAutoNum type="arabicPeriod"/>
            </a:pPr>
            <a:r>
              <a:rPr lang="en-US" altLang="en-US" sz="2000" dirty="0" smtClean="0">
                <a:solidFill>
                  <a:schemeClr val="bg1">
                    <a:lumMod val="50000"/>
                  </a:schemeClr>
                </a:solidFill>
              </a:rPr>
              <a:t>Network Theory</a:t>
            </a:r>
          </a:p>
          <a:p>
            <a:pPr marL="1257300" lvl="2" indent="-342900">
              <a:spcBef>
                <a:spcPct val="0"/>
              </a:spcBef>
              <a:buAutoNum type="arabicPeriod"/>
            </a:pPr>
            <a:r>
              <a:rPr lang="en-US" altLang="en-US" sz="2000" dirty="0" smtClean="0">
                <a:solidFill>
                  <a:schemeClr val="bg1">
                    <a:lumMod val="50000"/>
                  </a:schemeClr>
                </a:solidFill>
              </a:rPr>
              <a:t>Connections </a:t>
            </a:r>
            <a:r>
              <a:rPr lang="en-US" altLang="en-US" sz="2000" dirty="0">
                <a:solidFill>
                  <a:schemeClr val="bg1">
                    <a:lumMod val="50000"/>
                  </a:schemeClr>
                </a:solidFill>
              </a:rPr>
              <a:t>&amp; </a:t>
            </a:r>
            <a:r>
              <a:rPr lang="en-US" altLang="en-US" sz="2000" dirty="0" smtClean="0">
                <a:solidFill>
                  <a:schemeClr val="bg1">
                    <a:lumMod val="50000"/>
                  </a:schemeClr>
                </a:solidFill>
              </a:rPr>
              <a:t>Positions</a:t>
            </a:r>
          </a:p>
          <a:p>
            <a:pPr marL="1257300" lvl="2" indent="-342900">
              <a:spcBef>
                <a:spcPct val="0"/>
              </a:spcBef>
              <a:buAutoNum type="arabicPeriod"/>
            </a:pPr>
            <a:endParaRPr lang="en-US" altLang="en-US" sz="2000" dirty="0" smtClean="0"/>
          </a:p>
          <a:p>
            <a:pPr marL="342900" indent="-342900">
              <a:spcBef>
                <a:spcPct val="0"/>
              </a:spcBef>
              <a:buAutoNum type="arabicPeriod"/>
            </a:pPr>
            <a:r>
              <a:rPr lang="en-US" altLang="en-US" sz="2000" dirty="0" smtClean="0"/>
              <a:t>Part 2: Points &amp; Lines</a:t>
            </a:r>
          </a:p>
          <a:p>
            <a:pPr marL="800100" lvl="1" indent="-342900">
              <a:spcBef>
                <a:spcPct val="0"/>
              </a:spcBef>
              <a:buAutoNum type="arabicPeriod"/>
            </a:pPr>
            <a:r>
              <a:rPr lang="en-US" altLang="en-US" sz="2000" dirty="0" smtClean="0"/>
              <a:t>Network data</a:t>
            </a:r>
          </a:p>
          <a:p>
            <a:pPr marL="800100" lvl="1" indent="-342900">
              <a:spcBef>
                <a:spcPct val="0"/>
              </a:spcBef>
              <a:buAutoNum type="arabicPeriod"/>
            </a:pPr>
            <a:r>
              <a:rPr lang="en-US" altLang="en-US" sz="2000" dirty="0" smtClean="0"/>
              <a:t>Visualization</a:t>
            </a:r>
          </a:p>
          <a:p>
            <a:pPr marL="800100" lvl="1" indent="-342900">
              <a:spcBef>
                <a:spcPct val="0"/>
              </a:spcBef>
              <a:buAutoNum type="arabicPeriod"/>
            </a:pPr>
            <a:r>
              <a:rPr lang="en-US" altLang="en-US" sz="2000" dirty="0" smtClean="0"/>
              <a:t>Network metrics</a:t>
            </a:r>
          </a:p>
          <a:p>
            <a:pPr marL="800100" lvl="1" indent="-342900">
              <a:spcBef>
                <a:spcPct val="0"/>
              </a:spcBef>
              <a:buAutoNum type="arabicPeriod"/>
            </a:pPr>
            <a:endParaRPr lang="en-US" altLang="en-US" sz="2000" dirty="0" smtClean="0"/>
          </a:p>
          <a:p>
            <a:pPr marL="342900" indent="-342900">
              <a:spcBef>
                <a:spcPct val="0"/>
              </a:spcBef>
              <a:buAutoNum type="arabicPeriod"/>
            </a:pPr>
            <a:r>
              <a:rPr lang="en-US" altLang="en-US" sz="2000" dirty="0" smtClean="0">
                <a:solidFill>
                  <a:schemeClr val="bg1">
                    <a:lumMod val="50000"/>
                  </a:schemeClr>
                </a:solidFill>
              </a:rPr>
              <a:t>Part 3: Network Models</a:t>
            </a:r>
          </a:p>
          <a:p>
            <a:pPr marL="800100" lvl="1" indent="-342900">
              <a:spcBef>
                <a:spcPct val="0"/>
              </a:spcBef>
              <a:buAutoNum type="arabicPeriod"/>
            </a:pPr>
            <a:r>
              <a:rPr lang="en-US" altLang="en-US" sz="2000" dirty="0" smtClean="0">
                <a:solidFill>
                  <a:schemeClr val="bg1">
                    <a:lumMod val="50000"/>
                  </a:schemeClr>
                </a:solidFill>
              </a:rPr>
              <a:t>Diffusion</a:t>
            </a:r>
          </a:p>
          <a:p>
            <a:pPr marL="1257300" lvl="2" indent="-342900">
              <a:spcBef>
                <a:spcPct val="0"/>
              </a:spcBef>
              <a:buAutoNum type="arabicPeriod"/>
            </a:pPr>
            <a:r>
              <a:rPr lang="en-US" altLang="en-US" sz="2000" dirty="0" smtClean="0">
                <a:solidFill>
                  <a:schemeClr val="bg1">
                    <a:lumMod val="50000"/>
                  </a:schemeClr>
                </a:solidFill>
              </a:rPr>
              <a:t>Disease</a:t>
            </a:r>
            <a:endParaRPr lang="en-US" altLang="en-US" sz="2000" dirty="0">
              <a:solidFill>
                <a:schemeClr val="bg1">
                  <a:lumMod val="50000"/>
                </a:schemeClr>
              </a:solidFill>
            </a:endParaRPr>
          </a:p>
          <a:p>
            <a:pPr marL="1257300" lvl="2" indent="-342900">
              <a:spcBef>
                <a:spcPct val="0"/>
              </a:spcBef>
              <a:buAutoNum type="arabicPeriod"/>
            </a:pPr>
            <a:r>
              <a:rPr lang="en-US" altLang="en-US" sz="2000" dirty="0" smtClean="0">
                <a:solidFill>
                  <a:schemeClr val="bg1">
                    <a:lumMod val="50000"/>
                  </a:schemeClr>
                </a:solidFill>
              </a:rPr>
              <a:t>Network autocorrelation</a:t>
            </a:r>
          </a:p>
          <a:p>
            <a:pPr marL="800100" lvl="1" indent="-342900">
              <a:spcBef>
                <a:spcPct val="0"/>
              </a:spcBef>
              <a:buAutoNum type="arabicPeriod"/>
            </a:pPr>
            <a:r>
              <a:rPr lang="en-US" altLang="en-US" sz="2000" dirty="0" smtClean="0">
                <a:solidFill>
                  <a:schemeClr val="bg1">
                    <a:lumMod val="50000"/>
                  </a:schemeClr>
                </a:solidFill>
              </a:rPr>
              <a:t>Random Graph Models</a:t>
            </a:r>
          </a:p>
          <a:p>
            <a:pPr marL="800100" lvl="1" indent="-342900">
              <a:spcBef>
                <a:spcPct val="0"/>
              </a:spcBef>
              <a:buAutoNum type="arabicPeriod"/>
            </a:pPr>
            <a:r>
              <a:rPr lang="en-US" altLang="en-US" sz="2000" dirty="0" smtClean="0">
                <a:solidFill>
                  <a:schemeClr val="bg1">
                    <a:lumMod val="50000"/>
                  </a:schemeClr>
                </a:solidFill>
              </a:rPr>
              <a:t>SOAM</a:t>
            </a:r>
          </a:p>
          <a:p>
            <a:pPr marL="800100" lvl="1" indent="-342900">
              <a:spcBef>
                <a:spcPct val="0"/>
              </a:spcBef>
              <a:buAutoNum type="arabicPeriod"/>
            </a:pPr>
            <a:r>
              <a:rPr lang="en-US" altLang="en-US" sz="2000" dirty="0" smtClean="0">
                <a:solidFill>
                  <a:schemeClr val="bg1">
                    <a:lumMod val="50000"/>
                  </a:schemeClr>
                </a:solidFill>
              </a:rPr>
              <a:t>Open Questions</a:t>
            </a:r>
          </a:p>
          <a:p>
            <a:pPr lvl="1">
              <a:spcBef>
                <a:spcPct val="0"/>
              </a:spcBef>
              <a:buFontTx/>
              <a:buAutoNum type="arabicPeriod"/>
            </a:pPr>
            <a:endParaRPr lang="en-US" altLang="en-US" sz="2000" dirty="0"/>
          </a:p>
        </p:txBody>
      </p:sp>
      <p:sp>
        <p:nvSpPr>
          <p:cNvPr id="4" name="Text Box 2"/>
          <p:cNvSpPr txBox="1">
            <a:spLocks noChangeArrowheads="1"/>
          </p:cNvSpPr>
          <p:nvPr/>
        </p:nvSpPr>
        <p:spPr bwMode="auto">
          <a:xfrm>
            <a:off x="250825" y="6429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1" dirty="0" smtClean="0"/>
              <a:t>Outline</a:t>
            </a:r>
            <a:endParaRPr lang="en-US" altLang="en-US" sz="1400" i="1" dirty="0"/>
          </a:p>
        </p:txBody>
      </p:sp>
      <p:sp>
        <p:nvSpPr>
          <p:cNvPr id="5" name="Text Box 4"/>
          <p:cNvSpPr txBox="1">
            <a:spLocks noChangeArrowheads="1"/>
          </p:cNvSpPr>
          <p:nvPr/>
        </p:nvSpPr>
        <p:spPr bwMode="auto">
          <a:xfrm>
            <a:off x="250825" y="290513"/>
            <a:ext cx="2895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t>Social </a:t>
            </a:r>
            <a:r>
              <a:rPr lang="en-US" altLang="en-US" sz="2000" dirty="0" smtClean="0"/>
              <a:t>Networks &amp; Health</a:t>
            </a:r>
            <a:endParaRPr lang="en-US" altLang="en-US" sz="2000" dirty="0"/>
          </a:p>
        </p:txBody>
      </p:sp>
    </p:spTree>
    <p:extLst>
      <p:ext uri="{BB962C8B-B14F-4D97-AF65-F5344CB8AC3E}">
        <p14:creationId xmlns:p14="http://schemas.microsoft.com/office/powerpoint/2010/main" val="1849622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7"/>
          <p:cNvGrpSpPr>
            <a:grpSpLocks/>
          </p:cNvGrpSpPr>
          <p:nvPr/>
        </p:nvGrpSpPr>
        <p:grpSpPr bwMode="auto">
          <a:xfrm>
            <a:off x="5340350" y="2787650"/>
            <a:ext cx="2632075" cy="2717800"/>
            <a:chOff x="486" y="2170"/>
            <a:chExt cx="1994" cy="1943"/>
          </a:xfrm>
        </p:grpSpPr>
        <p:sp>
          <p:nvSpPr>
            <p:cNvPr id="50197" name="Text Box 18"/>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0198" name="Text Box 19"/>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0199" name="Text Box 20"/>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0200" name="Text Box 21"/>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0201" name="Text Box 22"/>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50202" name="Group 23"/>
            <p:cNvGrpSpPr>
              <a:grpSpLocks/>
            </p:cNvGrpSpPr>
            <p:nvPr/>
          </p:nvGrpSpPr>
          <p:grpSpPr bwMode="auto">
            <a:xfrm>
              <a:off x="486" y="2444"/>
              <a:ext cx="1994" cy="1669"/>
              <a:chOff x="486" y="2444"/>
              <a:chExt cx="1994" cy="1669"/>
            </a:xfrm>
          </p:grpSpPr>
          <p:sp>
            <p:nvSpPr>
              <p:cNvPr id="50203" name="Rectangle 24"/>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50204" name="Group 25"/>
              <p:cNvGrpSpPr>
                <a:grpSpLocks/>
              </p:cNvGrpSpPr>
              <p:nvPr/>
            </p:nvGrpSpPr>
            <p:grpSpPr bwMode="auto">
              <a:xfrm>
                <a:off x="1064" y="2456"/>
                <a:ext cx="1072" cy="1592"/>
                <a:chOff x="1064" y="2456"/>
                <a:chExt cx="1072" cy="1592"/>
              </a:xfrm>
            </p:grpSpPr>
            <p:sp>
              <p:nvSpPr>
                <p:cNvPr id="50225" name="Line 26"/>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6" name="Line 27"/>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7" name="Line 28"/>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8" name="Line 29"/>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205" name="Group 30"/>
              <p:cNvGrpSpPr>
                <a:grpSpLocks/>
              </p:cNvGrpSpPr>
              <p:nvPr/>
            </p:nvGrpSpPr>
            <p:grpSpPr bwMode="auto">
              <a:xfrm rot="5400000">
                <a:off x="1076" y="2404"/>
                <a:ext cx="1072" cy="1728"/>
                <a:chOff x="1064" y="2456"/>
                <a:chExt cx="1072" cy="1592"/>
              </a:xfrm>
            </p:grpSpPr>
            <p:sp>
              <p:nvSpPr>
                <p:cNvPr id="50221" name="Line 31"/>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2" name="Line 32"/>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3" name="Line 33"/>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24" name="Line 34"/>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06" name="Text Box 35"/>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0207" name="Text Box 36"/>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0208" name="Text Box 37"/>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0209" name="Text Box 38"/>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0210" name="Text Box 39"/>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50211" name="Text Box 40"/>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0212" name="Text Box 41"/>
              <p:cNvSpPr txBox="1">
                <a:spLocks noChangeArrowheads="1"/>
              </p:cNvSpPr>
              <p:nvPr/>
            </p:nvSpPr>
            <p:spPr bwMode="auto">
              <a:xfrm>
                <a:off x="797" y="2764"/>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50213" name="Text Box 42"/>
              <p:cNvSpPr txBox="1">
                <a:spLocks noChangeArrowheads="1"/>
              </p:cNvSpPr>
              <p:nvPr/>
            </p:nvSpPr>
            <p:spPr bwMode="auto">
              <a:xfrm>
                <a:off x="1502" y="2768"/>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4" name="Text Box 43"/>
              <p:cNvSpPr txBox="1">
                <a:spLocks noChangeArrowheads="1"/>
              </p:cNvSpPr>
              <p:nvPr/>
            </p:nvSpPr>
            <p:spPr bwMode="auto">
              <a:xfrm>
                <a:off x="1141" y="3139"/>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0215" name="Text Box 44"/>
              <p:cNvSpPr txBox="1">
                <a:spLocks noChangeArrowheads="1"/>
              </p:cNvSpPr>
              <p:nvPr/>
            </p:nvSpPr>
            <p:spPr bwMode="auto">
              <a:xfrm>
                <a:off x="1846" y="3122"/>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50216" name="Text Box 45"/>
              <p:cNvSpPr txBox="1">
                <a:spLocks noChangeArrowheads="1"/>
              </p:cNvSpPr>
              <p:nvPr/>
            </p:nvSpPr>
            <p:spPr bwMode="auto">
              <a:xfrm>
                <a:off x="2206" y="3130"/>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a:t>
                </a:r>
              </a:p>
            </p:txBody>
          </p:sp>
          <p:sp>
            <p:nvSpPr>
              <p:cNvPr id="50217" name="Text Box 46"/>
              <p:cNvSpPr txBox="1">
                <a:spLocks noChangeArrowheads="1"/>
              </p:cNvSpPr>
              <p:nvPr/>
            </p:nvSpPr>
            <p:spPr bwMode="auto">
              <a:xfrm>
                <a:off x="1502" y="3483"/>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8" name="Text Box 47"/>
              <p:cNvSpPr txBox="1">
                <a:spLocks noChangeArrowheads="1"/>
              </p:cNvSpPr>
              <p:nvPr/>
            </p:nvSpPr>
            <p:spPr bwMode="auto">
              <a:xfrm>
                <a:off x="2214" y="3490"/>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9" name="Text Box 48"/>
              <p:cNvSpPr txBox="1">
                <a:spLocks noChangeArrowheads="1"/>
              </p:cNvSpPr>
              <p:nvPr/>
            </p:nvSpPr>
            <p:spPr bwMode="auto">
              <a:xfrm>
                <a:off x="1502" y="3778"/>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50220" name="Text Box 49"/>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sp>
        <p:nvSpPr>
          <p:cNvPr id="50179" name="Text Box 50"/>
          <p:cNvSpPr txBox="1">
            <a:spLocks noChangeArrowheads="1"/>
          </p:cNvSpPr>
          <p:nvPr/>
        </p:nvSpPr>
        <p:spPr bwMode="auto">
          <a:xfrm>
            <a:off x="5467350" y="5602288"/>
            <a:ext cx="33226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 directed graph and the </a:t>
            </a:r>
            <a:br>
              <a:rPr lang="en-US" altLang="en-US" sz="1600"/>
            </a:br>
            <a:r>
              <a:rPr lang="en-US" altLang="en-US" sz="1600"/>
              <a:t>corresponding matrix is asymmetrical.</a:t>
            </a:r>
          </a:p>
        </p:txBody>
      </p:sp>
      <p:sp>
        <p:nvSpPr>
          <p:cNvPr id="50180" name="Text Box 51"/>
          <p:cNvSpPr txBox="1">
            <a:spLocks noChangeArrowheads="1"/>
          </p:cNvSpPr>
          <p:nvPr/>
        </p:nvSpPr>
        <p:spPr bwMode="auto">
          <a:xfrm>
            <a:off x="403225" y="1695450"/>
            <a:ext cx="4235450" cy="2563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Directed graphs, on the other hand,</a:t>
            </a:r>
            <a:br>
              <a:rPr lang="en-US" altLang="en-US" sz="1800"/>
            </a:br>
            <a:r>
              <a:rPr lang="en-US" altLang="en-US" sz="1800"/>
              <a:t>are asymmetrical.  </a:t>
            </a:r>
          </a:p>
          <a:p>
            <a:pPr eaLnBrk="1" hangingPunct="1">
              <a:spcBef>
                <a:spcPct val="0"/>
              </a:spcBef>
              <a:buFontTx/>
              <a:buNone/>
            </a:pPr>
            <a:endParaRPr lang="en-US" altLang="en-US" sz="1800"/>
          </a:p>
          <a:p>
            <a:pPr eaLnBrk="1" hangingPunct="1">
              <a:spcBef>
                <a:spcPct val="0"/>
              </a:spcBef>
              <a:buFontTx/>
              <a:buNone/>
            </a:pPr>
            <a:r>
              <a:rPr lang="en-US" altLang="en-US" sz="1800"/>
              <a:t>We can see that X</a:t>
            </a:r>
            <a:r>
              <a:rPr lang="en-US" altLang="en-US" sz="1800" baseline="-25000"/>
              <a:t>ab</a:t>
            </a:r>
            <a:r>
              <a:rPr lang="en-US" altLang="en-US" sz="1800"/>
              <a:t> =1 and X</a:t>
            </a:r>
            <a:r>
              <a:rPr lang="en-US" altLang="en-US" sz="1800" baseline="-25000"/>
              <a:t>ba</a:t>
            </a:r>
            <a:r>
              <a:rPr lang="en-US" altLang="en-US" sz="1800"/>
              <a:t> =1, </a:t>
            </a:r>
            <a:br>
              <a:rPr lang="en-US" altLang="en-US" sz="1800"/>
            </a:br>
            <a:r>
              <a:rPr lang="en-US" altLang="en-US" sz="1800"/>
              <a:t>therefore a “sends” to b and b “sends” to a.  </a:t>
            </a:r>
            <a:br>
              <a:rPr lang="en-US" altLang="en-US" sz="1800"/>
            </a:br>
            <a:r>
              <a:rPr lang="en-US" altLang="en-US" sz="1800"/>
              <a:t/>
            </a:r>
            <a:br>
              <a:rPr lang="en-US" altLang="en-US" sz="1800"/>
            </a:br>
            <a:r>
              <a:rPr lang="en-US" altLang="en-US" sz="1800"/>
              <a:t>However, X</a:t>
            </a:r>
            <a:r>
              <a:rPr lang="en-US" altLang="en-US" sz="1800" baseline="-25000"/>
              <a:t>bc</a:t>
            </a:r>
            <a:r>
              <a:rPr lang="en-US" altLang="en-US" sz="1800"/>
              <a:t>=0 while X</a:t>
            </a:r>
            <a:r>
              <a:rPr lang="en-US" altLang="en-US" sz="1800" baseline="-25000"/>
              <a:t>cb</a:t>
            </a:r>
            <a:r>
              <a:rPr lang="en-US" altLang="en-US" sz="1800"/>
              <a:t>=1; therefore,</a:t>
            </a:r>
            <a:br>
              <a:rPr lang="en-US" altLang="en-US" sz="1800"/>
            </a:br>
            <a:r>
              <a:rPr lang="en-US" altLang="en-US" sz="1800"/>
              <a:t>c “sends” to b, but b does not reciprocate. </a:t>
            </a:r>
          </a:p>
          <a:p>
            <a:pPr eaLnBrk="1" hangingPunct="1">
              <a:spcBef>
                <a:spcPct val="0"/>
              </a:spcBef>
              <a:buFontTx/>
              <a:buNone/>
            </a:pPr>
            <a:endParaRPr lang="en-US" altLang="en-US" sz="1800"/>
          </a:p>
        </p:txBody>
      </p:sp>
      <p:sp>
        <p:nvSpPr>
          <p:cNvPr id="50181" name="Text Box 52"/>
          <p:cNvSpPr txBox="1">
            <a:spLocks noChangeArrowheads="1"/>
          </p:cNvSpPr>
          <p:nvPr/>
        </p:nvSpPr>
        <p:spPr bwMode="auto">
          <a:xfrm>
            <a:off x="250825" y="633413"/>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t>Basic Data Structures</a:t>
            </a:r>
          </a:p>
        </p:txBody>
      </p:sp>
      <p:sp>
        <p:nvSpPr>
          <p:cNvPr id="50182" name="Text Box 53"/>
          <p:cNvSpPr txBox="1">
            <a:spLocks noChangeArrowheads="1"/>
          </p:cNvSpPr>
          <p:nvPr/>
        </p:nvSpPr>
        <p:spPr bwMode="auto">
          <a:xfrm>
            <a:off x="250825"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grpSp>
        <p:nvGrpSpPr>
          <p:cNvPr id="50183" name="Group 55"/>
          <p:cNvGrpSpPr>
            <a:grpSpLocks/>
          </p:cNvGrpSpPr>
          <p:nvPr/>
        </p:nvGrpSpPr>
        <p:grpSpPr bwMode="auto">
          <a:xfrm>
            <a:off x="4821238" y="1282700"/>
            <a:ext cx="3721100" cy="1331913"/>
            <a:chOff x="4829175" y="4338638"/>
            <a:chExt cx="3721100" cy="1331912"/>
          </a:xfrm>
        </p:grpSpPr>
        <p:sp>
          <p:nvSpPr>
            <p:cNvPr id="50184" name="Text Box 34"/>
            <p:cNvSpPr txBox="1">
              <a:spLocks noChangeArrowheads="1"/>
            </p:cNvSpPr>
            <p:nvPr/>
          </p:nvSpPr>
          <p:spPr bwMode="auto">
            <a:xfrm>
              <a:off x="5715000" y="5334000"/>
              <a:ext cx="157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Directed, Valued</a:t>
              </a:r>
            </a:p>
          </p:txBody>
        </p:sp>
        <p:sp>
          <p:nvSpPr>
            <p:cNvPr id="50185" name="Oval 35"/>
            <p:cNvSpPr>
              <a:spLocks noChangeArrowheads="1"/>
            </p:cNvSpPr>
            <p:nvPr/>
          </p:nvSpPr>
          <p:spPr bwMode="auto">
            <a:xfrm>
              <a:off x="4829175" y="4948238"/>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50186" name="Oval 36"/>
            <p:cNvSpPr>
              <a:spLocks noChangeArrowheads="1"/>
            </p:cNvSpPr>
            <p:nvPr/>
          </p:nvSpPr>
          <p:spPr bwMode="auto">
            <a:xfrm>
              <a:off x="5724525" y="4338638"/>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50187" name="Oval 37"/>
            <p:cNvSpPr>
              <a:spLocks noChangeArrowheads="1"/>
            </p:cNvSpPr>
            <p:nvPr/>
          </p:nvSpPr>
          <p:spPr bwMode="auto">
            <a:xfrm>
              <a:off x="6383338" y="4948238"/>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50188" name="Oval 38"/>
            <p:cNvSpPr>
              <a:spLocks noChangeArrowheads="1"/>
            </p:cNvSpPr>
            <p:nvPr/>
          </p:nvSpPr>
          <p:spPr bwMode="auto">
            <a:xfrm>
              <a:off x="8291513" y="4948238"/>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50189" name="Oval 39"/>
            <p:cNvSpPr>
              <a:spLocks noChangeArrowheads="1"/>
            </p:cNvSpPr>
            <p:nvPr/>
          </p:nvSpPr>
          <p:spPr bwMode="auto">
            <a:xfrm>
              <a:off x="7431088" y="4338638"/>
              <a:ext cx="26035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sp>
          <p:nvSpPr>
            <p:cNvPr id="50190" name="Freeform 40"/>
            <p:cNvSpPr>
              <a:spLocks/>
            </p:cNvSpPr>
            <p:nvPr/>
          </p:nvSpPr>
          <p:spPr bwMode="auto">
            <a:xfrm>
              <a:off x="5070475" y="4497388"/>
              <a:ext cx="609600" cy="508000"/>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1" name="Freeform 41"/>
            <p:cNvSpPr>
              <a:spLocks/>
            </p:cNvSpPr>
            <p:nvPr/>
          </p:nvSpPr>
          <p:spPr bwMode="auto">
            <a:xfrm flipH="1" flipV="1">
              <a:off x="5095875" y="4637088"/>
              <a:ext cx="609600" cy="508000"/>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2" name="Freeform 42"/>
            <p:cNvSpPr>
              <a:spLocks/>
            </p:cNvSpPr>
            <p:nvPr/>
          </p:nvSpPr>
          <p:spPr bwMode="auto">
            <a:xfrm>
              <a:off x="6657975" y="4471988"/>
              <a:ext cx="698500" cy="533400"/>
            </a:xfrm>
            <a:custGeom>
              <a:avLst/>
              <a:gdLst>
                <a:gd name="T0" fmla="*/ 0 w 440"/>
                <a:gd name="T1" fmla="*/ 2147483647 h 336"/>
                <a:gd name="T2" fmla="*/ 2147483647 w 440"/>
                <a:gd name="T3" fmla="*/ 2147483647 h 336"/>
                <a:gd name="T4" fmla="*/ 2147483647 w 440"/>
                <a:gd name="T5" fmla="*/ 0 h 336"/>
                <a:gd name="T6" fmla="*/ 0 60000 65536"/>
                <a:gd name="T7" fmla="*/ 0 60000 65536"/>
                <a:gd name="T8" fmla="*/ 0 60000 65536"/>
              </a:gdLst>
              <a:ahLst/>
              <a:cxnLst>
                <a:cxn ang="T6">
                  <a:pos x="T0" y="T1"/>
                </a:cxn>
                <a:cxn ang="T7">
                  <a:pos x="T2" y="T3"/>
                </a:cxn>
                <a:cxn ang="T8">
                  <a:pos x="T4" y="T5"/>
                </a:cxn>
              </a:cxnLst>
              <a:rect l="0" t="0" r="r" b="b"/>
              <a:pathLst>
                <a:path w="440" h="336">
                  <a:moveTo>
                    <a:pt x="0" y="336"/>
                  </a:moveTo>
                  <a:cubicBezTo>
                    <a:pt x="25" y="296"/>
                    <a:pt x="79" y="152"/>
                    <a:pt x="152" y="96"/>
                  </a:cubicBezTo>
                  <a:cubicBezTo>
                    <a:pt x="225" y="40"/>
                    <a:pt x="380" y="20"/>
                    <a:pt x="44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3" name="Freeform 43"/>
            <p:cNvSpPr>
              <a:spLocks/>
            </p:cNvSpPr>
            <p:nvPr/>
          </p:nvSpPr>
          <p:spPr bwMode="auto">
            <a:xfrm>
              <a:off x="6708775" y="5106988"/>
              <a:ext cx="1511300" cy="241300"/>
            </a:xfrm>
            <a:custGeom>
              <a:avLst/>
              <a:gdLst>
                <a:gd name="T0" fmla="*/ 0 w 952"/>
                <a:gd name="T1" fmla="*/ 2147483647 h 152"/>
                <a:gd name="T2" fmla="*/ 2147483647 w 952"/>
                <a:gd name="T3" fmla="*/ 2147483647 h 152"/>
                <a:gd name="T4" fmla="*/ 2147483647 w 952"/>
                <a:gd name="T5" fmla="*/ 2147483647 h 152"/>
                <a:gd name="T6" fmla="*/ 2147483647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4" name="Freeform 44"/>
            <p:cNvSpPr>
              <a:spLocks/>
            </p:cNvSpPr>
            <p:nvPr/>
          </p:nvSpPr>
          <p:spPr bwMode="auto">
            <a:xfrm flipH="1">
              <a:off x="7724775" y="4522788"/>
              <a:ext cx="609600" cy="508000"/>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5" name="Freeform 45"/>
            <p:cNvSpPr>
              <a:spLocks/>
            </p:cNvSpPr>
            <p:nvPr/>
          </p:nvSpPr>
          <p:spPr bwMode="auto">
            <a:xfrm flipH="1" flipV="1">
              <a:off x="6696075" y="4840288"/>
              <a:ext cx="1511300" cy="241300"/>
            </a:xfrm>
            <a:custGeom>
              <a:avLst/>
              <a:gdLst>
                <a:gd name="T0" fmla="*/ 0 w 952"/>
                <a:gd name="T1" fmla="*/ 2147483647 h 152"/>
                <a:gd name="T2" fmla="*/ 2147483647 w 952"/>
                <a:gd name="T3" fmla="*/ 2147483647 h 152"/>
                <a:gd name="T4" fmla="*/ 2147483647 w 952"/>
                <a:gd name="T5" fmla="*/ 2147483647 h 152"/>
                <a:gd name="T6" fmla="*/ 2147483647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Freeform 46"/>
            <p:cNvSpPr>
              <a:spLocks/>
            </p:cNvSpPr>
            <p:nvPr/>
          </p:nvSpPr>
          <p:spPr bwMode="auto">
            <a:xfrm>
              <a:off x="5946775" y="4560888"/>
              <a:ext cx="444500" cy="419100"/>
            </a:xfrm>
            <a:custGeom>
              <a:avLst/>
              <a:gdLst>
                <a:gd name="T0" fmla="*/ 2147483647 w 280"/>
                <a:gd name="T1" fmla="*/ 2147483647 h 264"/>
                <a:gd name="T2" fmla="*/ 2147483647 w 280"/>
                <a:gd name="T3" fmla="*/ 2147483647 h 264"/>
                <a:gd name="T4" fmla="*/ 0 w 280"/>
                <a:gd name="T5" fmla="*/ 0 h 264"/>
                <a:gd name="T6" fmla="*/ 0 60000 65536"/>
                <a:gd name="T7" fmla="*/ 0 60000 65536"/>
                <a:gd name="T8" fmla="*/ 0 60000 65536"/>
              </a:gdLst>
              <a:ahLst/>
              <a:cxnLst>
                <a:cxn ang="T6">
                  <a:pos x="T0" y="T1"/>
                </a:cxn>
                <a:cxn ang="T7">
                  <a:pos x="T2" y="T3"/>
                </a:cxn>
                <a:cxn ang="T8">
                  <a:pos x="T4" y="T5"/>
                </a:cxn>
              </a:cxnLst>
              <a:rect l="0" t="0" r="r" b="b"/>
              <a:pathLst>
                <a:path w="280" h="264">
                  <a:moveTo>
                    <a:pt x="280" y="264"/>
                  </a:moveTo>
                  <a:cubicBezTo>
                    <a:pt x="265" y="233"/>
                    <a:pt x="239" y="124"/>
                    <a:pt x="192" y="80"/>
                  </a:cubicBezTo>
                  <a:cubicBezTo>
                    <a:pt x="145" y="36"/>
                    <a:pt x="40" y="17"/>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788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613025" y="1108075"/>
            <a:ext cx="4506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From matrices to lists (binary)</a:t>
            </a:r>
          </a:p>
        </p:txBody>
      </p:sp>
      <p:grpSp>
        <p:nvGrpSpPr>
          <p:cNvPr id="51203" name="Group 3"/>
          <p:cNvGrpSpPr>
            <a:grpSpLocks/>
          </p:cNvGrpSpPr>
          <p:nvPr/>
        </p:nvGrpSpPr>
        <p:grpSpPr bwMode="auto">
          <a:xfrm>
            <a:off x="2308225" y="2759075"/>
            <a:ext cx="2632075" cy="2717800"/>
            <a:chOff x="486" y="2170"/>
            <a:chExt cx="1994" cy="1943"/>
          </a:xfrm>
        </p:grpSpPr>
        <p:sp>
          <p:nvSpPr>
            <p:cNvPr id="51222" name="Text Box 4"/>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1223" name="Text Box 5"/>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1224" name="Text Box 6"/>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1225" name="Text Box 7"/>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1226" name="Text Box 8"/>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51227" name="Group 9"/>
            <p:cNvGrpSpPr>
              <a:grpSpLocks/>
            </p:cNvGrpSpPr>
            <p:nvPr/>
          </p:nvGrpSpPr>
          <p:grpSpPr bwMode="auto">
            <a:xfrm>
              <a:off x="486" y="2444"/>
              <a:ext cx="1994" cy="1669"/>
              <a:chOff x="486" y="2444"/>
              <a:chExt cx="1994" cy="1669"/>
            </a:xfrm>
          </p:grpSpPr>
          <p:sp>
            <p:nvSpPr>
              <p:cNvPr id="51228" name="Rectangle 10"/>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51229" name="Group 11"/>
              <p:cNvGrpSpPr>
                <a:grpSpLocks/>
              </p:cNvGrpSpPr>
              <p:nvPr/>
            </p:nvGrpSpPr>
            <p:grpSpPr bwMode="auto">
              <a:xfrm>
                <a:off x="1064" y="2456"/>
                <a:ext cx="1072" cy="1592"/>
                <a:chOff x="1064" y="2456"/>
                <a:chExt cx="1072" cy="1592"/>
              </a:xfrm>
            </p:grpSpPr>
            <p:sp>
              <p:nvSpPr>
                <p:cNvPr id="51250" name="Line 12"/>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1" name="Line 13"/>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2" name="Line 14"/>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3" name="Line 15"/>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30" name="Group 16"/>
              <p:cNvGrpSpPr>
                <a:grpSpLocks/>
              </p:cNvGrpSpPr>
              <p:nvPr/>
            </p:nvGrpSpPr>
            <p:grpSpPr bwMode="auto">
              <a:xfrm rot="5400000">
                <a:off x="1076" y="2404"/>
                <a:ext cx="1072" cy="1728"/>
                <a:chOff x="1064" y="2456"/>
                <a:chExt cx="1072" cy="1592"/>
              </a:xfrm>
            </p:grpSpPr>
            <p:sp>
              <p:nvSpPr>
                <p:cNvPr id="51246" name="Line 17"/>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7" name="Line 18"/>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8" name="Line 19"/>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9" name="Line 20"/>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31" name="Text Box 21"/>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1232" name="Text Box 22"/>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1233" name="Text Box 23"/>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1234" name="Text Box 24"/>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1235" name="Text Box 25"/>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51236" name="Text Box 26"/>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37" name="Text Box 27"/>
              <p:cNvSpPr txBox="1">
                <a:spLocks noChangeArrowheads="1"/>
              </p:cNvSpPr>
              <p:nvPr/>
            </p:nvSpPr>
            <p:spPr bwMode="auto">
              <a:xfrm>
                <a:off x="797" y="2764"/>
                <a:ext cx="2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38" name="Text Box 28"/>
              <p:cNvSpPr txBox="1">
                <a:spLocks noChangeArrowheads="1"/>
              </p:cNvSpPr>
              <p:nvPr/>
            </p:nvSpPr>
            <p:spPr bwMode="auto">
              <a:xfrm>
                <a:off x="1502" y="277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39" name="Text Box 29"/>
              <p:cNvSpPr txBox="1">
                <a:spLocks noChangeArrowheads="1"/>
              </p:cNvSpPr>
              <p:nvPr/>
            </p:nvSpPr>
            <p:spPr bwMode="auto">
              <a:xfrm>
                <a:off x="1141" y="3139"/>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40" name="Text Box 30"/>
              <p:cNvSpPr txBox="1">
                <a:spLocks noChangeArrowheads="1"/>
              </p:cNvSpPr>
              <p:nvPr/>
            </p:nvSpPr>
            <p:spPr bwMode="auto">
              <a:xfrm>
                <a:off x="1846" y="3122"/>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41" name="Text Box 31"/>
              <p:cNvSpPr txBox="1">
                <a:spLocks noChangeArrowheads="1"/>
              </p:cNvSpPr>
              <p:nvPr/>
            </p:nvSpPr>
            <p:spPr bwMode="auto">
              <a:xfrm>
                <a:off x="2206" y="313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42" name="Text Box 32"/>
              <p:cNvSpPr txBox="1">
                <a:spLocks noChangeArrowheads="1"/>
              </p:cNvSpPr>
              <p:nvPr/>
            </p:nvSpPr>
            <p:spPr bwMode="auto">
              <a:xfrm>
                <a:off x="1502" y="3483"/>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43" name="Text Box 33"/>
              <p:cNvSpPr txBox="1">
                <a:spLocks noChangeArrowheads="1"/>
              </p:cNvSpPr>
              <p:nvPr/>
            </p:nvSpPr>
            <p:spPr bwMode="auto">
              <a:xfrm>
                <a:off x="2214" y="349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44" name="Text Box 34"/>
              <p:cNvSpPr txBox="1">
                <a:spLocks noChangeArrowheads="1"/>
              </p:cNvSpPr>
              <p:nvPr/>
            </p:nvSpPr>
            <p:spPr bwMode="auto">
              <a:xfrm>
                <a:off x="1502" y="377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1245" name="Text Box 35"/>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grpSp>
        <p:nvGrpSpPr>
          <p:cNvPr id="51204" name="Group 36"/>
          <p:cNvGrpSpPr>
            <a:grpSpLocks/>
          </p:cNvGrpSpPr>
          <p:nvPr/>
        </p:nvGrpSpPr>
        <p:grpSpPr bwMode="auto">
          <a:xfrm>
            <a:off x="5788025" y="3381375"/>
            <a:ext cx="987425" cy="1917700"/>
            <a:chOff x="3694" y="1354"/>
            <a:chExt cx="622" cy="1208"/>
          </a:xfrm>
        </p:grpSpPr>
        <p:sp>
          <p:nvSpPr>
            <p:cNvPr id="51220" name="Text Box 37"/>
            <p:cNvSpPr txBox="1">
              <a:spLocks noChangeArrowheads="1"/>
            </p:cNvSpPr>
            <p:nvPr/>
          </p:nvSpPr>
          <p:spPr bwMode="auto">
            <a:xfrm>
              <a:off x="3694" y="1354"/>
              <a:ext cx="62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b</a:t>
              </a:r>
            </a:p>
            <a:p>
              <a:pPr>
                <a:spcBef>
                  <a:spcPct val="0"/>
                </a:spcBef>
                <a:buFontTx/>
                <a:buNone/>
              </a:pPr>
              <a:r>
                <a:rPr lang="en-US" altLang="en-US" sz="2400"/>
                <a:t>b a c</a:t>
              </a:r>
            </a:p>
            <a:p>
              <a:pPr>
                <a:spcBef>
                  <a:spcPct val="0"/>
                </a:spcBef>
                <a:buFontTx/>
                <a:buNone/>
              </a:pPr>
              <a:r>
                <a:rPr lang="en-US" altLang="en-US" sz="2400"/>
                <a:t>c b d e</a:t>
              </a:r>
            </a:p>
            <a:p>
              <a:pPr>
                <a:spcBef>
                  <a:spcPct val="0"/>
                </a:spcBef>
                <a:buFontTx/>
                <a:buNone/>
              </a:pPr>
              <a:r>
                <a:rPr lang="en-US" altLang="en-US" sz="2400"/>
                <a:t>d c e</a:t>
              </a:r>
            </a:p>
            <a:p>
              <a:pPr>
                <a:spcBef>
                  <a:spcPct val="0"/>
                </a:spcBef>
                <a:buFontTx/>
                <a:buNone/>
              </a:pPr>
              <a:r>
                <a:rPr lang="en-US" altLang="en-US" sz="2400"/>
                <a:t>e c d</a:t>
              </a:r>
            </a:p>
          </p:txBody>
        </p:sp>
        <p:sp>
          <p:nvSpPr>
            <p:cNvPr id="51221" name="Line 38"/>
            <p:cNvSpPr>
              <a:spLocks noChangeShapeType="1"/>
            </p:cNvSpPr>
            <p:nvPr/>
          </p:nvSpPr>
          <p:spPr bwMode="auto">
            <a:xfrm>
              <a:off x="3864" y="1408"/>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05" name="Text Box 39"/>
          <p:cNvSpPr txBox="1">
            <a:spLocks noChangeArrowheads="1"/>
          </p:cNvSpPr>
          <p:nvPr/>
        </p:nvSpPr>
        <p:spPr bwMode="auto">
          <a:xfrm>
            <a:off x="7413625" y="2479675"/>
            <a:ext cx="54768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b</a:t>
            </a:r>
          </a:p>
          <a:p>
            <a:pPr>
              <a:spcBef>
                <a:spcPct val="0"/>
              </a:spcBef>
              <a:buFontTx/>
              <a:buNone/>
            </a:pPr>
            <a:r>
              <a:rPr lang="en-US" altLang="en-US" sz="2400"/>
              <a:t>b a</a:t>
            </a:r>
          </a:p>
          <a:p>
            <a:pPr>
              <a:spcBef>
                <a:spcPct val="0"/>
              </a:spcBef>
              <a:buFontTx/>
              <a:buNone/>
            </a:pPr>
            <a:r>
              <a:rPr lang="en-US" altLang="en-US" sz="2400"/>
              <a:t>b c</a:t>
            </a:r>
          </a:p>
          <a:p>
            <a:pPr>
              <a:spcBef>
                <a:spcPct val="0"/>
              </a:spcBef>
              <a:buFontTx/>
              <a:buNone/>
            </a:pPr>
            <a:r>
              <a:rPr lang="en-US" altLang="en-US" sz="2400"/>
              <a:t>c b</a:t>
            </a:r>
          </a:p>
          <a:p>
            <a:pPr>
              <a:spcBef>
                <a:spcPct val="0"/>
              </a:spcBef>
              <a:buFontTx/>
              <a:buNone/>
            </a:pPr>
            <a:r>
              <a:rPr lang="en-US" altLang="en-US" sz="2400"/>
              <a:t>c d</a:t>
            </a:r>
          </a:p>
          <a:p>
            <a:pPr>
              <a:spcBef>
                <a:spcPct val="0"/>
              </a:spcBef>
              <a:buFontTx/>
              <a:buNone/>
            </a:pPr>
            <a:r>
              <a:rPr lang="en-US" altLang="en-US" sz="2400"/>
              <a:t>c e</a:t>
            </a:r>
          </a:p>
          <a:p>
            <a:pPr>
              <a:spcBef>
                <a:spcPct val="0"/>
              </a:spcBef>
              <a:buFontTx/>
              <a:buNone/>
            </a:pPr>
            <a:r>
              <a:rPr lang="en-US" altLang="en-US" sz="2400"/>
              <a:t>d c</a:t>
            </a:r>
          </a:p>
          <a:p>
            <a:pPr>
              <a:spcBef>
                <a:spcPct val="0"/>
              </a:spcBef>
              <a:buFontTx/>
              <a:buNone/>
            </a:pPr>
            <a:r>
              <a:rPr lang="en-US" altLang="en-US" sz="2400"/>
              <a:t>d e</a:t>
            </a:r>
          </a:p>
          <a:p>
            <a:pPr>
              <a:spcBef>
                <a:spcPct val="0"/>
              </a:spcBef>
              <a:buFontTx/>
              <a:buNone/>
            </a:pPr>
            <a:r>
              <a:rPr lang="en-US" altLang="en-US" sz="2400"/>
              <a:t>e c</a:t>
            </a:r>
          </a:p>
          <a:p>
            <a:pPr>
              <a:spcBef>
                <a:spcPct val="0"/>
              </a:spcBef>
              <a:buFontTx/>
              <a:buNone/>
            </a:pPr>
            <a:r>
              <a:rPr lang="en-US" altLang="en-US" sz="2400"/>
              <a:t>e d</a:t>
            </a:r>
          </a:p>
        </p:txBody>
      </p:sp>
      <p:sp>
        <p:nvSpPr>
          <p:cNvPr id="51206" name="Text Box 40"/>
          <p:cNvSpPr txBox="1">
            <a:spLocks noChangeArrowheads="1"/>
          </p:cNvSpPr>
          <p:nvPr/>
        </p:nvSpPr>
        <p:spPr bwMode="auto">
          <a:xfrm>
            <a:off x="5114925" y="2784475"/>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Adjacency List</a:t>
            </a:r>
          </a:p>
        </p:txBody>
      </p:sp>
      <p:sp>
        <p:nvSpPr>
          <p:cNvPr id="51207" name="Text Box 41"/>
          <p:cNvSpPr txBox="1">
            <a:spLocks noChangeArrowheads="1"/>
          </p:cNvSpPr>
          <p:nvPr/>
        </p:nvSpPr>
        <p:spPr bwMode="auto">
          <a:xfrm>
            <a:off x="7038975" y="2035175"/>
            <a:ext cx="119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Arc List</a:t>
            </a:r>
          </a:p>
        </p:txBody>
      </p:sp>
      <p:sp>
        <p:nvSpPr>
          <p:cNvPr id="51208" name="Text Box 43"/>
          <p:cNvSpPr txBox="1">
            <a:spLocks noChangeArrowheads="1"/>
          </p:cNvSpPr>
          <p:nvPr/>
        </p:nvSpPr>
        <p:spPr bwMode="auto">
          <a:xfrm>
            <a:off x="319088" y="1714500"/>
            <a:ext cx="568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Social network analysts also use adjacency lists and arc lists</a:t>
            </a:r>
            <a:br>
              <a:rPr lang="en-US" altLang="en-US" sz="1800"/>
            </a:br>
            <a:r>
              <a:rPr lang="en-US" altLang="en-US" sz="1800"/>
              <a:t>to more efficiently store network data.</a:t>
            </a:r>
          </a:p>
        </p:txBody>
      </p:sp>
      <p:grpSp>
        <p:nvGrpSpPr>
          <p:cNvPr id="51209" name="Group 44"/>
          <p:cNvGrpSpPr>
            <a:grpSpLocks noChangeAspect="1"/>
          </p:cNvGrpSpPr>
          <p:nvPr/>
        </p:nvGrpSpPr>
        <p:grpSpPr bwMode="auto">
          <a:xfrm>
            <a:off x="0" y="3432175"/>
            <a:ext cx="2211388" cy="512763"/>
            <a:chOff x="272" y="2380"/>
            <a:chExt cx="2528" cy="544"/>
          </a:xfrm>
        </p:grpSpPr>
        <p:sp>
          <p:nvSpPr>
            <p:cNvPr id="51214" name="Freeform 45"/>
            <p:cNvSpPr>
              <a:spLocks noChangeAspect="1"/>
            </p:cNvSpPr>
            <p:nvPr/>
          </p:nvSpPr>
          <p:spPr bwMode="auto">
            <a:xfrm>
              <a:off x="368" y="2464"/>
              <a:ext cx="2344" cy="400"/>
            </a:xfrm>
            <a:custGeom>
              <a:avLst/>
              <a:gdLst>
                <a:gd name="T0" fmla="*/ 0 w 2344"/>
                <a:gd name="T1" fmla="*/ 384 h 400"/>
                <a:gd name="T2" fmla="*/ 608 w 2344"/>
                <a:gd name="T3" fmla="*/ 0 h 400"/>
                <a:gd name="T4" fmla="*/ 1048 w 2344"/>
                <a:gd name="T5" fmla="*/ 392 h 400"/>
                <a:gd name="T6" fmla="*/ 1760 w 2344"/>
                <a:gd name="T7" fmla="*/ 0 h 400"/>
                <a:gd name="T8" fmla="*/ 2344 w 2344"/>
                <a:gd name="T9" fmla="*/ 392 h 400"/>
                <a:gd name="T10" fmla="*/ 1064 w 2344"/>
                <a:gd name="T11" fmla="*/ 400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Oval 46"/>
            <p:cNvSpPr>
              <a:spLocks noChangeAspect="1" noChangeArrowheads="1"/>
            </p:cNvSpPr>
            <p:nvPr/>
          </p:nvSpPr>
          <p:spPr bwMode="auto">
            <a:xfrm>
              <a:off x="272"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a</a:t>
              </a:r>
            </a:p>
          </p:txBody>
        </p:sp>
        <p:sp>
          <p:nvSpPr>
            <p:cNvPr id="51216" name="Oval 47"/>
            <p:cNvSpPr>
              <a:spLocks noChangeAspect="1" noChangeArrowheads="1"/>
            </p:cNvSpPr>
            <p:nvPr/>
          </p:nvSpPr>
          <p:spPr bwMode="auto">
            <a:xfrm>
              <a:off x="88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b</a:t>
              </a:r>
            </a:p>
          </p:txBody>
        </p:sp>
        <p:sp>
          <p:nvSpPr>
            <p:cNvPr id="51217" name="Oval 48"/>
            <p:cNvSpPr>
              <a:spLocks noChangeAspect="1" noChangeArrowheads="1"/>
            </p:cNvSpPr>
            <p:nvPr/>
          </p:nvSpPr>
          <p:spPr bwMode="auto">
            <a:xfrm>
              <a:off x="1328"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c</a:t>
              </a:r>
            </a:p>
          </p:txBody>
        </p:sp>
        <p:sp>
          <p:nvSpPr>
            <p:cNvPr id="51218" name="Oval 49"/>
            <p:cNvSpPr>
              <a:spLocks noChangeAspect="1" noChangeArrowheads="1"/>
            </p:cNvSpPr>
            <p:nvPr/>
          </p:nvSpPr>
          <p:spPr bwMode="auto">
            <a:xfrm>
              <a:off x="2624"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e</a:t>
              </a:r>
            </a:p>
          </p:txBody>
        </p:sp>
        <p:sp>
          <p:nvSpPr>
            <p:cNvPr id="51219" name="Oval 50"/>
            <p:cNvSpPr>
              <a:spLocks noChangeAspect="1" noChangeArrowheads="1"/>
            </p:cNvSpPr>
            <p:nvPr/>
          </p:nvSpPr>
          <p:spPr bwMode="auto">
            <a:xfrm>
              <a:off x="204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d</a:t>
              </a:r>
            </a:p>
          </p:txBody>
        </p:sp>
      </p:grpSp>
      <p:sp>
        <p:nvSpPr>
          <p:cNvPr id="51210" name="AutoShape 51"/>
          <p:cNvSpPr>
            <a:spLocks noChangeArrowheads="1"/>
          </p:cNvSpPr>
          <p:nvPr/>
        </p:nvSpPr>
        <p:spPr bwMode="auto">
          <a:xfrm>
            <a:off x="752475" y="4238625"/>
            <a:ext cx="381000" cy="171450"/>
          </a:xfrm>
          <a:prstGeom prst="rightArrow">
            <a:avLst>
              <a:gd name="adj1" fmla="val 50000"/>
              <a:gd name="adj2" fmla="val 55556"/>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51211" name="AutoShape 52"/>
          <p:cNvSpPr>
            <a:spLocks noChangeArrowheads="1"/>
          </p:cNvSpPr>
          <p:nvPr/>
        </p:nvSpPr>
        <p:spPr bwMode="auto">
          <a:xfrm>
            <a:off x="5105400" y="4191000"/>
            <a:ext cx="381000" cy="171450"/>
          </a:xfrm>
          <a:prstGeom prst="rightArrow">
            <a:avLst>
              <a:gd name="adj1" fmla="val 50000"/>
              <a:gd name="adj2" fmla="val 55556"/>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51212" name="Text Box 54"/>
          <p:cNvSpPr txBox="1">
            <a:spLocks noChangeArrowheads="1"/>
          </p:cNvSpPr>
          <p:nvPr/>
        </p:nvSpPr>
        <p:spPr bwMode="auto">
          <a:xfrm>
            <a:off x="250825" y="633413"/>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t>Basic Data Structures</a:t>
            </a:r>
          </a:p>
        </p:txBody>
      </p:sp>
      <p:sp>
        <p:nvSpPr>
          <p:cNvPr id="51213" name="Text Box 55"/>
          <p:cNvSpPr txBox="1">
            <a:spLocks noChangeArrowheads="1"/>
          </p:cNvSpPr>
          <p:nvPr/>
        </p:nvSpPr>
        <p:spPr bwMode="auto">
          <a:xfrm>
            <a:off x="250825"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Tree>
    <p:extLst>
      <p:ext uri="{BB962C8B-B14F-4D97-AF65-F5344CB8AC3E}">
        <p14:creationId xmlns:p14="http://schemas.microsoft.com/office/powerpoint/2010/main" val="1824859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613025" y="1108075"/>
            <a:ext cx="4545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From matrices to lists (valued)</a:t>
            </a:r>
          </a:p>
        </p:txBody>
      </p:sp>
      <p:grpSp>
        <p:nvGrpSpPr>
          <p:cNvPr id="52227" name="Group 3"/>
          <p:cNvGrpSpPr>
            <a:grpSpLocks/>
          </p:cNvGrpSpPr>
          <p:nvPr/>
        </p:nvGrpSpPr>
        <p:grpSpPr bwMode="auto">
          <a:xfrm>
            <a:off x="2308225" y="2759075"/>
            <a:ext cx="2632075" cy="2717800"/>
            <a:chOff x="486" y="2170"/>
            <a:chExt cx="1994" cy="1943"/>
          </a:xfrm>
        </p:grpSpPr>
        <p:sp>
          <p:nvSpPr>
            <p:cNvPr id="52255" name="Text Box 4"/>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2256" name="Text Box 5"/>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2257" name="Text Box 6"/>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2258" name="Text Box 7"/>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2259" name="Text Box 8"/>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52260" name="Group 9"/>
            <p:cNvGrpSpPr>
              <a:grpSpLocks/>
            </p:cNvGrpSpPr>
            <p:nvPr/>
          </p:nvGrpSpPr>
          <p:grpSpPr bwMode="auto">
            <a:xfrm>
              <a:off x="486" y="2444"/>
              <a:ext cx="1994" cy="1669"/>
              <a:chOff x="486" y="2444"/>
              <a:chExt cx="1994" cy="1669"/>
            </a:xfrm>
          </p:grpSpPr>
          <p:sp>
            <p:nvSpPr>
              <p:cNvPr id="52261" name="Rectangle 10"/>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52262" name="Group 11"/>
              <p:cNvGrpSpPr>
                <a:grpSpLocks/>
              </p:cNvGrpSpPr>
              <p:nvPr/>
            </p:nvGrpSpPr>
            <p:grpSpPr bwMode="auto">
              <a:xfrm>
                <a:off x="1064" y="2456"/>
                <a:ext cx="1072" cy="1592"/>
                <a:chOff x="1064" y="2456"/>
                <a:chExt cx="1072" cy="1592"/>
              </a:xfrm>
            </p:grpSpPr>
            <p:sp>
              <p:nvSpPr>
                <p:cNvPr id="52283" name="Line 12"/>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4" name="Line 13"/>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5" name="Line 14"/>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6" name="Line 15"/>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63" name="Group 16"/>
              <p:cNvGrpSpPr>
                <a:grpSpLocks/>
              </p:cNvGrpSpPr>
              <p:nvPr/>
            </p:nvGrpSpPr>
            <p:grpSpPr bwMode="auto">
              <a:xfrm rot="5400000">
                <a:off x="1076" y="2404"/>
                <a:ext cx="1072" cy="1728"/>
                <a:chOff x="1064" y="2456"/>
                <a:chExt cx="1072" cy="1592"/>
              </a:xfrm>
            </p:grpSpPr>
            <p:sp>
              <p:nvSpPr>
                <p:cNvPr id="52279" name="Line 17"/>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0" name="Line 18"/>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1" name="Line 19"/>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82" name="Line 20"/>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64" name="Text Box 21"/>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2265" name="Text Box 22"/>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2266" name="Text Box 23"/>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2267" name="Text Box 24"/>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2268" name="Text Box 25"/>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52269" name="Text Box 26"/>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2270" name="Text Box 27"/>
              <p:cNvSpPr txBox="1">
                <a:spLocks noChangeArrowheads="1"/>
              </p:cNvSpPr>
              <p:nvPr/>
            </p:nvSpPr>
            <p:spPr bwMode="auto">
              <a:xfrm>
                <a:off x="797" y="2764"/>
                <a:ext cx="2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2271" name="Text Box 28"/>
              <p:cNvSpPr txBox="1">
                <a:spLocks noChangeArrowheads="1"/>
              </p:cNvSpPr>
              <p:nvPr/>
            </p:nvSpPr>
            <p:spPr bwMode="auto">
              <a:xfrm>
                <a:off x="1502" y="277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52272" name="Text Box 29"/>
              <p:cNvSpPr txBox="1">
                <a:spLocks noChangeArrowheads="1"/>
              </p:cNvSpPr>
              <p:nvPr/>
            </p:nvSpPr>
            <p:spPr bwMode="auto">
              <a:xfrm>
                <a:off x="1141" y="3139"/>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52273" name="Text Box 30"/>
              <p:cNvSpPr txBox="1">
                <a:spLocks noChangeArrowheads="1"/>
              </p:cNvSpPr>
              <p:nvPr/>
            </p:nvSpPr>
            <p:spPr bwMode="auto">
              <a:xfrm>
                <a:off x="1846" y="3122"/>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52274" name="Text Box 31"/>
              <p:cNvSpPr txBox="1">
                <a:spLocks noChangeArrowheads="1"/>
              </p:cNvSpPr>
              <p:nvPr/>
            </p:nvSpPr>
            <p:spPr bwMode="auto">
              <a:xfrm>
                <a:off x="2206" y="313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52275" name="Text Box 32"/>
              <p:cNvSpPr txBox="1">
                <a:spLocks noChangeArrowheads="1"/>
              </p:cNvSpPr>
              <p:nvPr/>
            </p:nvSpPr>
            <p:spPr bwMode="auto">
              <a:xfrm>
                <a:off x="1502" y="3483"/>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52276" name="Text Box 33"/>
              <p:cNvSpPr txBox="1">
                <a:spLocks noChangeArrowheads="1"/>
              </p:cNvSpPr>
              <p:nvPr/>
            </p:nvSpPr>
            <p:spPr bwMode="auto">
              <a:xfrm>
                <a:off x="2214" y="349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2277" name="Text Box 34"/>
              <p:cNvSpPr txBox="1">
                <a:spLocks noChangeArrowheads="1"/>
              </p:cNvSpPr>
              <p:nvPr/>
            </p:nvSpPr>
            <p:spPr bwMode="auto">
              <a:xfrm>
                <a:off x="1502" y="377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52278" name="Text Box 35"/>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grpSp>
        <p:nvGrpSpPr>
          <p:cNvPr id="52228" name="Group 36"/>
          <p:cNvGrpSpPr>
            <a:grpSpLocks/>
          </p:cNvGrpSpPr>
          <p:nvPr/>
        </p:nvGrpSpPr>
        <p:grpSpPr bwMode="auto">
          <a:xfrm>
            <a:off x="5521325" y="3381375"/>
            <a:ext cx="987425" cy="1917700"/>
            <a:chOff x="3694" y="1354"/>
            <a:chExt cx="622" cy="1208"/>
          </a:xfrm>
        </p:grpSpPr>
        <p:sp>
          <p:nvSpPr>
            <p:cNvPr id="52253" name="Text Box 37"/>
            <p:cNvSpPr txBox="1">
              <a:spLocks noChangeArrowheads="1"/>
            </p:cNvSpPr>
            <p:nvPr/>
          </p:nvSpPr>
          <p:spPr bwMode="auto">
            <a:xfrm>
              <a:off x="3694" y="1354"/>
              <a:ext cx="62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b</a:t>
              </a:r>
            </a:p>
            <a:p>
              <a:pPr>
                <a:spcBef>
                  <a:spcPct val="0"/>
                </a:spcBef>
                <a:buFontTx/>
                <a:buNone/>
              </a:pPr>
              <a:r>
                <a:rPr lang="en-US" altLang="en-US" sz="2400"/>
                <a:t>b a c</a:t>
              </a:r>
            </a:p>
            <a:p>
              <a:pPr>
                <a:spcBef>
                  <a:spcPct val="0"/>
                </a:spcBef>
                <a:buFontTx/>
                <a:buNone/>
              </a:pPr>
              <a:r>
                <a:rPr lang="en-US" altLang="en-US" sz="2400"/>
                <a:t>c b d e</a:t>
              </a:r>
            </a:p>
            <a:p>
              <a:pPr>
                <a:spcBef>
                  <a:spcPct val="0"/>
                </a:spcBef>
                <a:buFontTx/>
                <a:buNone/>
              </a:pPr>
              <a:r>
                <a:rPr lang="en-US" altLang="en-US" sz="2400"/>
                <a:t>d c e</a:t>
              </a:r>
            </a:p>
            <a:p>
              <a:pPr>
                <a:spcBef>
                  <a:spcPct val="0"/>
                </a:spcBef>
                <a:buFontTx/>
                <a:buNone/>
              </a:pPr>
              <a:r>
                <a:rPr lang="en-US" altLang="en-US" sz="2400"/>
                <a:t>e c d</a:t>
              </a:r>
            </a:p>
          </p:txBody>
        </p:sp>
        <p:sp>
          <p:nvSpPr>
            <p:cNvPr id="52254" name="Line 38"/>
            <p:cNvSpPr>
              <a:spLocks noChangeShapeType="1"/>
            </p:cNvSpPr>
            <p:nvPr/>
          </p:nvSpPr>
          <p:spPr bwMode="auto">
            <a:xfrm>
              <a:off x="3864" y="1408"/>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29" name="Text Box 39"/>
          <p:cNvSpPr txBox="1">
            <a:spLocks noChangeArrowheads="1"/>
          </p:cNvSpPr>
          <p:nvPr/>
        </p:nvSpPr>
        <p:spPr bwMode="auto">
          <a:xfrm>
            <a:off x="8023225" y="2479675"/>
            <a:ext cx="77628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b 1</a:t>
            </a:r>
          </a:p>
          <a:p>
            <a:pPr>
              <a:spcBef>
                <a:spcPct val="0"/>
              </a:spcBef>
              <a:buFontTx/>
              <a:buNone/>
            </a:pPr>
            <a:r>
              <a:rPr lang="en-US" altLang="en-US" sz="2400"/>
              <a:t>b a 1</a:t>
            </a:r>
          </a:p>
          <a:p>
            <a:pPr>
              <a:spcBef>
                <a:spcPct val="0"/>
              </a:spcBef>
              <a:buFontTx/>
              <a:buNone/>
            </a:pPr>
            <a:r>
              <a:rPr lang="en-US" altLang="en-US" sz="2400"/>
              <a:t>b c 2</a:t>
            </a:r>
          </a:p>
          <a:p>
            <a:pPr>
              <a:spcBef>
                <a:spcPct val="0"/>
              </a:spcBef>
              <a:buFontTx/>
              <a:buNone/>
            </a:pPr>
            <a:r>
              <a:rPr lang="en-US" altLang="en-US" sz="2400"/>
              <a:t>c b 2</a:t>
            </a:r>
          </a:p>
          <a:p>
            <a:pPr>
              <a:spcBef>
                <a:spcPct val="0"/>
              </a:spcBef>
              <a:buFontTx/>
              <a:buNone/>
            </a:pPr>
            <a:r>
              <a:rPr lang="en-US" altLang="en-US" sz="2400"/>
              <a:t>c d 3</a:t>
            </a:r>
          </a:p>
          <a:p>
            <a:pPr>
              <a:spcBef>
                <a:spcPct val="0"/>
              </a:spcBef>
              <a:buFontTx/>
              <a:buNone/>
            </a:pPr>
            <a:r>
              <a:rPr lang="en-US" altLang="en-US" sz="2400"/>
              <a:t>c e 5</a:t>
            </a:r>
          </a:p>
          <a:p>
            <a:pPr>
              <a:spcBef>
                <a:spcPct val="0"/>
              </a:spcBef>
              <a:buFontTx/>
              <a:buNone/>
            </a:pPr>
            <a:r>
              <a:rPr lang="en-US" altLang="en-US" sz="2400"/>
              <a:t>d c 3</a:t>
            </a:r>
          </a:p>
          <a:p>
            <a:pPr>
              <a:spcBef>
                <a:spcPct val="0"/>
              </a:spcBef>
              <a:buFontTx/>
              <a:buNone/>
            </a:pPr>
            <a:r>
              <a:rPr lang="en-US" altLang="en-US" sz="2400"/>
              <a:t>d e 1</a:t>
            </a:r>
          </a:p>
          <a:p>
            <a:pPr>
              <a:spcBef>
                <a:spcPct val="0"/>
              </a:spcBef>
              <a:buFontTx/>
              <a:buNone/>
            </a:pPr>
            <a:r>
              <a:rPr lang="en-US" altLang="en-US" sz="2400"/>
              <a:t>e c 5</a:t>
            </a:r>
          </a:p>
          <a:p>
            <a:pPr>
              <a:spcBef>
                <a:spcPct val="0"/>
              </a:spcBef>
              <a:buFontTx/>
              <a:buNone/>
            </a:pPr>
            <a:r>
              <a:rPr lang="en-US" altLang="en-US" sz="2400"/>
              <a:t>e d 1</a:t>
            </a:r>
          </a:p>
        </p:txBody>
      </p:sp>
      <p:sp>
        <p:nvSpPr>
          <p:cNvPr id="52230" name="Text Box 40"/>
          <p:cNvSpPr txBox="1">
            <a:spLocks noChangeArrowheads="1"/>
          </p:cNvSpPr>
          <p:nvPr/>
        </p:nvSpPr>
        <p:spPr bwMode="auto">
          <a:xfrm>
            <a:off x="5457825" y="2622550"/>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Adjacency List</a:t>
            </a:r>
          </a:p>
        </p:txBody>
      </p:sp>
      <p:sp>
        <p:nvSpPr>
          <p:cNvPr id="52231" name="Text Box 41"/>
          <p:cNvSpPr txBox="1">
            <a:spLocks noChangeArrowheads="1"/>
          </p:cNvSpPr>
          <p:nvPr/>
        </p:nvSpPr>
        <p:spPr bwMode="auto">
          <a:xfrm>
            <a:off x="7820025" y="2035175"/>
            <a:ext cx="119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Arc List</a:t>
            </a:r>
          </a:p>
        </p:txBody>
      </p:sp>
      <p:sp>
        <p:nvSpPr>
          <p:cNvPr id="52232" name="Text Box 42"/>
          <p:cNvSpPr txBox="1">
            <a:spLocks noChangeArrowheads="1"/>
          </p:cNvSpPr>
          <p:nvPr/>
        </p:nvSpPr>
        <p:spPr bwMode="auto">
          <a:xfrm>
            <a:off x="319088" y="1714500"/>
            <a:ext cx="568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Social network analysts also use adjacency lists and arc lists</a:t>
            </a:r>
            <a:br>
              <a:rPr lang="en-US" altLang="en-US" sz="1800"/>
            </a:br>
            <a:r>
              <a:rPr lang="en-US" altLang="en-US" sz="1800"/>
              <a:t>to more efficiently store network data.</a:t>
            </a:r>
          </a:p>
        </p:txBody>
      </p:sp>
      <p:sp>
        <p:nvSpPr>
          <p:cNvPr id="52233" name="Freeform 44"/>
          <p:cNvSpPr>
            <a:spLocks noChangeAspect="1"/>
          </p:cNvSpPr>
          <p:nvPr/>
        </p:nvSpPr>
        <p:spPr bwMode="auto">
          <a:xfrm>
            <a:off x="84138" y="3511550"/>
            <a:ext cx="2051050" cy="376238"/>
          </a:xfrm>
          <a:custGeom>
            <a:avLst/>
            <a:gdLst>
              <a:gd name="T0" fmla="*/ 0 w 2344"/>
              <a:gd name="T1" fmla="*/ 2147483647 h 400"/>
              <a:gd name="T2" fmla="*/ 2147483647 w 2344"/>
              <a:gd name="T3" fmla="*/ 0 h 400"/>
              <a:gd name="T4" fmla="*/ 2147483647 w 2344"/>
              <a:gd name="T5" fmla="*/ 2147483647 h 400"/>
              <a:gd name="T6" fmla="*/ 2147483647 w 2344"/>
              <a:gd name="T7" fmla="*/ 0 h 400"/>
              <a:gd name="T8" fmla="*/ 2147483647 w 2344"/>
              <a:gd name="T9" fmla="*/ 2147483647 h 400"/>
              <a:gd name="T10" fmla="*/ 2147483647 w 2344"/>
              <a:gd name="T11" fmla="*/ 2147483647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4" name="Oval 45"/>
          <p:cNvSpPr>
            <a:spLocks noChangeAspect="1" noChangeArrowheads="1"/>
          </p:cNvSpPr>
          <p:nvPr/>
        </p:nvSpPr>
        <p:spPr bwMode="auto">
          <a:xfrm>
            <a:off x="0" y="3794125"/>
            <a:ext cx="153988" cy="1508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a</a:t>
            </a:r>
          </a:p>
        </p:txBody>
      </p:sp>
      <p:sp>
        <p:nvSpPr>
          <p:cNvPr id="52235" name="Oval 46"/>
          <p:cNvSpPr>
            <a:spLocks noChangeAspect="1" noChangeArrowheads="1"/>
          </p:cNvSpPr>
          <p:nvPr/>
        </p:nvSpPr>
        <p:spPr bwMode="auto">
          <a:xfrm>
            <a:off x="531813" y="3432175"/>
            <a:ext cx="153987" cy="1508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b</a:t>
            </a:r>
          </a:p>
        </p:txBody>
      </p:sp>
      <p:sp>
        <p:nvSpPr>
          <p:cNvPr id="52236" name="Oval 47"/>
          <p:cNvSpPr>
            <a:spLocks noChangeAspect="1" noChangeArrowheads="1"/>
          </p:cNvSpPr>
          <p:nvPr/>
        </p:nvSpPr>
        <p:spPr bwMode="auto">
          <a:xfrm>
            <a:off x="923925" y="3794125"/>
            <a:ext cx="153988" cy="1508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c</a:t>
            </a:r>
          </a:p>
        </p:txBody>
      </p:sp>
      <p:sp>
        <p:nvSpPr>
          <p:cNvPr id="52237" name="Oval 48"/>
          <p:cNvSpPr>
            <a:spLocks noChangeAspect="1" noChangeArrowheads="1"/>
          </p:cNvSpPr>
          <p:nvPr/>
        </p:nvSpPr>
        <p:spPr bwMode="auto">
          <a:xfrm>
            <a:off x="2057400" y="3794125"/>
            <a:ext cx="153988" cy="1508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e</a:t>
            </a:r>
          </a:p>
        </p:txBody>
      </p:sp>
      <p:sp>
        <p:nvSpPr>
          <p:cNvPr id="52238" name="Oval 49"/>
          <p:cNvSpPr>
            <a:spLocks noChangeAspect="1" noChangeArrowheads="1"/>
          </p:cNvSpPr>
          <p:nvPr/>
        </p:nvSpPr>
        <p:spPr bwMode="auto">
          <a:xfrm>
            <a:off x="1546225" y="3432175"/>
            <a:ext cx="153988" cy="1508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schemeClr val="bg2"/>
                </a:solidFill>
              </a:rPr>
              <a:t>d</a:t>
            </a:r>
          </a:p>
        </p:txBody>
      </p:sp>
      <p:sp>
        <p:nvSpPr>
          <p:cNvPr id="52239" name="AutoShape 50"/>
          <p:cNvSpPr>
            <a:spLocks noChangeArrowheads="1"/>
          </p:cNvSpPr>
          <p:nvPr/>
        </p:nvSpPr>
        <p:spPr bwMode="auto">
          <a:xfrm>
            <a:off x="752475" y="4238625"/>
            <a:ext cx="381000" cy="171450"/>
          </a:xfrm>
          <a:prstGeom prst="rightArrow">
            <a:avLst>
              <a:gd name="adj1" fmla="val 50000"/>
              <a:gd name="adj2" fmla="val 55556"/>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52240" name="AutoShape 51"/>
          <p:cNvSpPr>
            <a:spLocks noChangeArrowheads="1"/>
          </p:cNvSpPr>
          <p:nvPr/>
        </p:nvSpPr>
        <p:spPr bwMode="auto">
          <a:xfrm>
            <a:off x="5105400" y="4191000"/>
            <a:ext cx="381000" cy="171450"/>
          </a:xfrm>
          <a:prstGeom prst="rightArrow">
            <a:avLst>
              <a:gd name="adj1" fmla="val 50000"/>
              <a:gd name="adj2" fmla="val 55556"/>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52241" name="Text Box 52"/>
          <p:cNvSpPr txBox="1">
            <a:spLocks noChangeArrowheads="1"/>
          </p:cNvSpPr>
          <p:nvPr/>
        </p:nvSpPr>
        <p:spPr bwMode="auto">
          <a:xfrm>
            <a:off x="250825" y="633413"/>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t>Basic Data Structures</a:t>
            </a:r>
          </a:p>
        </p:txBody>
      </p:sp>
      <p:sp>
        <p:nvSpPr>
          <p:cNvPr id="52242" name="Text Box 53"/>
          <p:cNvSpPr txBox="1">
            <a:spLocks noChangeArrowheads="1"/>
          </p:cNvSpPr>
          <p:nvPr/>
        </p:nvSpPr>
        <p:spPr bwMode="auto">
          <a:xfrm>
            <a:off x="250825"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
        <p:nvSpPr>
          <p:cNvPr id="52243" name="Text Box 55"/>
          <p:cNvSpPr txBox="1">
            <a:spLocks noChangeArrowheads="1"/>
          </p:cNvSpPr>
          <p:nvPr/>
        </p:nvSpPr>
        <p:spPr bwMode="auto">
          <a:xfrm>
            <a:off x="174625" y="348932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t>1</a:t>
            </a:r>
          </a:p>
        </p:txBody>
      </p:sp>
      <p:sp>
        <p:nvSpPr>
          <p:cNvPr id="52244" name="Text Box 56"/>
          <p:cNvSpPr txBox="1">
            <a:spLocks noChangeArrowheads="1"/>
          </p:cNvSpPr>
          <p:nvPr/>
        </p:nvSpPr>
        <p:spPr bwMode="auto">
          <a:xfrm>
            <a:off x="717550" y="348932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t>2</a:t>
            </a:r>
          </a:p>
        </p:txBody>
      </p:sp>
      <p:sp>
        <p:nvSpPr>
          <p:cNvPr id="52245" name="Text Box 57"/>
          <p:cNvSpPr txBox="1">
            <a:spLocks noChangeArrowheads="1"/>
          </p:cNvSpPr>
          <p:nvPr/>
        </p:nvSpPr>
        <p:spPr bwMode="auto">
          <a:xfrm>
            <a:off x="1498600" y="385127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t>5</a:t>
            </a:r>
          </a:p>
        </p:txBody>
      </p:sp>
      <p:sp>
        <p:nvSpPr>
          <p:cNvPr id="52246" name="Text Box 58"/>
          <p:cNvSpPr txBox="1">
            <a:spLocks noChangeArrowheads="1"/>
          </p:cNvSpPr>
          <p:nvPr/>
        </p:nvSpPr>
        <p:spPr bwMode="auto">
          <a:xfrm>
            <a:off x="1812925" y="347027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t>1</a:t>
            </a:r>
          </a:p>
        </p:txBody>
      </p:sp>
      <p:sp>
        <p:nvSpPr>
          <p:cNvPr id="52247" name="Text Box 59"/>
          <p:cNvSpPr txBox="1">
            <a:spLocks noChangeArrowheads="1"/>
          </p:cNvSpPr>
          <p:nvPr/>
        </p:nvSpPr>
        <p:spPr bwMode="auto">
          <a:xfrm>
            <a:off x="1136650" y="349885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t>3</a:t>
            </a:r>
          </a:p>
        </p:txBody>
      </p:sp>
      <p:grpSp>
        <p:nvGrpSpPr>
          <p:cNvPr id="52248" name="Group 60"/>
          <p:cNvGrpSpPr>
            <a:grpSpLocks/>
          </p:cNvGrpSpPr>
          <p:nvPr/>
        </p:nvGrpSpPr>
        <p:grpSpPr bwMode="auto">
          <a:xfrm>
            <a:off x="6711950" y="3381375"/>
            <a:ext cx="1004888" cy="1917700"/>
            <a:chOff x="3694" y="1354"/>
            <a:chExt cx="633" cy="1208"/>
          </a:xfrm>
        </p:grpSpPr>
        <p:sp>
          <p:nvSpPr>
            <p:cNvPr id="52251" name="Text Box 61"/>
            <p:cNvSpPr txBox="1">
              <a:spLocks noChangeArrowheads="1"/>
            </p:cNvSpPr>
            <p:nvPr/>
          </p:nvSpPr>
          <p:spPr bwMode="auto">
            <a:xfrm>
              <a:off x="3694" y="1354"/>
              <a:ext cx="63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 1</a:t>
              </a:r>
            </a:p>
            <a:p>
              <a:pPr>
                <a:spcBef>
                  <a:spcPct val="0"/>
                </a:spcBef>
                <a:buFontTx/>
                <a:buNone/>
              </a:pPr>
              <a:r>
                <a:rPr lang="en-US" altLang="en-US" sz="2400"/>
                <a:t>b 1 2</a:t>
              </a:r>
            </a:p>
            <a:p>
              <a:pPr>
                <a:spcBef>
                  <a:spcPct val="0"/>
                </a:spcBef>
                <a:buFontTx/>
                <a:buNone/>
              </a:pPr>
              <a:r>
                <a:rPr lang="en-US" altLang="en-US" sz="2400"/>
                <a:t>c 2 3 1</a:t>
              </a:r>
            </a:p>
            <a:p>
              <a:pPr>
                <a:spcBef>
                  <a:spcPct val="0"/>
                </a:spcBef>
                <a:buFontTx/>
                <a:buNone/>
              </a:pPr>
              <a:r>
                <a:rPr lang="en-US" altLang="en-US" sz="2400"/>
                <a:t>d 3 1</a:t>
              </a:r>
            </a:p>
            <a:p>
              <a:pPr>
                <a:spcBef>
                  <a:spcPct val="0"/>
                </a:spcBef>
                <a:buFontTx/>
                <a:buNone/>
              </a:pPr>
              <a:r>
                <a:rPr lang="en-US" altLang="en-US" sz="2400"/>
                <a:t>e 5 1</a:t>
              </a:r>
            </a:p>
          </p:txBody>
        </p:sp>
        <p:sp>
          <p:nvSpPr>
            <p:cNvPr id="52252" name="Line 62"/>
            <p:cNvSpPr>
              <a:spLocks noChangeShapeType="1"/>
            </p:cNvSpPr>
            <p:nvPr/>
          </p:nvSpPr>
          <p:spPr bwMode="auto">
            <a:xfrm>
              <a:off x="3864" y="1408"/>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9" name="Text Box 63"/>
          <p:cNvSpPr txBox="1">
            <a:spLocks noChangeArrowheads="1"/>
          </p:cNvSpPr>
          <p:nvPr/>
        </p:nvSpPr>
        <p:spPr bwMode="auto">
          <a:xfrm>
            <a:off x="5451475" y="3135313"/>
            <a:ext cx="698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contact</a:t>
            </a:r>
          </a:p>
        </p:txBody>
      </p:sp>
      <p:sp>
        <p:nvSpPr>
          <p:cNvPr id="52250" name="Text Box 64"/>
          <p:cNvSpPr txBox="1">
            <a:spLocks noChangeArrowheads="1"/>
          </p:cNvSpPr>
          <p:nvPr/>
        </p:nvSpPr>
        <p:spPr bwMode="auto">
          <a:xfrm>
            <a:off x="6737350" y="3144838"/>
            <a:ext cx="56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value</a:t>
            </a:r>
          </a:p>
        </p:txBody>
      </p:sp>
    </p:spTree>
    <p:extLst>
      <p:ext uri="{BB962C8B-B14F-4D97-AF65-F5344CB8AC3E}">
        <p14:creationId xmlns:p14="http://schemas.microsoft.com/office/powerpoint/2010/main" val="3366222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444500" y="1092200"/>
            <a:ext cx="3338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Working with </a:t>
            </a:r>
            <a:r>
              <a:rPr lang="en-US" altLang="en-US" sz="2000" dirty="0" smtClean="0"/>
              <a:t>Two-Mode </a:t>
            </a:r>
            <a:r>
              <a:rPr lang="en-US" altLang="en-US" sz="2000" dirty="0"/>
              <a:t>D</a:t>
            </a:r>
            <a:r>
              <a:rPr lang="en-US" altLang="en-US" sz="2000" dirty="0" smtClean="0"/>
              <a:t>ata</a:t>
            </a:r>
            <a:endParaRPr lang="en-US" altLang="en-US" sz="2000" dirty="0"/>
          </a:p>
        </p:txBody>
      </p:sp>
      <p:sp>
        <p:nvSpPr>
          <p:cNvPr id="53251" name="Text Box 5"/>
          <p:cNvSpPr txBox="1">
            <a:spLocks noChangeArrowheads="1"/>
          </p:cNvSpPr>
          <p:nvPr/>
        </p:nvSpPr>
        <p:spPr bwMode="auto">
          <a:xfrm>
            <a:off x="782638" y="1512888"/>
            <a:ext cx="74755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A person-to-group adjacency matrix is rectangular, </a:t>
            </a:r>
            <a:r>
              <a:rPr lang="en-US" altLang="en-US" sz="2000" dirty="0" smtClean="0"/>
              <a:t>with one mode (persons, say) </a:t>
            </a:r>
            <a:r>
              <a:rPr lang="en-US" altLang="en-US" sz="2000" dirty="0"/>
              <a:t>down rows and </a:t>
            </a:r>
            <a:r>
              <a:rPr lang="en-US" altLang="en-US" sz="2000" dirty="0" smtClean="0"/>
              <a:t>the other (groups, say) across </a:t>
            </a:r>
            <a:r>
              <a:rPr lang="en-US" altLang="en-US" sz="2000" dirty="0"/>
              <a:t>columns</a:t>
            </a:r>
          </a:p>
        </p:txBody>
      </p:sp>
      <p:sp>
        <p:nvSpPr>
          <p:cNvPr id="53252" name="Rectangle 6"/>
          <p:cNvSpPr>
            <a:spLocks noChangeArrowheads="1"/>
          </p:cNvSpPr>
          <p:nvPr/>
        </p:nvSpPr>
        <p:spPr bwMode="auto">
          <a:xfrm>
            <a:off x="2397125" y="2522538"/>
            <a:ext cx="18605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Courier New" panose="02070309020205020404" pitchFamily="49" charset="0"/>
              </a:rPr>
              <a:t>  1 2 3 4 5</a:t>
            </a:r>
          </a:p>
          <a:p>
            <a:pPr>
              <a:spcBef>
                <a:spcPct val="0"/>
              </a:spcBef>
              <a:buFontTx/>
              <a:buNone/>
            </a:pPr>
            <a:r>
              <a:rPr lang="en-US" altLang="en-US" sz="2000" b="1">
                <a:latin typeface="Courier New" panose="02070309020205020404" pitchFamily="49" charset="0"/>
              </a:rPr>
              <a:t>A 0 0 0 0 1</a:t>
            </a:r>
          </a:p>
          <a:p>
            <a:pPr>
              <a:spcBef>
                <a:spcPct val="0"/>
              </a:spcBef>
              <a:buFontTx/>
              <a:buNone/>
            </a:pPr>
            <a:r>
              <a:rPr lang="en-US" altLang="en-US" sz="2000" b="1">
                <a:latin typeface="Courier New" panose="02070309020205020404" pitchFamily="49" charset="0"/>
              </a:rPr>
              <a:t>B 1 0 0 0 0</a:t>
            </a:r>
          </a:p>
          <a:p>
            <a:pPr>
              <a:spcBef>
                <a:spcPct val="0"/>
              </a:spcBef>
              <a:buFontTx/>
              <a:buNone/>
            </a:pPr>
            <a:r>
              <a:rPr lang="en-US" altLang="en-US" sz="2000" b="1">
                <a:latin typeface="Courier New" panose="02070309020205020404" pitchFamily="49" charset="0"/>
              </a:rPr>
              <a:t>C 1 1 0 0 0</a:t>
            </a:r>
          </a:p>
          <a:p>
            <a:pPr>
              <a:spcBef>
                <a:spcPct val="0"/>
              </a:spcBef>
              <a:buFontTx/>
              <a:buNone/>
            </a:pPr>
            <a:r>
              <a:rPr lang="en-US" altLang="en-US" sz="2000" b="1">
                <a:latin typeface="Courier New" panose="02070309020205020404" pitchFamily="49" charset="0"/>
              </a:rPr>
              <a:t>D 0 1 1 1 1</a:t>
            </a:r>
          </a:p>
          <a:p>
            <a:pPr>
              <a:spcBef>
                <a:spcPct val="0"/>
              </a:spcBef>
              <a:buFontTx/>
              <a:buNone/>
            </a:pPr>
            <a:r>
              <a:rPr lang="en-US" altLang="en-US" sz="2000" b="1">
                <a:latin typeface="Courier New" panose="02070309020205020404" pitchFamily="49" charset="0"/>
              </a:rPr>
              <a:t>E 0 0 1 0 0</a:t>
            </a:r>
          </a:p>
          <a:p>
            <a:pPr>
              <a:spcBef>
                <a:spcPct val="0"/>
              </a:spcBef>
              <a:buFontTx/>
              <a:buNone/>
            </a:pPr>
            <a:r>
              <a:rPr lang="en-US" altLang="en-US" sz="2000" b="1">
                <a:latin typeface="Courier New" panose="02070309020205020404" pitchFamily="49" charset="0"/>
              </a:rPr>
              <a:t>F 0 0 1 1 0</a:t>
            </a:r>
          </a:p>
        </p:txBody>
      </p:sp>
      <p:sp>
        <p:nvSpPr>
          <p:cNvPr id="53253" name="Text Box 7"/>
          <p:cNvSpPr txBox="1">
            <a:spLocks noChangeArrowheads="1"/>
          </p:cNvSpPr>
          <p:nvPr/>
        </p:nvSpPr>
        <p:spPr bwMode="auto">
          <a:xfrm>
            <a:off x="1404938" y="3548063"/>
            <a:ext cx="728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A</a:t>
            </a:r>
            <a:r>
              <a:rPr lang="en-US" altLang="en-US" sz="2400"/>
              <a:t> = </a:t>
            </a:r>
          </a:p>
        </p:txBody>
      </p:sp>
      <p:sp>
        <p:nvSpPr>
          <p:cNvPr id="53254" name="Line 8"/>
          <p:cNvSpPr>
            <a:spLocks noChangeShapeType="1"/>
          </p:cNvSpPr>
          <p:nvPr/>
        </p:nvSpPr>
        <p:spPr bwMode="auto">
          <a:xfrm>
            <a:off x="2714625" y="2870200"/>
            <a:ext cx="1512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Line 9"/>
          <p:cNvSpPr>
            <a:spLocks noChangeShapeType="1"/>
          </p:cNvSpPr>
          <p:nvPr/>
        </p:nvSpPr>
        <p:spPr bwMode="auto">
          <a:xfrm rot="-5400000">
            <a:off x="1843881" y="3733007"/>
            <a:ext cx="1735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Text Box 10"/>
          <p:cNvSpPr txBox="1">
            <a:spLocks noChangeArrowheads="1"/>
          </p:cNvSpPr>
          <p:nvPr/>
        </p:nvSpPr>
        <p:spPr bwMode="auto">
          <a:xfrm>
            <a:off x="5676421" y="2316163"/>
            <a:ext cx="2673350"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Each column is a group, each  row a person, and the cell = 1 if the person in that row belongs to that group.</a:t>
            </a:r>
          </a:p>
          <a:p>
            <a:pPr>
              <a:spcBef>
                <a:spcPct val="0"/>
              </a:spcBef>
              <a:buFontTx/>
              <a:buNone/>
            </a:pPr>
            <a:endParaRPr lang="en-US" altLang="en-US" sz="1800" dirty="0"/>
          </a:p>
          <a:p>
            <a:pPr>
              <a:spcBef>
                <a:spcPct val="0"/>
              </a:spcBef>
              <a:buFontTx/>
              <a:buNone/>
            </a:pPr>
            <a:r>
              <a:rPr lang="en-US" altLang="en-US" sz="1800" dirty="0"/>
              <a:t>You can tell how many groups two people both belong to by comparing the rows:  Identify every place that both rows = 1, sum them, and you have the overlap.</a:t>
            </a:r>
          </a:p>
        </p:txBody>
      </p:sp>
      <p:sp>
        <p:nvSpPr>
          <p:cNvPr id="53257" name="Text Box 52"/>
          <p:cNvSpPr txBox="1">
            <a:spLocks noChangeArrowheads="1"/>
          </p:cNvSpPr>
          <p:nvPr/>
        </p:nvSpPr>
        <p:spPr bwMode="auto">
          <a:xfrm>
            <a:off x="250825" y="633413"/>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dirty="0"/>
              <a:t>Basic Data Structures</a:t>
            </a:r>
          </a:p>
        </p:txBody>
      </p:sp>
      <p:sp>
        <p:nvSpPr>
          <p:cNvPr id="53258" name="Text Box 53"/>
          <p:cNvSpPr txBox="1">
            <a:spLocks noChangeArrowheads="1"/>
          </p:cNvSpPr>
          <p:nvPr/>
        </p:nvSpPr>
        <p:spPr bwMode="auto">
          <a:xfrm>
            <a:off x="250825"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
        <p:nvSpPr>
          <p:cNvPr id="11" name="Text Box 4"/>
          <p:cNvSpPr txBox="1">
            <a:spLocks noChangeArrowheads="1"/>
          </p:cNvSpPr>
          <p:nvPr/>
        </p:nvSpPr>
        <p:spPr bwMode="auto">
          <a:xfrm>
            <a:off x="444500" y="5749925"/>
            <a:ext cx="4937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G = A</a:t>
            </a:r>
            <a:r>
              <a:rPr lang="en-US" altLang="en-US" sz="2400" baseline="30000" dirty="0"/>
              <a:t>T</a:t>
            </a:r>
            <a:r>
              <a:rPr lang="en-US" altLang="en-US" sz="2400" dirty="0"/>
              <a:t>(A</a:t>
            </a:r>
            <a:r>
              <a:rPr lang="en-US" altLang="en-US" sz="2400" dirty="0" smtClean="0"/>
              <a:t>) = group to group projection</a:t>
            </a:r>
            <a:endParaRPr lang="en-US" altLang="en-US" sz="2400" dirty="0"/>
          </a:p>
        </p:txBody>
      </p:sp>
      <p:sp>
        <p:nvSpPr>
          <p:cNvPr id="12" name="Text Box 24"/>
          <p:cNvSpPr txBox="1">
            <a:spLocks noChangeArrowheads="1"/>
          </p:cNvSpPr>
          <p:nvPr/>
        </p:nvSpPr>
        <p:spPr bwMode="auto">
          <a:xfrm>
            <a:off x="444500" y="5292725"/>
            <a:ext cx="5157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P  = A(A</a:t>
            </a:r>
            <a:r>
              <a:rPr lang="en-US" altLang="en-US" sz="2400" baseline="30000" dirty="0"/>
              <a:t>T</a:t>
            </a:r>
            <a:r>
              <a:rPr lang="en-US" altLang="en-US" sz="2400" dirty="0" smtClean="0"/>
              <a:t>) = person to person projection</a:t>
            </a:r>
            <a:endParaRPr lang="en-US" altLang="en-US" sz="2400" dirty="0"/>
          </a:p>
        </p:txBody>
      </p:sp>
    </p:spTree>
    <p:extLst>
      <p:ext uri="{BB962C8B-B14F-4D97-AF65-F5344CB8AC3E}">
        <p14:creationId xmlns:p14="http://schemas.microsoft.com/office/powerpoint/2010/main" val="4215307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250825" y="207528"/>
            <a:ext cx="38044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dirty="0" smtClean="0"/>
              <a:t>Exploratory Analysis: Visualization</a:t>
            </a:r>
            <a:endParaRPr lang="en-US" altLang="en-US" sz="2000" i="1" dirty="0"/>
          </a:p>
        </p:txBody>
      </p:sp>
    </p:spTree>
    <p:extLst>
      <p:ext uri="{BB962C8B-B14F-4D97-AF65-F5344CB8AC3E}">
        <p14:creationId xmlns:p14="http://schemas.microsoft.com/office/powerpoint/2010/main" val="69211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2"/>
          <p:cNvSpPr txBox="1">
            <a:spLocks noChangeArrowheads="1"/>
          </p:cNvSpPr>
          <p:nvPr/>
        </p:nvSpPr>
        <p:spPr bwMode="auto">
          <a:xfrm>
            <a:off x="250825" y="207528"/>
            <a:ext cx="38044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dirty="0" smtClean="0"/>
              <a:t>Exploratory Analysis: Visualization</a:t>
            </a:r>
            <a:endParaRPr lang="en-US" altLang="en-US" sz="2000" i="1" dirty="0"/>
          </a:p>
        </p:txBody>
      </p:sp>
      <p:sp>
        <p:nvSpPr>
          <p:cNvPr id="2" name="TextBox 1"/>
          <p:cNvSpPr txBox="1"/>
          <p:nvPr/>
        </p:nvSpPr>
        <p:spPr>
          <a:xfrm>
            <a:off x="250825" y="866080"/>
            <a:ext cx="8404660" cy="2031325"/>
          </a:xfrm>
          <a:prstGeom prst="rect">
            <a:avLst/>
          </a:prstGeom>
          <a:noFill/>
        </p:spPr>
        <p:txBody>
          <a:bodyPr wrap="square" rtlCol="0">
            <a:spAutoFit/>
          </a:bodyPr>
          <a:lstStyle/>
          <a:p>
            <a:r>
              <a:rPr lang="en-US" dirty="0" smtClean="0"/>
              <a:t>One of the first analysis tasks one undertakes is to visualize the network.   This gives you a chance to gut-check the data, make sure nothing looks terribly out of place and start exploring key “shape” functions of the setting.  </a:t>
            </a:r>
          </a:p>
          <a:p>
            <a:endParaRPr lang="en-US" dirty="0"/>
          </a:p>
          <a:p>
            <a:r>
              <a:rPr lang="en-US" dirty="0" smtClean="0"/>
              <a:t>A good visualization can go along way toward building intuition about what features are shaping the network. This is a very deep field, we’re just going to touch on enough to get you started.</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526" t="6705" r="1332" b="1529"/>
          <a:stretch>
            <a:fillRect/>
          </a:stretch>
        </p:blipFill>
        <p:spPr bwMode="auto">
          <a:xfrm>
            <a:off x="375779" y="3104317"/>
            <a:ext cx="3947711" cy="30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1413" t="6718" r="2159" b="7104"/>
          <a:stretch>
            <a:fillRect/>
          </a:stretch>
        </p:blipFill>
        <p:spPr bwMode="auto">
          <a:xfrm>
            <a:off x="4354346" y="3104317"/>
            <a:ext cx="3937884" cy="30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38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63575" y="1125538"/>
            <a:ext cx="771048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A good network drawing allows viewers to come away from the image with an almost immediate intuition about the underlying structure of the network being displayed.</a:t>
            </a:r>
          </a:p>
          <a:p>
            <a:pPr>
              <a:spcBef>
                <a:spcPct val="0"/>
              </a:spcBef>
              <a:buFontTx/>
              <a:buNone/>
            </a:pPr>
            <a:endParaRPr lang="en-US" altLang="en-US" sz="1600" dirty="0"/>
          </a:p>
          <a:p>
            <a:pPr>
              <a:spcBef>
                <a:spcPct val="0"/>
              </a:spcBef>
              <a:buFontTx/>
              <a:buNone/>
            </a:pPr>
            <a:r>
              <a:rPr lang="en-US" altLang="en-US" sz="1600" dirty="0"/>
              <a:t>However, because there are multiple ways to display the same information, and standards for doing so are few, the information content of a network display can be quite variable. </a:t>
            </a:r>
          </a:p>
        </p:txBody>
      </p:sp>
      <p:sp>
        <p:nvSpPr>
          <p:cNvPr id="448516" name="Text Box 4"/>
          <p:cNvSpPr txBox="1">
            <a:spLocks noChangeArrowheads="1"/>
          </p:cNvSpPr>
          <p:nvPr/>
        </p:nvSpPr>
        <p:spPr bwMode="auto">
          <a:xfrm>
            <a:off x="4725988" y="4479925"/>
            <a:ext cx="3219450" cy="825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Now trace the actual pattern of ties.  You will see that these 4 graphs are exactly the same. </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l="3224" t="7585" r="64191" b="56647"/>
          <a:stretch>
            <a:fillRect/>
          </a:stretch>
        </p:blipFill>
        <p:spPr bwMode="auto">
          <a:xfrm>
            <a:off x="249238" y="2684463"/>
            <a:ext cx="1992312" cy="17081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6423" t="21219" r="30371" b="18915"/>
          <a:stretch>
            <a:fillRect/>
          </a:stretch>
        </p:blipFill>
        <p:spPr bwMode="auto">
          <a:xfrm>
            <a:off x="2511425" y="2673350"/>
            <a:ext cx="1954213" cy="1749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7"/>
          <p:cNvPicPr>
            <a:picLocks noChangeAspect="1" noChangeArrowheads="1"/>
          </p:cNvPicPr>
          <p:nvPr/>
        </p:nvPicPr>
        <p:blipFill>
          <a:blip r:embed="rId4">
            <a:extLst>
              <a:ext uri="{28A0092B-C50C-407E-A947-70E740481C1C}">
                <a14:useLocalDpi xmlns:a14="http://schemas.microsoft.com/office/drawing/2010/main" val="0"/>
              </a:ext>
            </a:extLst>
          </a:blip>
          <a:srcRect l="16901" t="16766" r="54401" b="50301"/>
          <a:stretch>
            <a:fillRect/>
          </a:stretch>
        </p:blipFill>
        <p:spPr bwMode="auto">
          <a:xfrm>
            <a:off x="261938" y="4502150"/>
            <a:ext cx="1989137" cy="1773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18816" t="26517" r="40599" b="22400"/>
          <a:stretch>
            <a:fillRect/>
          </a:stretch>
        </p:blipFill>
        <p:spPr bwMode="auto">
          <a:xfrm>
            <a:off x="2540000" y="4545013"/>
            <a:ext cx="1958975" cy="1730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Text Box 9"/>
          <p:cNvSpPr txBox="1">
            <a:spLocks noChangeArrowheads="1"/>
          </p:cNvSpPr>
          <p:nvPr/>
        </p:nvSpPr>
        <p:spPr bwMode="auto">
          <a:xfrm>
            <a:off x="4697413" y="2679700"/>
            <a:ext cx="3298825" cy="13144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Consider the 4 graphs drawn at right.</a:t>
            </a:r>
          </a:p>
          <a:p>
            <a:pPr eaLnBrk="1" hangingPunct="1">
              <a:spcBef>
                <a:spcPct val="0"/>
              </a:spcBef>
              <a:buFontTx/>
              <a:buNone/>
            </a:pPr>
            <a:r>
              <a:rPr lang="en-US" altLang="en-US" sz="1600"/>
              <a:t>  </a:t>
            </a:r>
          </a:p>
          <a:p>
            <a:pPr eaLnBrk="1" hangingPunct="1">
              <a:spcBef>
                <a:spcPct val="0"/>
              </a:spcBef>
              <a:buFontTx/>
              <a:buNone/>
            </a:pPr>
            <a:r>
              <a:rPr lang="en-US" altLang="en-US" sz="1600"/>
              <a:t>After asking yourself what intuition you gain from each graph, click on the screen.</a:t>
            </a:r>
          </a:p>
        </p:txBody>
      </p:sp>
      <p:sp>
        <p:nvSpPr>
          <p:cNvPr id="10" name="Text Box 52"/>
          <p:cNvSpPr txBox="1">
            <a:spLocks noChangeArrowheads="1"/>
          </p:cNvSpPr>
          <p:nvPr/>
        </p:nvSpPr>
        <p:spPr bwMode="auto">
          <a:xfrm>
            <a:off x="250825" y="207528"/>
            <a:ext cx="38044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dirty="0" smtClean="0"/>
              <a:t>Exploratory Analysis: Visualization</a:t>
            </a:r>
            <a:endParaRPr lang="en-US" altLang="en-US" sz="2000" i="1" dirty="0"/>
          </a:p>
        </p:txBody>
      </p:sp>
    </p:spTree>
    <p:extLst>
      <p:ext uri="{BB962C8B-B14F-4D97-AF65-F5344CB8AC3E}">
        <p14:creationId xmlns:p14="http://schemas.microsoft.com/office/powerpoint/2010/main" val="340779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8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14"/>
          <p:cNvGrpSpPr>
            <a:grpSpLocks/>
          </p:cNvGrpSpPr>
          <p:nvPr/>
        </p:nvGrpSpPr>
        <p:grpSpPr bwMode="auto">
          <a:xfrm>
            <a:off x="1644650" y="1692275"/>
            <a:ext cx="5172075" cy="2808288"/>
            <a:chOff x="913765" y="1813560"/>
            <a:chExt cx="4171950" cy="1876425"/>
          </a:xfrm>
        </p:grpSpPr>
        <p:sp>
          <p:nvSpPr>
            <p:cNvPr id="5" name="Oval 4"/>
            <p:cNvSpPr/>
            <p:nvPr/>
          </p:nvSpPr>
          <p:spPr>
            <a:xfrm>
              <a:off x="2160996" y="1813560"/>
              <a:ext cx="1658280" cy="581278"/>
            </a:xfrm>
            <a:prstGeom prst="ellipse">
              <a:avLst/>
            </a:prstGeom>
            <a:ln w="12700"/>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1400" dirty="0"/>
                <a:t>Visualization</a:t>
              </a:r>
            </a:p>
            <a:p>
              <a:pPr algn="ctr">
                <a:defRPr/>
              </a:pPr>
              <a:r>
                <a:rPr lang="en-US" sz="1400" dirty="0"/>
                <a:t>Strategy</a:t>
              </a:r>
            </a:p>
          </p:txBody>
        </p:sp>
        <p:sp>
          <p:nvSpPr>
            <p:cNvPr id="6" name="Oval 5"/>
            <p:cNvSpPr/>
            <p:nvPr/>
          </p:nvSpPr>
          <p:spPr>
            <a:xfrm>
              <a:off x="3428716" y="3099160"/>
              <a:ext cx="1656999" cy="590825"/>
            </a:xfrm>
            <a:prstGeom prst="ellipse">
              <a:avLst/>
            </a:prstGeom>
            <a:ln w="12700"/>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1400" dirty="0"/>
                <a:t>Knowledge</a:t>
              </a:r>
            </a:p>
            <a:p>
              <a:pPr algn="ctr">
                <a:defRPr/>
              </a:pPr>
              <a:r>
                <a:rPr lang="en-US" sz="1400" dirty="0"/>
                <a:t>problem</a:t>
              </a:r>
            </a:p>
          </p:txBody>
        </p:sp>
        <p:sp>
          <p:nvSpPr>
            <p:cNvPr id="14" name="Oval 13"/>
            <p:cNvSpPr/>
            <p:nvPr/>
          </p:nvSpPr>
          <p:spPr>
            <a:xfrm>
              <a:off x="913765" y="3080067"/>
              <a:ext cx="1656999" cy="562185"/>
            </a:xfrm>
            <a:prstGeom prst="ellipse">
              <a:avLst/>
            </a:prstGeom>
            <a:ln w="12700"/>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1400" dirty="0"/>
                <a:t>Data </a:t>
              </a:r>
            </a:p>
            <a:p>
              <a:pPr algn="ctr">
                <a:defRPr/>
              </a:pPr>
              <a:r>
                <a:rPr lang="en-US" sz="1400" dirty="0"/>
                <a:t>Fidelity</a:t>
              </a:r>
            </a:p>
          </p:txBody>
        </p:sp>
        <p:sp>
          <p:nvSpPr>
            <p:cNvPr id="25" name="Left-Right Arrow 24"/>
            <p:cNvSpPr/>
            <p:nvPr/>
          </p:nvSpPr>
          <p:spPr>
            <a:xfrm rot="18685334">
              <a:off x="1871538" y="2615301"/>
              <a:ext cx="796606" cy="304765"/>
            </a:xfrm>
            <a:prstGeom prst="leftRightArrow">
              <a:avLst/>
            </a:prstGeom>
            <a:solidFill>
              <a:schemeClr val="tx1">
                <a:lumMod val="60000"/>
                <a:lumOff val="40000"/>
              </a:schemeClr>
            </a:solidFill>
            <a:ln w="635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6" name="Left-Right Arrow 25"/>
            <p:cNvSpPr/>
            <p:nvPr/>
          </p:nvSpPr>
          <p:spPr>
            <a:xfrm rot="13686004">
              <a:off x="3423534" y="2596208"/>
              <a:ext cx="796606" cy="304765"/>
            </a:xfrm>
            <a:prstGeom prst="leftRightArrow">
              <a:avLst/>
            </a:prstGeom>
            <a:solidFill>
              <a:schemeClr val="tx1">
                <a:lumMod val="60000"/>
                <a:lumOff val="40000"/>
              </a:schemeClr>
            </a:solidFill>
            <a:ln w="635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7" name="Left-Right Arrow 26"/>
            <p:cNvSpPr/>
            <p:nvPr/>
          </p:nvSpPr>
          <p:spPr>
            <a:xfrm>
              <a:off x="2642474" y="3252966"/>
              <a:ext cx="799048" cy="305489"/>
            </a:xfrm>
            <a:prstGeom prst="leftRightArrow">
              <a:avLst/>
            </a:prstGeom>
            <a:solidFill>
              <a:schemeClr val="tx1">
                <a:lumMod val="60000"/>
                <a:lumOff val="40000"/>
              </a:schemeClr>
            </a:solidFill>
            <a:ln w="635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grpSp>
      <p:sp>
        <p:nvSpPr>
          <p:cNvPr id="58371" name="TextBox 27"/>
          <p:cNvSpPr txBox="1">
            <a:spLocks noChangeArrowheads="1"/>
          </p:cNvSpPr>
          <p:nvPr/>
        </p:nvSpPr>
        <p:spPr bwMode="auto">
          <a:xfrm>
            <a:off x="361950" y="4816475"/>
            <a:ext cx="8343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i="1" dirty="0">
                <a:latin typeface="+mj-lt"/>
              </a:rPr>
              <a:t>Visualization as craft:</a:t>
            </a:r>
            <a:r>
              <a:rPr lang="en-US" altLang="en-US" dirty="0">
                <a:latin typeface="+mj-lt"/>
              </a:rPr>
              <a:t>  My instinct is that hard-and-fast rules will be difficult to find, craft production is thus a better model than either art (too expressive) or technical drawing (too rigid). </a:t>
            </a:r>
          </a:p>
          <a:p>
            <a:pPr eaLnBrk="1" hangingPunct="1"/>
            <a:endParaRPr lang="en-US" altLang="en-US" dirty="0">
              <a:latin typeface="+mj-lt"/>
            </a:endParaRPr>
          </a:p>
          <a:p>
            <a:pPr eaLnBrk="1" hangingPunct="1"/>
            <a:r>
              <a:rPr lang="en-US" altLang="en-US" dirty="0">
                <a:latin typeface="+mj-lt"/>
              </a:rPr>
              <a:t>Let’s work through some exemplars and see how they balanced these trades</a:t>
            </a:r>
            <a:endParaRPr lang="en-US" altLang="en-US" i="1" dirty="0">
              <a:latin typeface="+mj-lt"/>
            </a:endParaRPr>
          </a:p>
          <a:p>
            <a:pPr eaLnBrk="1" hangingPunct="1"/>
            <a:endParaRPr lang="en-US" altLang="en-US" dirty="0">
              <a:latin typeface="+mj-lt"/>
            </a:endParaRPr>
          </a:p>
        </p:txBody>
      </p:sp>
      <p:sp>
        <p:nvSpPr>
          <p:cNvPr id="58372" name="Text Box 9"/>
          <p:cNvSpPr txBox="1">
            <a:spLocks noChangeArrowheads="1"/>
          </p:cNvSpPr>
          <p:nvPr/>
        </p:nvSpPr>
        <p:spPr bwMode="auto">
          <a:xfrm>
            <a:off x="219075" y="708025"/>
            <a:ext cx="838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latin typeface="+mj-lt"/>
              </a:rPr>
              <a:t>Unlike a scatter-plot, the default layout styles of most off-the-shelf programs will lead to very different layouts:</a:t>
            </a:r>
          </a:p>
          <a:p>
            <a:pPr eaLnBrk="1" hangingPunct="1"/>
            <a:endParaRPr lang="en-US" altLang="en-US" dirty="0">
              <a:latin typeface="+mj-lt"/>
            </a:endParaRPr>
          </a:p>
        </p:txBody>
      </p:sp>
      <p:sp>
        <p:nvSpPr>
          <p:cNvPr id="58373" name="Rectangle 10"/>
          <p:cNvSpPr>
            <a:spLocks noChangeArrowheads="1"/>
          </p:cNvSpPr>
          <p:nvPr/>
        </p:nvSpPr>
        <p:spPr bwMode="auto">
          <a:xfrm>
            <a:off x="157163" y="198438"/>
            <a:ext cx="38211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What Makes a Good </a:t>
            </a:r>
            <a:r>
              <a:rPr lang="en-US" altLang="en-US" sz="2000" dirty="0">
                <a:latin typeface="+mj-lt"/>
              </a:rPr>
              <a:t>V</a:t>
            </a:r>
            <a:r>
              <a:rPr lang="en-US" altLang="en-US" sz="2000" dirty="0" smtClean="0">
                <a:latin typeface="+mj-lt"/>
              </a:rPr>
              <a:t>isualization?</a:t>
            </a:r>
            <a:endParaRPr lang="en-US" altLang="en-US" sz="2000" dirty="0">
              <a:latin typeface="+mj-lt"/>
            </a:endParaRPr>
          </a:p>
        </p:txBody>
      </p:sp>
    </p:spTree>
    <p:extLst>
      <p:ext uri="{BB962C8B-B14F-4D97-AF65-F5344CB8AC3E}">
        <p14:creationId xmlns:p14="http://schemas.microsoft.com/office/powerpoint/2010/main" val="3025258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96875" y="1098550"/>
            <a:ext cx="7713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Network visualization helps build intuition, but you have to keep the drawing </a:t>
            </a:r>
            <a:r>
              <a:rPr lang="en-US" altLang="en-US" sz="1800" dirty="0" smtClean="0">
                <a:cs typeface="Arial" pitchFamily="34" charset="0"/>
              </a:rPr>
              <a:t>heuristic.  </a:t>
            </a:r>
            <a:r>
              <a:rPr lang="en-US" altLang="en-US" sz="1800" dirty="0">
                <a:cs typeface="Arial" pitchFamily="34" charset="0"/>
              </a:rPr>
              <a:t>Here we show the same graphs with two different techniques:</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l="28972" t="33284" r="49831" b="39183"/>
          <a:stretch>
            <a:fillRect/>
          </a:stretch>
        </p:blipFill>
        <p:spPr bwMode="auto">
          <a:xfrm>
            <a:off x="517525" y="2351088"/>
            <a:ext cx="258445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Text Box 4"/>
          <p:cNvSpPr txBox="1">
            <a:spLocks noChangeArrowheads="1"/>
          </p:cNvSpPr>
          <p:nvPr/>
        </p:nvSpPr>
        <p:spPr bwMode="auto">
          <a:xfrm>
            <a:off x="760413" y="1962150"/>
            <a:ext cx="195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cs typeface="Arial" pitchFamily="34" charset="0"/>
              </a:rPr>
              <a:t>Tree-Based layouts</a:t>
            </a:r>
          </a:p>
        </p:txBody>
      </p:sp>
      <p:sp>
        <p:nvSpPr>
          <p:cNvPr id="63493" name="Text Box 5"/>
          <p:cNvSpPr txBox="1">
            <a:spLocks noChangeArrowheads="1"/>
          </p:cNvSpPr>
          <p:nvPr/>
        </p:nvSpPr>
        <p:spPr bwMode="auto">
          <a:xfrm>
            <a:off x="571500" y="5068888"/>
            <a:ext cx="2551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cs typeface="Arial" pitchFamily="34" charset="0"/>
              </a:rPr>
              <a:t>Most effective for very sparse, regular graphs.  Very useful when relations are strongly directed, such as organization </a:t>
            </a:r>
            <a:r>
              <a:rPr lang="en-US" altLang="en-US" sz="1400" dirty="0" smtClean="0">
                <a:cs typeface="Arial" pitchFamily="34" charset="0"/>
              </a:rPr>
              <a:t>charts, cluster tress </a:t>
            </a:r>
            <a:r>
              <a:rPr lang="en-US" altLang="en-US" sz="1400" dirty="0">
                <a:cs typeface="Arial" pitchFamily="34" charset="0"/>
              </a:rPr>
              <a:t>or  internet connections.</a:t>
            </a:r>
          </a:p>
        </p:txBody>
      </p:sp>
      <p:pic>
        <p:nvPicPr>
          <p:cNvPr id="63494" name="Picture 6"/>
          <p:cNvPicPr>
            <a:picLocks noChangeAspect="1" noChangeArrowheads="1"/>
          </p:cNvPicPr>
          <p:nvPr/>
        </p:nvPicPr>
        <p:blipFill>
          <a:blip r:embed="rId3">
            <a:extLst>
              <a:ext uri="{28A0092B-C50C-407E-A947-70E740481C1C}">
                <a14:useLocalDpi xmlns:a14="http://schemas.microsoft.com/office/drawing/2010/main" val="0"/>
              </a:ext>
            </a:extLst>
          </a:blip>
          <a:srcRect l="2644" t="7584" r="45924" b="48267"/>
          <a:stretch>
            <a:fillRect/>
          </a:stretch>
        </p:blipFill>
        <p:spPr bwMode="auto">
          <a:xfrm>
            <a:off x="4176713" y="2351088"/>
            <a:ext cx="3587750"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5" name="Text Box 7"/>
          <p:cNvSpPr txBox="1">
            <a:spLocks noChangeArrowheads="1"/>
          </p:cNvSpPr>
          <p:nvPr/>
        </p:nvSpPr>
        <p:spPr bwMode="auto">
          <a:xfrm>
            <a:off x="5046663" y="1925638"/>
            <a:ext cx="1640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“Force” layouts</a:t>
            </a:r>
            <a:endParaRPr lang="en-US" altLang="en-US" sz="1800" dirty="0">
              <a:cs typeface="Arial" pitchFamily="34" charset="0"/>
            </a:endParaRPr>
          </a:p>
        </p:txBody>
      </p:sp>
      <p:sp>
        <p:nvSpPr>
          <p:cNvPr id="63496" name="Text Box 8"/>
          <p:cNvSpPr txBox="1">
            <a:spLocks noChangeArrowheads="1"/>
          </p:cNvSpPr>
          <p:nvPr/>
        </p:nvSpPr>
        <p:spPr bwMode="auto">
          <a:xfrm>
            <a:off x="4081463" y="5259388"/>
            <a:ext cx="41036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dirty="0">
                <a:cs typeface="Arial" pitchFamily="34" charset="0"/>
              </a:rPr>
              <a:t>Most effective with graphs that have a strong community structure (clustering, </a:t>
            </a:r>
            <a:r>
              <a:rPr lang="en-US" altLang="en-US" sz="1400" dirty="0" err="1">
                <a:cs typeface="Arial" pitchFamily="34" charset="0"/>
              </a:rPr>
              <a:t>etc</a:t>
            </a:r>
            <a:r>
              <a:rPr lang="en-US" altLang="en-US" sz="1400" dirty="0">
                <a:cs typeface="Arial" pitchFamily="34" charset="0"/>
              </a:rPr>
              <a:t>).  Provides a very clear correspondence between social distance and plotted distance </a:t>
            </a:r>
          </a:p>
        </p:txBody>
      </p:sp>
      <p:sp>
        <p:nvSpPr>
          <p:cNvPr id="63497" name="Text Box 9"/>
          <p:cNvSpPr txBox="1">
            <a:spLocks noChangeArrowheads="1"/>
          </p:cNvSpPr>
          <p:nvPr/>
        </p:nvSpPr>
        <p:spPr bwMode="auto">
          <a:xfrm>
            <a:off x="2538413" y="6303963"/>
            <a:ext cx="322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cs typeface="Arial" pitchFamily="34" charset="0"/>
              </a:rPr>
              <a:t>Two images of the same network</a:t>
            </a:r>
          </a:p>
        </p:txBody>
      </p:sp>
      <p:sp>
        <p:nvSpPr>
          <p:cNvPr id="63498" name="Text Box 11"/>
          <p:cNvSpPr txBox="1">
            <a:spLocks noChangeArrowheads="1"/>
          </p:cNvSpPr>
          <p:nvPr/>
        </p:nvSpPr>
        <p:spPr bwMode="auto">
          <a:xfrm>
            <a:off x="2314575" y="2424113"/>
            <a:ext cx="657225"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solidFill>
                  <a:srgbClr val="3399FF"/>
                </a:solidFill>
              </a:rPr>
              <a:t>(good)</a:t>
            </a:r>
          </a:p>
        </p:txBody>
      </p:sp>
      <p:sp>
        <p:nvSpPr>
          <p:cNvPr id="63499" name="Text Box 12"/>
          <p:cNvSpPr txBox="1">
            <a:spLocks noChangeArrowheads="1"/>
          </p:cNvSpPr>
          <p:nvPr/>
        </p:nvSpPr>
        <p:spPr bwMode="auto">
          <a:xfrm>
            <a:off x="6754813" y="2359025"/>
            <a:ext cx="106045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solidFill>
                  <a:srgbClr val="3399FF"/>
                </a:solidFill>
              </a:rPr>
              <a:t>(Fair - poor)</a:t>
            </a:r>
          </a:p>
        </p:txBody>
      </p:sp>
      <p:sp>
        <p:nvSpPr>
          <p:cNvPr id="13"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spTree>
    <p:extLst>
      <p:ext uri="{BB962C8B-B14F-4D97-AF65-F5344CB8AC3E}">
        <p14:creationId xmlns:p14="http://schemas.microsoft.com/office/powerpoint/2010/main" val="18431421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760413" y="1962150"/>
            <a:ext cx="195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cs typeface="Arial" pitchFamily="34" charset="0"/>
              </a:rPr>
              <a:t>Tree-Based layouts</a:t>
            </a:r>
          </a:p>
        </p:txBody>
      </p:sp>
      <p:pic>
        <p:nvPicPr>
          <p:cNvPr id="64517" name="Picture 5"/>
          <p:cNvPicPr>
            <a:picLocks noChangeAspect="1" noChangeArrowheads="1"/>
          </p:cNvPicPr>
          <p:nvPr/>
        </p:nvPicPr>
        <p:blipFill>
          <a:blip r:embed="rId2">
            <a:extLst>
              <a:ext uri="{28A0092B-C50C-407E-A947-70E740481C1C}">
                <a14:useLocalDpi xmlns:a14="http://schemas.microsoft.com/office/drawing/2010/main" val="0"/>
              </a:ext>
            </a:extLst>
          </a:blip>
          <a:srcRect l="3398" t="12233" r="79427" b="23267"/>
          <a:stretch>
            <a:fillRect/>
          </a:stretch>
        </p:blipFill>
        <p:spPr bwMode="auto">
          <a:xfrm>
            <a:off x="679450" y="2411413"/>
            <a:ext cx="2093913"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3">
            <a:extLst>
              <a:ext uri="{28A0092B-C50C-407E-A947-70E740481C1C}">
                <a14:useLocalDpi xmlns:a14="http://schemas.microsoft.com/office/drawing/2010/main" val="0"/>
              </a:ext>
            </a:extLst>
          </a:blip>
          <a:srcRect l="2669" t="8284" r="60313" b="60367"/>
          <a:stretch>
            <a:fillRect/>
          </a:stretch>
        </p:blipFill>
        <p:spPr bwMode="auto">
          <a:xfrm>
            <a:off x="3902075" y="2589213"/>
            <a:ext cx="4513263"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Text Box 7"/>
          <p:cNvSpPr txBox="1">
            <a:spLocks noChangeArrowheads="1"/>
          </p:cNvSpPr>
          <p:nvPr/>
        </p:nvSpPr>
        <p:spPr bwMode="auto">
          <a:xfrm>
            <a:off x="2538413" y="6303963"/>
            <a:ext cx="3238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cs typeface="Arial" pitchFamily="34" charset="0"/>
              </a:rPr>
              <a:t>Two layouts of the same network</a:t>
            </a:r>
          </a:p>
        </p:txBody>
      </p:sp>
      <p:sp>
        <p:nvSpPr>
          <p:cNvPr id="64520" name="Text Box 9"/>
          <p:cNvSpPr txBox="1">
            <a:spLocks noChangeArrowheads="1"/>
          </p:cNvSpPr>
          <p:nvPr/>
        </p:nvSpPr>
        <p:spPr bwMode="auto">
          <a:xfrm>
            <a:off x="2159000" y="2424113"/>
            <a:ext cx="627063"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solidFill>
                  <a:srgbClr val="3399FF"/>
                </a:solidFill>
              </a:rPr>
              <a:t>(poor)</a:t>
            </a:r>
          </a:p>
        </p:txBody>
      </p:sp>
      <p:sp>
        <p:nvSpPr>
          <p:cNvPr id="64521" name="Text Box 10"/>
          <p:cNvSpPr txBox="1">
            <a:spLocks noChangeArrowheads="1"/>
          </p:cNvSpPr>
          <p:nvPr/>
        </p:nvSpPr>
        <p:spPr bwMode="auto">
          <a:xfrm>
            <a:off x="3949700" y="2633663"/>
            <a:ext cx="657225"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a:solidFill>
                  <a:srgbClr val="3399FF"/>
                </a:solidFill>
              </a:rPr>
              <a:t>(good)</a:t>
            </a:r>
          </a:p>
        </p:txBody>
      </p:sp>
      <p:sp>
        <p:nvSpPr>
          <p:cNvPr id="11" name="Text Box 2"/>
          <p:cNvSpPr txBox="1">
            <a:spLocks noChangeArrowheads="1"/>
          </p:cNvSpPr>
          <p:nvPr/>
        </p:nvSpPr>
        <p:spPr bwMode="auto">
          <a:xfrm>
            <a:off x="396875" y="1098550"/>
            <a:ext cx="7713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Network visualization helps build intuition, but you have to keep the drawing </a:t>
            </a:r>
            <a:r>
              <a:rPr lang="en-US" altLang="en-US" sz="1800" dirty="0" smtClean="0">
                <a:cs typeface="Arial" pitchFamily="34" charset="0"/>
              </a:rPr>
              <a:t>heuristic.  </a:t>
            </a:r>
            <a:r>
              <a:rPr lang="en-US" altLang="en-US" sz="1800" dirty="0">
                <a:cs typeface="Arial" pitchFamily="34" charset="0"/>
              </a:rPr>
              <a:t>Here we show the same graphs with two different techniques:</a:t>
            </a:r>
          </a:p>
        </p:txBody>
      </p:sp>
      <p:sp>
        <p:nvSpPr>
          <p:cNvPr id="12"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sp>
        <p:nvSpPr>
          <p:cNvPr id="2" name="TextBox 1"/>
          <p:cNvSpPr txBox="1"/>
          <p:nvPr/>
        </p:nvSpPr>
        <p:spPr>
          <a:xfrm>
            <a:off x="3911600" y="5613400"/>
            <a:ext cx="4508500" cy="523220"/>
          </a:xfrm>
          <a:prstGeom prst="rect">
            <a:avLst/>
          </a:prstGeom>
          <a:noFill/>
        </p:spPr>
        <p:txBody>
          <a:bodyPr wrap="square" rtlCol="0">
            <a:spAutoFit/>
          </a:bodyPr>
          <a:lstStyle/>
          <a:p>
            <a:r>
              <a:rPr lang="en-US" sz="1400" dirty="0" smtClean="0"/>
              <a:t>“good” = high correlation between spatial distance and network distance.</a:t>
            </a:r>
            <a:endParaRPr lang="en-US" sz="1400" dirty="0"/>
          </a:p>
        </p:txBody>
      </p:sp>
      <p:sp>
        <p:nvSpPr>
          <p:cNvPr id="13" name="Text Box 7"/>
          <p:cNvSpPr txBox="1">
            <a:spLocks noChangeArrowheads="1"/>
          </p:cNvSpPr>
          <p:nvPr/>
        </p:nvSpPr>
        <p:spPr bwMode="auto">
          <a:xfrm>
            <a:off x="5046663" y="1925638"/>
            <a:ext cx="1640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“Force” layouts</a:t>
            </a:r>
            <a:endParaRPr lang="en-US" altLang="en-US" sz="1800" dirty="0">
              <a:cs typeface="Arial" pitchFamily="34" charset="0"/>
            </a:endParaRPr>
          </a:p>
        </p:txBody>
      </p:sp>
    </p:spTree>
    <p:extLst>
      <p:ext uri="{BB962C8B-B14F-4D97-AF65-F5344CB8AC3E}">
        <p14:creationId xmlns:p14="http://schemas.microsoft.com/office/powerpoint/2010/main" val="20937812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14400" y="914400"/>
            <a:ext cx="731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The unit of interest in a network are the combined sets of actors and their relations.</a:t>
            </a:r>
          </a:p>
          <a:p>
            <a:pPr>
              <a:spcBef>
                <a:spcPct val="0"/>
              </a:spcBef>
              <a:buFontTx/>
              <a:buNone/>
            </a:pPr>
            <a:endParaRPr lang="en-US" altLang="en-US" sz="2400" dirty="0"/>
          </a:p>
          <a:p>
            <a:pPr>
              <a:spcBef>
                <a:spcPct val="0"/>
              </a:spcBef>
              <a:buFontTx/>
              <a:buNone/>
            </a:pPr>
            <a:r>
              <a:rPr lang="en-US" altLang="en-US" sz="2400" dirty="0"/>
              <a:t>We represent </a:t>
            </a:r>
            <a:r>
              <a:rPr lang="en-US" altLang="en-US" sz="2400" i="1" dirty="0"/>
              <a:t>actors</a:t>
            </a:r>
            <a:r>
              <a:rPr lang="en-US" altLang="en-US" sz="2400" dirty="0"/>
              <a:t> with points and </a:t>
            </a:r>
            <a:r>
              <a:rPr lang="en-US" altLang="en-US" sz="2400" i="1" dirty="0"/>
              <a:t>relations </a:t>
            </a:r>
            <a:r>
              <a:rPr lang="en-US" altLang="en-US" sz="2400" dirty="0"/>
              <a:t>with lines.  </a:t>
            </a:r>
          </a:p>
          <a:p>
            <a:pPr marL="342900" indent="-342900">
              <a:spcBef>
                <a:spcPct val="0"/>
              </a:spcBef>
            </a:pPr>
            <a:r>
              <a:rPr lang="en-US" altLang="en-US" sz="2400" dirty="0" smtClean="0"/>
              <a:t>Actors can be </a:t>
            </a:r>
            <a:r>
              <a:rPr lang="en-US" altLang="en-US" sz="2400" dirty="0"/>
              <a:t>referred to </a:t>
            </a:r>
            <a:r>
              <a:rPr lang="en-US" altLang="en-US" sz="2400" dirty="0" smtClean="0"/>
              <a:t>as</a:t>
            </a:r>
            <a:r>
              <a:rPr lang="en-US" altLang="en-US" sz="2400" dirty="0"/>
              <a:t> </a:t>
            </a:r>
            <a:r>
              <a:rPr lang="en-US" altLang="en-US" sz="2400" dirty="0" smtClean="0"/>
              <a:t>nodes</a:t>
            </a:r>
            <a:r>
              <a:rPr lang="en-US" altLang="en-US" sz="2400" dirty="0"/>
              <a:t>, </a:t>
            </a:r>
            <a:r>
              <a:rPr lang="en-US" altLang="en-US" sz="2400" dirty="0" smtClean="0"/>
              <a:t>vertices, </a:t>
            </a:r>
            <a:r>
              <a:rPr lang="en-US" altLang="en-US" sz="2400" dirty="0"/>
              <a:t>or </a:t>
            </a:r>
            <a:r>
              <a:rPr lang="en-US" altLang="en-US" sz="2400" dirty="0" smtClean="0"/>
              <a:t>points</a:t>
            </a:r>
          </a:p>
          <a:p>
            <a:pPr marL="342900" indent="-342900">
              <a:spcBef>
                <a:spcPct val="0"/>
              </a:spcBef>
            </a:pPr>
            <a:r>
              <a:rPr lang="en-US" altLang="en-US" sz="2400" dirty="0" smtClean="0"/>
              <a:t>Relations can be </a:t>
            </a:r>
            <a:r>
              <a:rPr lang="en-US" altLang="en-US" sz="2400" dirty="0"/>
              <a:t>referred to </a:t>
            </a:r>
            <a:r>
              <a:rPr lang="en-US" altLang="en-US" sz="2400" dirty="0" smtClean="0"/>
              <a:t>as edges</a:t>
            </a:r>
            <a:r>
              <a:rPr lang="en-US" altLang="en-US" sz="2400" dirty="0"/>
              <a:t>, </a:t>
            </a:r>
            <a:r>
              <a:rPr lang="en-US" altLang="en-US" sz="2400" dirty="0" smtClean="0"/>
              <a:t>arcs</a:t>
            </a:r>
            <a:r>
              <a:rPr lang="en-US" altLang="en-US" sz="2400" dirty="0"/>
              <a:t>, </a:t>
            </a:r>
            <a:r>
              <a:rPr lang="en-US" altLang="en-US" sz="2400" dirty="0" smtClean="0"/>
              <a:t>lines</a:t>
            </a:r>
            <a:r>
              <a:rPr lang="en-US" altLang="en-US" sz="2400" dirty="0"/>
              <a:t>, </a:t>
            </a:r>
            <a:r>
              <a:rPr lang="en-US" altLang="en-US" sz="2400" dirty="0" smtClean="0"/>
              <a:t>or ties</a:t>
            </a:r>
            <a:endParaRPr lang="en-US" altLang="en-US" sz="2400" dirty="0"/>
          </a:p>
          <a:p>
            <a:pPr>
              <a:spcBef>
                <a:spcPct val="0"/>
              </a:spcBef>
              <a:buFontTx/>
              <a:buNone/>
            </a:pPr>
            <a:r>
              <a:rPr lang="en-US" altLang="en-US" sz="2400" dirty="0"/>
              <a:t>		</a:t>
            </a:r>
          </a:p>
        </p:txBody>
      </p:sp>
      <p:sp>
        <p:nvSpPr>
          <p:cNvPr id="27651" name="Freeform 4"/>
          <p:cNvSpPr>
            <a:spLocks/>
          </p:cNvSpPr>
          <p:nvPr/>
        </p:nvSpPr>
        <p:spPr bwMode="auto">
          <a:xfrm>
            <a:off x="2667000" y="5162550"/>
            <a:ext cx="3721100" cy="635000"/>
          </a:xfrm>
          <a:custGeom>
            <a:avLst/>
            <a:gdLst>
              <a:gd name="T0" fmla="*/ 0 w 2344"/>
              <a:gd name="T1" fmla="*/ 2147483647 h 400"/>
              <a:gd name="T2" fmla="*/ 2147483647 w 2344"/>
              <a:gd name="T3" fmla="*/ 0 h 400"/>
              <a:gd name="T4" fmla="*/ 2147483647 w 2344"/>
              <a:gd name="T5" fmla="*/ 2147483647 h 400"/>
              <a:gd name="T6" fmla="*/ 2147483647 w 2344"/>
              <a:gd name="T7" fmla="*/ 0 h 400"/>
              <a:gd name="T8" fmla="*/ 2147483647 w 2344"/>
              <a:gd name="T9" fmla="*/ 2147483647 h 400"/>
              <a:gd name="T10" fmla="*/ 2147483647 w 2344"/>
              <a:gd name="T11" fmla="*/ 2147483647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5"/>
          <p:cNvSpPr txBox="1">
            <a:spLocks noChangeArrowheads="1"/>
          </p:cNvSpPr>
          <p:nvPr/>
        </p:nvSpPr>
        <p:spPr bwMode="auto">
          <a:xfrm>
            <a:off x="1546225" y="4314825"/>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Example:</a:t>
            </a:r>
          </a:p>
        </p:txBody>
      </p:sp>
      <p:sp>
        <p:nvSpPr>
          <p:cNvPr id="27653" name="Oval 6"/>
          <p:cNvSpPr>
            <a:spLocks noChangeArrowheads="1"/>
          </p:cNvSpPr>
          <p:nvPr/>
        </p:nvSpPr>
        <p:spPr bwMode="auto">
          <a:xfrm>
            <a:off x="2514600" y="5638800"/>
            <a:ext cx="27940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27654" name="Oval 7"/>
          <p:cNvSpPr>
            <a:spLocks noChangeArrowheads="1"/>
          </p:cNvSpPr>
          <p:nvPr/>
        </p:nvSpPr>
        <p:spPr bwMode="auto">
          <a:xfrm>
            <a:off x="3479800" y="5029200"/>
            <a:ext cx="27940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27655" name="Oval 8"/>
          <p:cNvSpPr>
            <a:spLocks noChangeArrowheads="1"/>
          </p:cNvSpPr>
          <p:nvPr/>
        </p:nvSpPr>
        <p:spPr bwMode="auto">
          <a:xfrm>
            <a:off x="4191000" y="5638800"/>
            <a:ext cx="27940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27656" name="Oval 9"/>
          <p:cNvSpPr>
            <a:spLocks noChangeArrowheads="1"/>
          </p:cNvSpPr>
          <p:nvPr/>
        </p:nvSpPr>
        <p:spPr bwMode="auto">
          <a:xfrm>
            <a:off x="6248400" y="5638800"/>
            <a:ext cx="27940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27657" name="Oval 10"/>
          <p:cNvSpPr>
            <a:spLocks noChangeArrowheads="1"/>
          </p:cNvSpPr>
          <p:nvPr/>
        </p:nvSpPr>
        <p:spPr bwMode="auto">
          <a:xfrm>
            <a:off x="5321300" y="5029200"/>
            <a:ext cx="27940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sp>
        <p:nvSpPr>
          <p:cNvPr id="27658" name="Text Box 11"/>
          <p:cNvSpPr txBox="1">
            <a:spLocks noChangeArrowheads="1"/>
          </p:cNvSpPr>
          <p:nvPr/>
        </p:nvSpPr>
        <p:spPr bwMode="auto">
          <a:xfrm>
            <a:off x="317500" y="290513"/>
            <a:ext cx="2333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Tree>
    <p:extLst>
      <p:ext uri="{BB962C8B-B14F-4D97-AF65-F5344CB8AC3E}">
        <p14:creationId xmlns:p14="http://schemas.microsoft.com/office/powerpoint/2010/main" val="3105571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2894013" y="1936750"/>
            <a:ext cx="2595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Fixed Coordinate Layouts</a:t>
            </a:r>
            <a:endParaRPr lang="en-US" altLang="en-US" sz="1800" dirty="0">
              <a:cs typeface="Arial" pitchFamily="34" charset="0"/>
            </a:endParaRPr>
          </a:p>
        </p:txBody>
      </p:sp>
      <p:sp>
        <p:nvSpPr>
          <p:cNvPr id="64519" name="Text Box 7"/>
          <p:cNvSpPr txBox="1">
            <a:spLocks noChangeArrowheads="1"/>
          </p:cNvSpPr>
          <p:nvPr/>
        </p:nvSpPr>
        <p:spPr bwMode="auto">
          <a:xfrm>
            <a:off x="2538413" y="6303963"/>
            <a:ext cx="3238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cs typeface="Arial" pitchFamily="34" charset="0"/>
              </a:rPr>
              <a:t>Two layouts of the same network</a:t>
            </a:r>
          </a:p>
        </p:txBody>
      </p:sp>
      <p:sp>
        <p:nvSpPr>
          <p:cNvPr id="11" name="Text Box 2"/>
          <p:cNvSpPr txBox="1">
            <a:spLocks noChangeArrowheads="1"/>
          </p:cNvSpPr>
          <p:nvPr/>
        </p:nvSpPr>
        <p:spPr bwMode="auto">
          <a:xfrm>
            <a:off x="396875" y="1098550"/>
            <a:ext cx="7713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Network visualization helps build intuition, but you have to keep the drawing </a:t>
            </a:r>
            <a:r>
              <a:rPr lang="en-US" altLang="en-US" sz="1800" dirty="0" smtClean="0">
                <a:cs typeface="Arial" pitchFamily="34" charset="0"/>
              </a:rPr>
              <a:t>heuristic.  </a:t>
            </a:r>
            <a:r>
              <a:rPr lang="en-US" altLang="en-US" sz="1800" dirty="0">
                <a:cs typeface="Arial" pitchFamily="34" charset="0"/>
              </a:rPr>
              <a:t>Here we show the same graphs with two different techniques:</a:t>
            </a:r>
          </a:p>
        </p:txBody>
      </p:sp>
      <p:sp>
        <p:nvSpPr>
          <p:cNvPr id="12"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2550187"/>
            <a:ext cx="4127500" cy="362201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19" t="2623" r="2291" b="3610"/>
          <a:stretch/>
        </p:blipFill>
        <p:spPr>
          <a:xfrm>
            <a:off x="4660899" y="2578101"/>
            <a:ext cx="4203701" cy="3632200"/>
          </a:xfrm>
          <a:prstGeom prst="rect">
            <a:avLst/>
          </a:prstGeom>
        </p:spPr>
      </p:pic>
      <p:sp>
        <p:nvSpPr>
          <p:cNvPr id="5" name="TextBox 4"/>
          <p:cNvSpPr txBox="1"/>
          <p:nvPr/>
        </p:nvSpPr>
        <p:spPr>
          <a:xfrm>
            <a:off x="190500" y="5854700"/>
            <a:ext cx="867545" cy="307777"/>
          </a:xfrm>
          <a:prstGeom prst="rect">
            <a:avLst/>
          </a:prstGeom>
          <a:noFill/>
        </p:spPr>
        <p:txBody>
          <a:bodyPr wrap="none" rtlCol="0">
            <a:spAutoFit/>
          </a:bodyPr>
          <a:lstStyle/>
          <a:p>
            <a:r>
              <a:rPr lang="en-US" sz="1400" dirty="0" smtClean="0"/>
              <a:t>Fit: 0.528</a:t>
            </a:r>
            <a:endParaRPr lang="en-US" sz="1400" dirty="0"/>
          </a:p>
        </p:txBody>
      </p:sp>
      <p:sp>
        <p:nvSpPr>
          <p:cNvPr id="15" name="TextBox 14"/>
          <p:cNvSpPr txBox="1"/>
          <p:nvPr/>
        </p:nvSpPr>
        <p:spPr>
          <a:xfrm>
            <a:off x="4660900" y="5905500"/>
            <a:ext cx="776175" cy="307777"/>
          </a:xfrm>
          <a:prstGeom prst="rect">
            <a:avLst/>
          </a:prstGeom>
          <a:noFill/>
        </p:spPr>
        <p:txBody>
          <a:bodyPr wrap="none" rtlCol="0">
            <a:spAutoFit/>
          </a:bodyPr>
          <a:lstStyle/>
          <a:p>
            <a:r>
              <a:rPr lang="en-US" sz="1400" dirty="0" smtClean="0"/>
              <a:t>Fit: .682</a:t>
            </a:r>
            <a:endParaRPr lang="en-US" sz="1400" dirty="0"/>
          </a:p>
        </p:txBody>
      </p:sp>
    </p:spTree>
    <p:extLst>
      <p:ext uri="{BB962C8B-B14F-4D97-AF65-F5344CB8AC3E}">
        <p14:creationId xmlns:p14="http://schemas.microsoft.com/office/powerpoint/2010/main" val="41961739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2894013" y="1936750"/>
            <a:ext cx="2595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Fixed Coordinate Layouts</a:t>
            </a:r>
            <a:endParaRPr lang="en-US" altLang="en-US" sz="1800" dirty="0">
              <a:cs typeface="Arial" pitchFamily="34" charset="0"/>
            </a:endParaRPr>
          </a:p>
        </p:txBody>
      </p:sp>
      <p:sp>
        <p:nvSpPr>
          <p:cNvPr id="64519" name="Text Box 7"/>
          <p:cNvSpPr txBox="1">
            <a:spLocks noChangeArrowheads="1"/>
          </p:cNvSpPr>
          <p:nvPr/>
        </p:nvSpPr>
        <p:spPr bwMode="auto">
          <a:xfrm>
            <a:off x="2538413" y="6303963"/>
            <a:ext cx="3238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cs typeface="Arial" pitchFamily="34" charset="0"/>
              </a:rPr>
              <a:t>Two layouts of the same network</a:t>
            </a:r>
          </a:p>
        </p:txBody>
      </p:sp>
      <p:sp>
        <p:nvSpPr>
          <p:cNvPr id="11" name="Text Box 2"/>
          <p:cNvSpPr txBox="1">
            <a:spLocks noChangeArrowheads="1"/>
          </p:cNvSpPr>
          <p:nvPr/>
        </p:nvSpPr>
        <p:spPr bwMode="auto">
          <a:xfrm>
            <a:off x="396875" y="1098550"/>
            <a:ext cx="7713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Network visualization helps build intuition, but you have to keep the drawing </a:t>
            </a:r>
            <a:r>
              <a:rPr lang="en-US" altLang="en-US" sz="1800" dirty="0" smtClean="0">
                <a:cs typeface="Arial" pitchFamily="34" charset="0"/>
              </a:rPr>
              <a:t>heuristic.  </a:t>
            </a:r>
            <a:r>
              <a:rPr lang="en-US" altLang="en-US" sz="1800" dirty="0">
                <a:cs typeface="Arial" pitchFamily="34" charset="0"/>
              </a:rPr>
              <a:t>Here we show the same graphs with two different techniques:</a:t>
            </a:r>
          </a:p>
        </p:txBody>
      </p:sp>
      <p:sp>
        <p:nvSpPr>
          <p:cNvPr id="12"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55" t="12122" r="8429" b="6493"/>
          <a:stretch/>
        </p:blipFill>
        <p:spPr bwMode="auto">
          <a:xfrm>
            <a:off x="393700" y="2476500"/>
            <a:ext cx="3975100" cy="362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55" t="10866" r="1338" b="5324"/>
          <a:stretch/>
        </p:blipFill>
        <p:spPr bwMode="auto">
          <a:xfrm>
            <a:off x="4483100" y="2463799"/>
            <a:ext cx="4305300" cy="363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83100" y="5791200"/>
            <a:ext cx="777777" cy="307777"/>
          </a:xfrm>
          <a:prstGeom prst="rect">
            <a:avLst/>
          </a:prstGeom>
          <a:noFill/>
        </p:spPr>
        <p:txBody>
          <a:bodyPr wrap="none" rtlCol="0">
            <a:spAutoFit/>
          </a:bodyPr>
          <a:lstStyle/>
          <a:p>
            <a:r>
              <a:rPr lang="en-US" sz="1400" dirty="0" smtClean="0"/>
              <a:t>Fit=0.57</a:t>
            </a:r>
            <a:endParaRPr lang="en-US" sz="1400" dirty="0"/>
          </a:p>
        </p:txBody>
      </p:sp>
      <p:sp>
        <p:nvSpPr>
          <p:cNvPr id="10" name="TextBox 9"/>
          <p:cNvSpPr txBox="1"/>
          <p:nvPr/>
        </p:nvSpPr>
        <p:spPr>
          <a:xfrm>
            <a:off x="393700" y="5791200"/>
            <a:ext cx="777777" cy="307777"/>
          </a:xfrm>
          <a:prstGeom prst="rect">
            <a:avLst/>
          </a:prstGeom>
          <a:noFill/>
        </p:spPr>
        <p:txBody>
          <a:bodyPr wrap="none" rtlCol="0">
            <a:spAutoFit/>
          </a:bodyPr>
          <a:lstStyle/>
          <a:p>
            <a:r>
              <a:rPr lang="en-US" sz="1400" dirty="0" smtClean="0"/>
              <a:t>Fit=0.26</a:t>
            </a:r>
            <a:endParaRPr lang="en-US" sz="1400" dirty="0"/>
          </a:p>
        </p:txBody>
      </p:sp>
    </p:spTree>
    <p:extLst>
      <p:ext uri="{BB962C8B-B14F-4D97-AF65-F5344CB8AC3E}">
        <p14:creationId xmlns:p14="http://schemas.microsoft.com/office/powerpoint/2010/main" val="22688940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2894013" y="1936750"/>
            <a:ext cx="2595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Fixed Coordinate Layouts</a:t>
            </a:r>
            <a:endParaRPr lang="en-US" altLang="en-US" sz="1800" dirty="0">
              <a:cs typeface="Arial" pitchFamily="34" charset="0"/>
            </a:endParaRPr>
          </a:p>
        </p:txBody>
      </p:sp>
      <p:sp>
        <p:nvSpPr>
          <p:cNvPr id="12"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0" t="30242" r="31490" b="7933"/>
          <a:stretch/>
        </p:blipFill>
        <p:spPr bwMode="auto">
          <a:xfrm>
            <a:off x="2717800" y="1333499"/>
            <a:ext cx="5651499" cy="488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4500" y="1397000"/>
            <a:ext cx="2019300" cy="1631216"/>
          </a:xfrm>
          <a:prstGeom prst="rect">
            <a:avLst/>
          </a:prstGeom>
          <a:noFill/>
        </p:spPr>
        <p:txBody>
          <a:bodyPr wrap="square" rtlCol="0">
            <a:spAutoFit/>
          </a:bodyPr>
          <a:lstStyle/>
          <a:p>
            <a:r>
              <a:rPr lang="en-US" sz="2000" i="1" dirty="0" smtClean="0"/>
              <a:t>Chord diagrams are the network equivalent of pie charts. Avoid them.</a:t>
            </a:r>
            <a:endParaRPr lang="en-US" sz="2000" i="1" dirty="0"/>
          </a:p>
        </p:txBody>
      </p:sp>
      <p:sp>
        <p:nvSpPr>
          <p:cNvPr id="13" name="Text Box 3"/>
          <p:cNvSpPr txBox="1">
            <a:spLocks noChangeArrowheads="1"/>
          </p:cNvSpPr>
          <p:nvPr/>
        </p:nvSpPr>
        <p:spPr bwMode="auto">
          <a:xfrm>
            <a:off x="239713" y="514350"/>
            <a:ext cx="2595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Fixed Coordinate Layouts</a:t>
            </a:r>
            <a:endParaRPr lang="en-US" altLang="en-US" sz="1800" dirty="0">
              <a:cs typeface="Arial" pitchFamily="34" charset="0"/>
            </a:endParaRPr>
          </a:p>
        </p:txBody>
      </p:sp>
    </p:spTree>
    <p:extLst>
      <p:ext uri="{BB962C8B-B14F-4D97-AF65-F5344CB8AC3E}">
        <p14:creationId xmlns:p14="http://schemas.microsoft.com/office/powerpoint/2010/main" val="27737970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325" t="13948" r="4019" b="3457"/>
          <a:stretch/>
        </p:blipFill>
        <p:spPr bwMode="auto">
          <a:xfrm>
            <a:off x="4724400" y="1879600"/>
            <a:ext cx="4216399" cy="381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5" name="Text Box 3"/>
          <p:cNvSpPr txBox="1">
            <a:spLocks noChangeArrowheads="1"/>
          </p:cNvSpPr>
          <p:nvPr/>
        </p:nvSpPr>
        <p:spPr bwMode="auto">
          <a:xfrm>
            <a:off x="207612" y="536397"/>
            <a:ext cx="2146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Levels of Distortion?</a:t>
            </a:r>
            <a:endParaRPr lang="en-US" altLang="en-US" sz="1800" dirty="0">
              <a:cs typeface="Arial" pitchFamily="34" charset="0"/>
            </a:endParaRPr>
          </a:p>
        </p:txBody>
      </p:sp>
      <p:sp>
        <p:nvSpPr>
          <p:cNvPr id="64519" name="Text Box 7"/>
          <p:cNvSpPr txBox="1">
            <a:spLocks noChangeArrowheads="1"/>
          </p:cNvSpPr>
          <p:nvPr/>
        </p:nvSpPr>
        <p:spPr bwMode="auto">
          <a:xfrm>
            <a:off x="2538413" y="6303963"/>
            <a:ext cx="3238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Two layouts of the same network</a:t>
            </a:r>
          </a:p>
        </p:txBody>
      </p:sp>
      <p:sp>
        <p:nvSpPr>
          <p:cNvPr id="11" name="Text Box 2"/>
          <p:cNvSpPr txBox="1">
            <a:spLocks noChangeArrowheads="1"/>
          </p:cNvSpPr>
          <p:nvPr/>
        </p:nvSpPr>
        <p:spPr bwMode="auto">
          <a:xfrm>
            <a:off x="396875" y="1098550"/>
            <a:ext cx="7713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Network visualization helps build intuition, but you have to keep the drawing </a:t>
            </a:r>
            <a:r>
              <a:rPr lang="en-US" altLang="en-US" sz="1800" dirty="0" smtClean="0">
                <a:cs typeface="Arial" pitchFamily="34" charset="0"/>
              </a:rPr>
              <a:t>heuristic. Here </a:t>
            </a:r>
            <a:r>
              <a:rPr lang="en-US" altLang="en-US" sz="1800" dirty="0">
                <a:cs typeface="Arial" pitchFamily="34" charset="0"/>
              </a:rPr>
              <a:t>we show the same graphs with two different techniques:</a:t>
            </a:r>
          </a:p>
        </p:txBody>
      </p:sp>
      <p:sp>
        <p:nvSpPr>
          <p:cNvPr id="12"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sp>
        <p:nvSpPr>
          <p:cNvPr id="2" name="TextBox 1"/>
          <p:cNvSpPr txBox="1"/>
          <p:nvPr/>
        </p:nvSpPr>
        <p:spPr>
          <a:xfrm>
            <a:off x="4953000" y="5715000"/>
            <a:ext cx="3921010" cy="369332"/>
          </a:xfrm>
          <a:prstGeom prst="rect">
            <a:avLst/>
          </a:prstGeom>
          <a:noFill/>
        </p:spPr>
        <p:txBody>
          <a:bodyPr wrap="none" rtlCol="0">
            <a:spAutoFit/>
          </a:bodyPr>
          <a:lstStyle/>
          <a:p>
            <a:r>
              <a:rPr lang="en-US" dirty="0" smtClean="0"/>
              <a:t>Shrink each cluster to accent separation</a:t>
            </a:r>
            <a:endParaRPr lang="en-US" dirty="0"/>
          </a:p>
        </p:txBody>
      </p:sp>
      <p:sp>
        <p:nvSpPr>
          <p:cNvPr id="9" name="TextBox 8"/>
          <p:cNvSpPr txBox="1"/>
          <p:nvPr/>
        </p:nvSpPr>
        <p:spPr>
          <a:xfrm>
            <a:off x="4889500" y="5422900"/>
            <a:ext cx="777777" cy="307777"/>
          </a:xfrm>
          <a:prstGeom prst="rect">
            <a:avLst/>
          </a:prstGeom>
          <a:noFill/>
        </p:spPr>
        <p:txBody>
          <a:bodyPr wrap="none" rtlCol="0">
            <a:spAutoFit/>
          </a:bodyPr>
          <a:lstStyle/>
          <a:p>
            <a:r>
              <a:rPr lang="en-US" sz="1400" dirty="0" smtClean="0"/>
              <a:t>Fit=0.75</a:t>
            </a:r>
            <a:endParaRPr lang="en-US" sz="1400"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8" t="8607" r="3095" b="2122"/>
          <a:stretch/>
        </p:blipFill>
        <p:spPr bwMode="auto">
          <a:xfrm>
            <a:off x="207612" y="1879600"/>
            <a:ext cx="442347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06400" y="5321300"/>
            <a:ext cx="777777" cy="307777"/>
          </a:xfrm>
          <a:prstGeom prst="rect">
            <a:avLst/>
          </a:prstGeom>
          <a:noFill/>
        </p:spPr>
        <p:txBody>
          <a:bodyPr wrap="none" rtlCol="0">
            <a:spAutoFit/>
          </a:bodyPr>
          <a:lstStyle/>
          <a:p>
            <a:r>
              <a:rPr lang="en-US" sz="1400" dirty="0" smtClean="0"/>
              <a:t>Fit=0.81</a:t>
            </a:r>
            <a:endParaRPr lang="en-US" sz="1400" dirty="0"/>
          </a:p>
        </p:txBody>
      </p:sp>
    </p:spTree>
    <p:extLst>
      <p:ext uri="{BB962C8B-B14F-4D97-AF65-F5344CB8AC3E}">
        <p14:creationId xmlns:p14="http://schemas.microsoft.com/office/powerpoint/2010/main" val="3796731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396875" y="1098550"/>
            <a:ext cx="7713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cs typeface="Arial" pitchFamily="34" charset="0"/>
              </a:rPr>
              <a:t>Network visualization helps build intuition, but you have to keep the drawing </a:t>
            </a:r>
            <a:r>
              <a:rPr lang="en-US" altLang="en-US" sz="1800" dirty="0" smtClean="0">
                <a:cs typeface="Arial" pitchFamily="34" charset="0"/>
              </a:rPr>
              <a:t>heuristic.  </a:t>
            </a:r>
            <a:r>
              <a:rPr lang="en-US" altLang="en-US" sz="1800" dirty="0">
                <a:cs typeface="Arial" pitchFamily="34" charset="0"/>
              </a:rPr>
              <a:t>Here we show the same graphs with two different techniques:</a:t>
            </a:r>
          </a:p>
        </p:txBody>
      </p:sp>
      <p:sp>
        <p:nvSpPr>
          <p:cNvPr id="12" name="Rectangle 10"/>
          <p:cNvSpPr>
            <a:spLocks noChangeArrowheads="1"/>
          </p:cNvSpPr>
          <p:nvPr/>
        </p:nvSpPr>
        <p:spPr bwMode="auto">
          <a:xfrm>
            <a:off x="157163" y="198438"/>
            <a:ext cx="2645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Basic Layout Heuristics</a:t>
            </a:r>
            <a:endParaRPr lang="en-US" altLang="en-US" sz="2000" dirty="0">
              <a:latin typeface="+mj-lt"/>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8" t="8607" r="3095" b="2122"/>
          <a:stretch/>
        </p:blipFill>
        <p:spPr bwMode="auto">
          <a:xfrm>
            <a:off x="127754" y="1892300"/>
            <a:ext cx="4335004"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6400" y="5321300"/>
            <a:ext cx="777777" cy="307777"/>
          </a:xfrm>
          <a:prstGeom prst="rect">
            <a:avLst/>
          </a:prstGeom>
          <a:noFill/>
        </p:spPr>
        <p:txBody>
          <a:bodyPr wrap="none" rtlCol="0">
            <a:spAutoFit/>
          </a:bodyPr>
          <a:lstStyle/>
          <a:p>
            <a:r>
              <a:rPr lang="en-US" sz="1400" dirty="0" smtClean="0"/>
              <a:t>Fit=0.81</a:t>
            </a:r>
            <a:endParaRPr lang="en-US" sz="14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9" t="7654" r="2172" b="2313"/>
          <a:stretch/>
        </p:blipFill>
        <p:spPr bwMode="auto">
          <a:xfrm>
            <a:off x="4521200" y="1892300"/>
            <a:ext cx="4433926"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71" t="61173" r="46822" b="15587"/>
          <a:stretch/>
        </p:blipFill>
        <p:spPr bwMode="auto">
          <a:xfrm>
            <a:off x="3314701" y="5788370"/>
            <a:ext cx="3086100" cy="96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34201" y="6134100"/>
            <a:ext cx="1943100" cy="523220"/>
          </a:xfrm>
          <a:prstGeom prst="rect">
            <a:avLst/>
          </a:prstGeom>
          <a:noFill/>
        </p:spPr>
        <p:txBody>
          <a:bodyPr wrap="square" rtlCol="0">
            <a:spAutoFit/>
          </a:bodyPr>
          <a:lstStyle/>
          <a:p>
            <a:r>
              <a:rPr lang="en-US" sz="1400" dirty="0" smtClean="0"/>
              <a:t>Center fisheye on dense cluster</a:t>
            </a:r>
            <a:endParaRPr lang="en-US" sz="1400" dirty="0"/>
          </a:p>
        </p:txBody>
      </p:sp>
      <p:cxnSp>
        <p:nvCxnSpPr>
          <p:cNvPr id="5" name="Straight Arrow Connector 4"/>
          <p:cNvCxnSpPr/>
          <p:nvPr/>
        </p:nvCxnSpPr>
        <p:spPr>
          <a:xfrm flipH="1" flipV="1">
            <a:off x="7378700" y="5524500"/>
            <a:ext cx="482600" cy="59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0" y="5245100"/>
            <a:ext cx="777777" cy="307777"/>
          </a:xfrm>
          <a:prstGeom prst="rect">
            <a:avLst/>
          </a:prstGeom>
          <a:noFill/>
        </p:spPr>
        <p:txBody>
          <a:bodyPr wrap="none" rtlCol="0">
            <a:spAutoFit/>
          </a:bodyPr>
          <a:lstStyle/>
          <a:p>
            <a:r>
              <a:rPr lang="en-US" sz="1400" dirty="0" smtClean="0"/>
              <a:t>Fit=0.74</a:t>
            </a:r>
            <a:endParaRPr lang="en-US" sz="1400" dirty="0"/>
          </a:p>
        </p:txBody>
      </p:sp>
    </p:spTree>
    <p:extLst>
      <p:ext uri="{BB962C8B-B14F-4D97-AF65-F5344CB8AC3E}">
        <p14:creationId xmlns:p14="http://schemas.microsoft.com/office/powerpoint/2010/main" val="357813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157163" y="198438"/>
            <a:ext cx="27863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dirty="0" smtClean="0">
                <a:latin typeface="+mj-lt"/>
              </a:rPr>
              <a:t>Secondary style elements</a:t>
            </a:r>
            <a:endParaRPr lang="en-US" altLang="en-US" sz="2000" dirty="0">
              <a:latin typeface="+mj-lt"/>
            </a:endParaRPr>
          </a:p>
        </p:txBody>
      </p:sp>
      <p:sp>
        <p:nvSpPr>
          <p:cNvPr id="5" name="Text Box 2"/>
          <p:cNvSpPr txBox="1">
            <a:spLocks noChangeArrowheads="1"/>
          </p:cNvSpPr>
          <p:nvPr/>
        </p:nvSpPr>
        <p:spPr bwMode="auto">
          <a:xfrm>
            <a:off x="244475" y="603250"/>
            <a:ext cx="771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smtClean="0">
                <a:cs typeface="Arial" pitchFamily="34" charset="0"/>
              </a:rPr>
              <a:t>Some seemingly innocuous features can shape the effect of network diagrams</a:t>
            </a:r>
            <a:endParaRPr lang="en-US" altLang="en-US" sz="1800" dirty="0">
              <a:cs typeface="Arial" pitchFamily="34"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45" t="32392" r="39639" b="15668"/>
          <a:stretch/>
        </p:blipFill>
        <p:spPr bwMode="auto">
          <a:xfrm>
            <a:off x="1003300" y="1609282"/>
            <a:ext cx="2789922" cy="391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130" t="32672" r="39882" b="15465"/>
          <a:stretch/>
        </p:blipFill>
        <p:spPr bwMode="auto">
          <a:xfrm>
            <a:off x="4343400" y="1638299"/>
            <a:ext cx="2755899" cy="38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117601" y="5892800"/>
            <a:ext cx="6451600" cy="923330"/>
          </a:xfrm>
          <a:prstGeom prst="rect">
            <a:avLst/>
          </a:prstGeom>
          <a:noFill/>
        </p:spPr>
        <p:txBody>
          <a:bodyPr wrap="square" rtlCol="0">
            <a:spAutoFit/>
          </a:bodyPr>
          <a:lstStyle/>
          <a:p>
            <a:r>
              <a:rPr lang="en-US" dirty="0" smtClean="0"/>
              <a:t>Use curves sparingly…they are usually useless – just extra ink – it’s a hallmark of the default </a:t>
            </a:r>
            <a:r>
              <a:rPr lang="en-US" dirty="0" err="1" smtClean="0"/>
              <a:t>Gephi</a:t>
            </a:r>
            <a:r>
              <a:rPr lang="en-US" dirty="0" smtClean="0"/>
              <a:t> style...and in </a:t>
            </a:r>
            <a:r>
              <a:rPr lang="en-US" dirty="0" err="1" smtClean="0"/>
              <a:t>Gephi</a:t>
            </a:r>
            <a:r>
              <a:rPr lang="en-US" dirty="0" smtClean="0"/>
              <a:t> is used to signal direction (out-ties curve to the left)…but else doesn’t add much.</a:t>
            </a:r>
          </a:p>
        </p:txBody>
      </p:sp>
    </p:spTree>
    <p:extLst>
      <p:ext uri="{BB962C8B-B14F-4D97-AF65-F5344CB8AC3E}">
        <p14:creationId xmlns:p14="http://schemas.microsoft.com/office/powerpoint/2010/main" val="3107029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152400" y="685800"/>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Abstraction helps – consider dense networks</a:t>
            </a:r>
          </a:p>
        </p:txBody>
      </p:sp>
      <p:pic>
        <p:nvPicPr>
          <p:cNvPr id="67588" name="Picture 6"/>
          <p:cNvPicPr>
            <a:picLocks noChangeAspect="1" noChangeArrowheads="1"/>
          </p:cNvPicPr>
          <p:nvPr/>
        </p:nvPicPr>
        <p:blipFill>
          <a:blip r:embed="rId2">
            <a:extLst>
              <a:ext uri="{28A0092B-C50C-407E-A947-70E740481C1C}">
                <a14:useLocalDpi xmlns:a14="http://schemas.microsoft.com/office/drawing/2010/main" val="0"/>
              </a:ext>
            </a:extLst>
          </a:blip>
          <a:srcRect l="4575" t="9013" r="5011" b="4066"/>
          <a:stretch>
            <a:fillRect/>
          </a:stretch>
        </p:blipFill>
        <p:spPr bwMode="auto">
          <a:xfrm>
            <a:off x="2166938" y="1208088"/>
            <a:ext cx="52038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Box 9"/>
          <p:cNvSpPr txBox="1">
            <a:spLocks noChangeArrowheads="1"/>
          </p:cNvSpPr>
          <p:nvPr/>
        </p:nvSpPr>
        <p:spPr bwMode="auto">
          <a:xfrm>
            <a:off x="2921000" y="830263"/>
            <a:ext cx="3265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latin typeface="+mj-lt"/>
              </a:rPr>
              <a:t>Co-voting similarity, 109</a:t>
            </a:r>
            <a:r>
              <a:rPr lang="en-US" altLang="en-US" baseline="30000">
                <a:latin typeface="+mj-lt"/>
              </a:rPr>
              <a:t>th</a:t>
            </a:r>
            <a:r>
              <a:rPr lang="en-US" altLang="en-US">
                <a:latin typeface="+mj-lt"/>
              </a:rPr>
              <a:t> senate</a:t>
            </a:r>
          </a:p>
        </p:txBody>
      </p:sp>
      <p:sp>
        <p:nvSpPr>
          <p:cNvPr id="6" name="Rectangle 5"/>
          <p:cNvSpPr>
            <a:spLocks noChangeArrowheads="1"/>
          </p:cNvSpPr>
          <p:nvPr/>
        </p:nvSpPr>
        <p:spPr bwMode="auto">
          <a:xfrm>
            <a:off x="157163" y="222250"/>
            <a:ext cx="357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1: Density/Scale</a:t>
            </a:r>
            <a:endParaRPr lang="en-US" altLang="en-US" sz="2000" b="1" dirty="0">
              <a:latin typeface="+mj-lt"/>
            </a:endParaRPr>
          </a:p>
        </p:txBody>
      </p:sp>
    </p:spTree>
    <p:extLst>
      <p:ext uri="{BB962C8B-B14F-4D97-AF65-F5344CB8AC3E}">
        <p14:creationId xmlns:p14="http://schemas.microsoft.com/office/powerpoint/2010/main" val="3118953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8"/>
          <p:cNvSpPr txBox="1">
            <a:spLocks noChangeArrowheads="1"/>
          </p:cNvSpPr>
          <p:nvPr/>
        </p:nvSpPr>
        <p:spPr bwMode="auto">
          <a:xfrm>
            <a:off x="152400" y="685800"/>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Abstraction helps – consider dense </a:t>
            </a:r>
            <a:r>
              <a:rPr lang="en-US" altLang="en-US" sz="1600" dirty="0" smtClean="0">
                <a:latin typeface="+mj-lt"/>
              </a:rPr>
              <a:t>networks</a:t>
            </a:r>
            <a:endParaRPr lang="en-US" altLang="en-US" sz="1600" dirty="0">
              <a:latin typeface="+mj-lt"/>
            </a:endParaRPr>
          </a:p>
        </p:txBody>
      </p:sp>
      <p:sp>
        <p:nvSpPr>
          <p:cNvPr id="68612" name="TextBox 10"/>
          <p:cNvSpPr txBox="1">
            <a:spLocks noChangeArrowheads="1"/>
          </p:cNvSpPr>
          <p:nvPr/>
        </p:nvSpPr>
        <p:spPr bwMode="auto">
          <a:xfrm>
            <a:off x="2921000" y="830263"/>
            <a:ext cx="3265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latin typeface="+mj-lt"/>
              </a:rPr>
              <a:t>Co-voting similarity, 109</a:t>
            </a:r>
            <a:r>
              <a:rPr lang="en-US" altLang="en-US" baseline="30000">
                <a:latin typeface="+mj-lt"/>
              </a:rPr>
              <a:t>th</a:t>
            </a:r>
            <a:r>
              <a:rPr lang="en-US" altLang="en-US">
                <a:latin typeface="+mj-lt"/>
              </a:rPr>
              <a:t> senate</a:t>
            </a:r>
          </a:p>
        </p:txBody>
      </p:sp>
      <p:pic>
        <p:nvPicPr>
          <p:cNvPr id="68613" name="Picture 5" descr="sen109_perm_b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1671" y="1244600"/>
            <a:ext cx="5085441"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7163" y="222250"/>
            <a:ext cx="35736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1: Density/Scale</a:t>
            </a:r>
            <a:endParaRPr lang="en-US" altLang="en-US" sz="2000" b="1" dirty="0">
              <a:latin typeface="+mj-lt"/>
            </a:endParaRPr>
          </a:p>
        </p:txBody>
      </p:sp>
      <p:sp>
        <p:nvSpPr>
          <p:cNvPr id="2" name="Rectangle 1"/>
          <p:cNvSpPr/>
          <p:nvPr/>
        </p:nvSpPr>
        <p:spPr>
          <a:xfrm>
            <a:off x="152853" y="6381234"/>
            <a:ext cx="4636847" cy="369332"/>
          </a:xfrm>
          <a:prstGeom prst="rect">
            <a:avLst/>
          </a:prstGeom>
        </p:spPr>
        <p:txBody>
          <a:bodyPr wrap="none">
            <a:spAutoFit/>
          </a:bodyPr>
          <a:lstStyle/>
          <a:p>
            <a:r>
              <a:rPr lang="en-US" dirty="0" smtClean="0">
                <a:latin typeface="+mj-lt"/>
                <a:hlinkClick r:id="rId4"/>
              </a:rPr>
              <a:t>See also:  https</a:t>
            </a:r>
            <a:r>
              <a:rPr lang="en-US" dirty="0">
                <a:latin typeface="+mj-lt"/>
                <a:hlinkClick r:id="rId4"/>
              </a:rPr>
              <a:t>://bost.ocks.org/mike/miserables</a:t>
            </a:r>
            <a:r>
              <a:rPr lang="en-US" dirty="0" smtClean="0">
                <a:latin typeface="+mj-lt"/>
                <a:hlinkClick r:id="rId4"/>
              </a:rPr>
              <a:t>/</a:t>
            </a:r>
            <a:endParaRPr lang="en-US" dirty="0">
              <a:latin typeface="+mj-lt"/>
            </a:endParaRPr>
          </a:p>
        </p:txBody>
      </p:sp>
    </p:spTree>
    <p:extLst>
      <p:ext uri="{BB962C8B-B14F-4D97-AF65-F5344CB8AC3E}">
        <p14:creationId xmlns:p14="http://schemas.microsoft.com/office/powerpoint/2010/main" val="2763316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739775"/>
            <a:ext cx="36798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The traditional network diffusion image is the logistic curve.  Consider Coleman, Katz and </a:t>
            </a:r>
            <a:r>
              <a:rPr lang="en-US" altLang="en-US" sz="1600" dirty="0" err="1">
                <a:latin typeface="+mj-lt"/>
              </a:rPr>
              <a:t>Menzel</a:t>
            </a:r>
            <a:r>
              <a:rPr lang="en-US" altLang="en-US" sz="1600" dirty="0">
                <a:latin typeface="+mj-lt"/>
              </a:rPr>
              <a:t> (1957):</a:t>
            </a:r>
          </a:p>
        </p:txBody>
      </p:sp>
      <p:sp>
        <p:nvSpPr>
          <p:cNvPr id="71684" name="Text Box 9"/>
          <p:cNvSpPr txBox="1">
            <a:spLocks noChangeArrowheads="1"/>
          </p:cNvSpPr>
          <p:nvPr/>
        </p:nvSpPr>
        <p:spPr bwMode="auto">
          <a:xfrm>
            <a:off x="190500" y="2295525"/>
            <a:ext cx="33305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latin typeface="+mj-lt"/>
              </a:rPr>
              <a:t>These curves count the cumulative number of “adopters” by time, but don’t express much about network structure, because they aggregate across all transmissions.</a:t>
            </a:r>
          </a:p>
          <a:p>
            <a:pPr eaLnBrk="1" hangingPunct="1"/>
            <a:endParaRPr lang="en-US" altLang="en-US" sz="1600">
              <a:latin typeface="+mj-lt"/>
            </a:endParaRPr>
          </a:p>
          <a:p>
            <a:pPr eaLnBrk="1" hangingPunct="1"/>
            <a:r>
              <a:rPr lang="en-US" altLang="en-US" sz="1600">
                <a:latin typeface="+mj-lt"/>
              </a:rPr>
              <a:t>That is, they show an aggregate outcome without really identifying a social process.</a:t>
            </a:r>
          </a:p>
        </p:txBody>
      </p:sp>
      <p:pic>
        <p:nvPicPr>
          <p:cNvPr id="7168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665163"/>
            <a:ext cx="501808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7163" y="222250"/>
            <a:ext cx="5603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2: Spread over a dynamic network</a:t>
            </a:r>
            <a:endParaRPr lang="en-US" altLang="en-US" sz="2000" b="1" dirty="0">
              <a:latin typeface="+mj-lt"/>
            </a:endParaRPr>
          </a:p>
        </p:txBody>
      </p:sp>
    </p:spTree>
    <p:extLst>
      <p:ext uri="{BB962C8B-B14F-4D97-AF65-F5344CB8AC3E}">
        <p14:creationId xmlns:p14="http://schemas.microsoft.com/office/powerpoint/2010/main" val="1025222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19075" y="708025"/>
            <a:ext cx="83851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An alternative is to think of a network trace as the likely number reached from any given node, where “likely” is determined either by an edge transmission p(</a:t>
            </a:r>
            <a:r>
              <a:rPr lang="en-US" altLang="en-US" sz="1600" dirty="0" err="1">
                <a:latin typeface="+mj-lt"/>
              </a:rPr>
              <a:t>transfer|dist</a:t>
            </a:r>
            <a:r>
              <a:rPr lang="en-US" altLang="en-US" sz="1600" dirty="0">
                <a:latin typeface="+mj-lt"/>
              </a:rPr>
              <a:t>) or simple distance (geodesic), and follow each starting node. </a:t>
            </a:r>
          </a:p>
        </p:txBody>
      </p:sp>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528763"/>
            <a:ext cx="7716837"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5"/>
          <p:cNvSpPr txBox="1">
            <a:spLocks noChangeArrowheads="1"/>
          </p:cNvSpPr>
          <p:nvPr/>
        </p:nvSpPr>
        <p:spPr bwMode="auto">
          <a:xfrm>
            <a:off x="1524000" y="1676400"/>
            <a:ext cx="1844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solidFill>
                  <a:srgbClr val="000000"/>
                </a:solidFill>
                <a:latin typeface="+mj-lt"/>
              </a:rPr>
              <a:t>Trace Curves: Number reachable at each step</a:t>
            </a:r>
          </a:p>
        </p:txBody>
      </p:sp>
      <p:sp>
        <p:nvSpPr>
          <p:cNvPr id="6" name="Text Box 8"/>
          <p:cNvSpPr txBox="1">
            <a:spLocks noChangeArrowheads="1"/>
          </p:cNvSpPr>
          <p:nvPr/>
        </p:nvSpPr>
        <p:spPr bwMode="auto">
          <a:xfrm>
            <a:off x="5913438" y="2717800"/>
            <a:ext cx="2097087" cy="2862263"/>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dirty="0">
                <a:solidFill>
                  <a:srgbClr val="000000"/>
                </a:solidFill>
                <a:latin typeface="+mj-lt"/>
              </a:rPr>
              <a:t>The collection of curves is useful, to either compare to a null hypothesis or to contextualize an observed epidemic.  Curves are simple to use, as we have good statistical measures of their shape.</a:t>
            </a:r>
          </a:p>
          <a:p>
            <a:pPr eaLnBrk="1" hangingPunct="1"/>
            <a:endParaRPr lang="en-US" altLang="en-US" sz="1200" dirty="0">
              <a:solidFill>
                <a:srgbClr val="000000"/>
              </a:solidFill>
              <a:latin typeface="+mj-lt"/>
            </a:endParaRPr>
          </a:p>
          <a:p>
            <a:pPr eaLnBrk="1" hangingPunct="1"/>
            <a:endParaRPr lang="en-US" altLang="en-US" sz="1200" dirty="0">
              <a:solidFill>
                <a:srgbClr val="000000"/>
              </a:solidFill>
              <a:latin typeface="+mj-lt"/>
            </a:endParaRPr>
          </a:p>
          <a:p>
            <a:pPr eaLnBrk="1" hangingPunct="1"/>
            <a:r>
              <a:rPr lang="en-US" altLang="en-US" sz="1200" dirty="0">
                <a:solidFill>
                  <a:srgbClr val="000000"/>
                </a:solidFill>
                <a:latin typeface="+mj-lt"/>
              </a:rPr>
              <a:t>But they are still one-step removed from the network itself, so how might we incorporate this information into the network?</a:t>
            </a:r>
          </a:p>
        </p:txBody>
      </p:sp>
      <p:sp>
        <p:nvSpPr>
          <p:cNvPr id="7" name="Rectangle 6"/>
          <p:cNvSpPr>
            <a:spLocks noChangeArrowheads="1"/>
          </p:cNvSpPr>
          <p:nvPr/>
        </p:nvSpPr>
        <p:spPr bwMode="auto">
          <a:xfrm>
            <a:off x="157163" y="222250"/>
            <a:ext cx="5603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2: Spread over a dynamic network</a:t>
            </a:r>
            <a:endParaRPr lang="en-US" altLang="en-US" sz="2000" b="1" dirty="0">
              <a:latin typeface="+mj-lt"/>
            </a:endParaRPr>
          </a:p>
        </p:txBody>
      </p:sp>
    </p:spTree>
    <p:extLst>
      <p:ext uri="{BB962C8B-B14F-4D97-AF65-F5344CB8AC3E}">
        <p14:creationId xmlns:p14="http://schemas.microsoft.com/office/powerpoint/2010/main" val="3545619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1219200"/>
            <a:ext cx="368241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In general, a relation can be:</a:t>
            </a:r>
          </a:p>
          <a:p>
            <a:pPr marL="342900" indent="-342900">
              <a:spcBef>
                <a:spcPct val="0"/>
              </a:spcBef>
            </a:pPr>
            <a:r>
              <a:rPr lang="en-US" altLang="en-US" sz="2000" dirty="0" smtClean="0"/>
              <a:t>Binary </a:t>
            </a:r>
            <a:r>
              <a:rPr lang="en-US" altLang="en-US" sz="2000" dirty="0"/>
              <a:t>or Valued</a:t>
            </a:r>
          </a:p>
          <a:p>
            <a:pPr marL="342900" indent="-342900">
              <a:spcBef>
                <a:spcPct val="0"/>
              </a:spcBef>
            </a:pPr>
            <a:r>
              <a:rPr lang="en-US" altLang="en-US" sz="2000" dirty="0" smtClean="0"/>
              <a:t>Directed </a:t>
            </a:r>
            <a:r>
              <a:rPr lang="en-US" altLang="en-US" sz="2000" dirty="0"/>
              <a:t>or Undirected	</a:t>
            </a:r>
          </a:p>
        </p:txBody>
      </p:sp>
      <p:grpSp>
        <p:nvGrpSpPr>
          <p:cNvPr id="28675" name="Group 3"/>
          <p:cNvGrpSpPr>
            <a:grpSpLocks/>
          </p:cNvGrpSpPr>
          <p:nvPr/>
        </p:nvGrpSpPr>
        <p:grpSpPr bwMode="auto">
          <a:xfrm>
            <a:off x="447675" y="2759075"/>
            <a:ext cx="3721100" cy="863600"/>
            <a:chOff x="272" y="2380"/>
            <a:chExt cx="2528" cy="544"/>
          </a:xfrm>
        </p:grpSpPr>
        <p:sp>
          <p:nvSpPr>
            <p:cNvPr id="28720" name="Freeform 4"/>
            <p:cNvSpPr>
              <a:spLocks/>
            </p:cNvSpPr>
            <p:nvPr/>
          </p:nvSpPr>
          <p:spPr bwMode="auto">
            <a:xfrm>
              <a:off x="368" y="2464"/>
              <a:ext cx="2344" cy="400"/>
            </a:xfrm>
            <a:custGeom>
              <a:avLst/>
              <a:gdLst>
                <a:gd name="T0" fmla="*/ 0 w 2344"/>
                <a:gd name="T1" fmla="*/ 384 h 400"/>
                <a:gd name="T2" fmla="*/ 608 w 2344"/>
                <a:gd name="T3" fmla="*/ 0 h 400"/>
                <a:gd name="T4" fmla="*/ 1048 w 2344"/>
                <a:gd name="T5" fmla="*/ 392 h 400"/>
                <a:gd name="T6" fmla="*/ 1760 w 2344"/>
                <a:gd name="T7" fmla="*/ 0 h 400"/>
                <a:gd name="T8" fmla="*/ 2344 w 2344"/>
                <a:gd name="T9" fmla="*/ 392 h 400"/>
                <a:gd name="T10" fmla="*/ 1064 w 2344"/>
                <a:gd name="T11" fmla="*/ 400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1" name="Oval 5"/>
            <p:cNvSpPr>
              <a:spLocks noChangeArrowheads="1"/>
            </p:cNvSpPr>
            <p:nvPr/>
          </p:nvSpPr>
          <p:spPr bwMode="auto">
            <a:xfrm>
              <a:off x="272"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28722" name="Oval 6"/>
            <p:cNvSpPr>
              <a:spLocks noChangeArrowheads="1"/>
            </p:cNvSpPr>
            <p:nvPr/>
          </p:nvSpPr>
          <p:spPr bwMode="auto">
            <a:xfrm>
              <a:off x="88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28723" name="Oval 7"/>
            <p:cNvSpPr>
              <a:spLocks noChangeArrowheads="1"/>
            </p:cNvSpPr>
            <p:nvPr/>
          </p:nvSpPr>
          <p:spPr bwMode="auto">
            <a:xfrm>
              <a:off x="1328"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28724" name="Oval 8"/>
            <p:cNvSpPr>
              <a:spLocks noChangeArrowheads="1"/>
            </p:cNvSpPr>
            <p:nvPr/>
          </p:nvSpPr>
          <p:spPr bwMode="auto">
            <a:xfrm>
              <a:off x="2624"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28725" name="Oval 9"/>
            <p:cNvSpPr>
              <a:spLocks noChangeArrowheads="1"/>
            </p:cNvSpPr>
            <p:nvPr/>
          </p:nvSpPr>
          <p:spPr bwMode="auto">
            <a:xfrm>
              <a:off x="204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grpSp>
      <p:sp>
        <p:nvSpPr>
          <p:cNvPr id="28676" name="Text Box 10"/>
          <p:cNvSpPr txBox="1">
            <a:spLocks noChangeArrowheads="1"/>
          </p:cNvSpPr>
          <p:nvPr/>
        </p:nvSpPr>
        <p:spPr bwMode="auto">
          <a:xfrm>
            <a:off x="1333500" y="3754438"/>
            <a:ext cx="16818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u</a:t>
            </a:r>
            <a:r>
              <a:rPr lang="en-US" altLang="en-US" sz="1600" dirty="0" smtClean="0"/>
              <a:t>ndirected</a:t>
            </a:r>
            <a:r>
              <a:rPr lang="en-US" altLang="en-US" sz="1600" dirty="0"/>
              <a:t>, binary</a:t>
            </a:r>
          </a:p>
        </p:txBody>
      </p:sp>
      <p:sp>
        <p:nvSpPr>
          <p:cNvPr id="28677" name="Text Box 11"/>
          <p:cNvSpPr txBox="1">
            <a:spLocks noChangeArrowheads="1"/>
          </p:cNvSpPr>
          <p:nvPr/>
        </p:nvSpPr>
        <p:spPr bwMode="auto">
          <a:xfrm>
            <a:off x="5562600" y="3665538"/>
            <a:ext cx="15792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  </a:t>
            </a:r>
            <a:r>
              <a:rPr lang="en-US" altLang="en-US" sz="1600" dirty="0" smtClean="0"/>
              <a:t>directed</a:t>
            </a:r>
            <a:r>
              <a:rPr lang="en-US" altLang="en-US" sz="1600" dirty="0"/>
              <a:t>, binary</a:t>
            </a:r>
          </a:p>
        </p:txBody>
      </p:sp>
      <p:grpSp>
        <p:nvGrpSpPr>
          <p:cNvPr id="28678" name="Group 12"/>
          <p:cNvGrpSpPr>
            <a:grpSpLocks/>
          </p:cNvGrpSpPr>
          <p:nvPr/>
        </p:nvGrpSpPr>
        <p:grpSpPr bwMode="auto">
          <a:xfrm>
            <a:off x="4676775" y="2670175"/>
            <a:ext cx="3721100" cy="1009650"/>
            <a:chOff x="2976" y="2220"/>
            <a:chExt cx="2344" cy="636"/>
          </a:xfrm>
        </p:grpSpPr>
        <p:sp>
          <p:nvSpPr>
            <p:cNvPr id="28708" name="Oval 13"/>
            <p:cNvSpPr>
              <a:spLocks noChangeArrowheads="1"/>
            </p:cNvSpPr>
            <p:nvPr/>
          </p:nvSpPr>
          <p:spPr bwMode="auto">
            <a:xfrm>
              <a:off x="2976" y="260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28709" name="Oval 14"/>
            <p:cNvSpPr>
              <a:spLocks noChangeArrowheads="1"/>
            </p:cNvSpPr>
            <p:nvPr/>
          </p:nvSpPr>
          <p:spPr bwMode="auto">
            <a:xfrm>
              <a:off x="3540" y="2220"/>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28710" name="Oval 15"/>
            <p:cNvSpPr>
              <a:spLocks noChangeArrowheads="1"/>
            </p:cNvSpPr>
            <p:nvPr/>
          </p:nvSpPr>
          <p:spPr bwMode="auto">
            <a:xfrm>
              <a:off x="3955" y="260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28711" name="Oval 16"/>
            <p:cNvSpPr>
              <a:spLocks noChangeArrowheads="1"/>
            </p:cNvSpPr>
            <p:nvPr/>
          </p:nvSpPr>
          <p:spPr bwMode="auto">
            <a:xfrm>
              <a:off x="5157" y="260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28712" name="Oval 17"/>
            <p:cNvSpPr>
              <a:spLocks noChangeArrowheads="1"/>
            </p:cNvSpPr>
            <p:nvPr/>
          </p:nvSpPr>
          <p:spPr bwMode="auto">
            <a:xfrm>
              <a:off x="4615" y="2220"/>
              <a:ext cx="164"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sp>
          <p:nvSpPr>
            <p:cNvPr id="28713" name="Freeform 18"/>
            <p:cNvSpPr>
              <a:spLocks/>
            </p:cNvSpPr>
            <p:nvPr/>
          </p:nvSpPr>
          <p:spPr bwMode="auto">
            <a:xfrm>
              <a:off x="3128" y="2320"/>
              <a:ext cx="384" cy="320"/>
            </a:xfrm>
            <a:custGeom>
              <a:avLst/>
              <a:gdLst>
                <a:gd name="T0" fmla="*/ 0 w 384"/>
                <a:gd name="T1" fmla="*/ 320 h 320"/>
                <a:gd name="T2" fmla="*/ 112 w 384"/>
                <a:gd name="T3" fmla="*/ 128 h 320"/>
                <a:gd name="T4" fmla="*/ 384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Freeform 19"/>
            <p:cNvSpPr>
              <a:spLocks/>
            </p:cNvSpPr>
            <p:nvPr/>
          </p:nvSpPr>
          <p:spPr bwMode="auto">
            <a:xfrm flipH="1" flipV="1">
              <a:off x="3144" y="2408"/>
              <a:ext cx="384" cy="320"/>
            </a:xfrm>
            <a:custGeom>
              <a:avLst/>
              <a:gdLst>
                <a:gd name="T0" fmla="*/ 0 w 384"/>
                <a:gd name="T1" fmla="*/ 320 h 320"/>
                <a:gd name="T2" fmla="*/ 112 w 384"/>
                <a:gd name="T3" fmla="*/ 128 h 320"/>
                <a:gd name="T4" fmla="*/ 384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Freeform 20"/>
            <p:cNvSpPr>
              <a:spLocks/>
            </p:cNvSpPr>
            <p:nvPr/>
          </p:nvSpPr>
          <p:spPr bwMode="auto">
            <a:xfrm>
              <a:off x="4128" y="2304"/>
              <a:ext cx="440" cy="336"/>
            </a:xfrm>
            <a:custGeom>
              <a:avLst/>
              <a:gdLst>
                <a:gd name="T0" fmla="*/ 0 w 440"/>
                <a:gd name="T1" fmla="*/ 336 h 336"/>
                <a:gd name="T2" fmla="*/ 152 w 440"/>
                <a:gd name="T3" fmla="*/ 96 h 336"/>
                <a:gd name="T4" fmla="*/ 440 w 440"/>
                <a:gd name="T5" fmla="*/ 0 h 336"/>
                <a:gd name="T6" fmla="*/ 0 60000 65536"/>
                <a:gd name="T7" fmla="*/ 0 60000 65536"/>
                <a:gd name="T8" fmla="*/ 0 60000 65536"/>
              </a:gdLst>
              <a:ahLst/>
              <a:cxnLst>
                <a:cxn ang="T6">
                  <a:pos x="T0" y="T1"/>
                </a:cxn>
                <a:cxn ang="T7">
                  <a:pos x="T2" y="T3"/>
                </a:cxn>
                <a:cxn ang="T8">
                  <a:pos x="T4" y="T5"/>
                </a:cxn>
              </a:cxnLst>
              <a:rect l="0" t="0" r="r" b="b"/>
              <a:pathLst>
                <a:path w="440" h="336">
                  <a:moveTo>
                    <a:pt x="0" y="336"/>
                  </a:moveTo>
                  <a:cubicBezTo>
                    <a:pt x="25" y="296"/>
                    <a:pt x="79" y="152"/>
                    <a:pt x="152" y="96"/>
                  </a:cubicBezTo>
                  <a:cubicBezTo>
                    <a:pt x="225" y="40"/>
                    <a:pt x="380" y="20"/>
                    <a:pt x="44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6" name="Freeform 21"/>
            <p:cNvSpPr>
              <a:spLocks/>
            </p:cNvSpPr>
            <p:nvPr/>
          </p:nvSpPr>
          <p:spPr bwMode="auto">
            <a:xfrm>
              <a:off x="4160" y="2704"/>
              <a:ext cx="952" cy="152"/>
            </a:xfrm>
            <a:custGeom>
              <a:avLst/>
              <a:gdLst>
                <a:gd name="T0" fmla="*/ 0 w 952"/>
                <a:gd name="T1" fmla="*/ 24 h 152"/>
                <a:gd name="T2" fmla="*/ 360 w 952"/>
                <a:gd name="T3" fmla="*/ 136 h 152"/>
                <a:gd name="T4" fmla="*/ 696 w 952"/>
                <a:gd name="T5" fmla="*/ 120 h 152"/>
                <a:gd name="T6" fmla="*/ 952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7" name="Freeform 22"/>
            <p:cNvSpPr>
              <a:spLocks/>
            </p:cNvSpPr>
            <p:nvPr/>
          </p:nvSpPr>
          <p:spPr bwMode="auto">
            <a:xfrm flipH="1">
              <a:off x="4800" y="2336"/>
              <a:ext cx="384" cy="320"/>
            </a:xfrm>
            <a:custGeom>
              <a:avLst/>
              <a:gdLst>
                <a:gd name="T0" fmla="*/ 0 w 384"/>
                <a:gd name="T1" fmla="*/ 320 h 320"/>
                <a:gd name="T2" fmla="*/ 112 w 384"/>
                <a:gd name="T3" fmla="*/ 128 h 320"/>
                <a:gd name="T4" fmla="*/ 384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8" name="Freeform 23"/>
            <p:cNvSpPr>
              <a:spLocks/>
            </p:cNvSpPr>
            <p:nvPr/>
          </p:nvSpPr>
          <p:spPr bwMode="auto">
            <a:xfrm flipH="1" flipV="1">
              <a:off x="4152" y="2536"/>
              <a:ext cx="952" cy="152"/>
            </a:xfrm>
            <a:custGeom>
              <a:avLst/>
              <a:gdLst>
                <a:gd name="T0" fmla="*/ 0 w 952"/>
                <a:gd name="T1" fmla="*/ 24 h 152"/>
                <a:gd name="T2" fmla="*/ 360 w 952"/>
                <a:gd name="T3" fmla="*/ 136 h 152"/>
                <a:gd name="T4" fmla="*/ 696 w 952"/>
                <a:gd name="T5" fmla="*/ 120 h 152"/>
                <a:gd name="T6" fmla="*/ 952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9" name="Freeform 24"/>
            <p:cNvSpPr>
              <a:spLocks/>
            </p:cNvSpPr>
            <p:nvPr/>
          </p:nvSpPr>
          <p:spPr bwMode="auto">
            <a:xfrm>
              <a:off x="3680" y="2360"/>
              <a:ext cx="280" cy="264"/>
            </a:xfrm>
            <a:custGeom>
              <a:avLst/>
              <a:gdLst>
                <a:gd name="T0" fmla="*/ 280 w 280"/>
                <a:gd name="T1" fmla="*/ 264 h 264"/>
                <a:gd name="T2" fmla="*/ 192 w 280"/>
                <a:gd name="T3" fmla="*/ 80 h 264"/>
                <a:gd name="T4" fmla="*/ 0 w 280"/>
                <a:gd name="T5" fmla="*/ 0 h 264"/>
                <a:gd name="T6" fmla="*/ 0 60000 65536"/>
                <a:gd name="T7" fmla="*/ 0 60000 65536"/>
                <a:gd name="T8" fmla="*/ 0 60000 65536"/>
              </a:gdLst>
              <a:ahLst/>
              <a:cxnLst>
                <a:cxn ang="T6">
                  <a:pos x="T0" y="T1"/>
                </a:cxn>
                <a:cxn ang="T7">
                  <a:pos x="T2" y="T3"/>
                </a:cxn>
                <a:cxn ang="T8">
                  <a:pos x="T4" y="T5"/>
                </a:cxn>
              </a:cxnLst>
              <a:rect l="0" t="0" r="r" b="b"/>
              <a:pathLst>
                <a:path w="280" h="264">
                  <a:moveTo>
                    <a:pt x="280" y="264"/>
                  </a:moveTo>
                  <a:cubicBezTo>
                    <a:pt x="265" y="233"/>
                    <a:pt x="239" y="124"/>
                    <a:pt x="192" y="80"/>
                  </a:cubicBezTo>
                  <a:cubicBezTo>
                    <a:pt x="145" y="36"/>
                    <a:pt x="40" y="17"/>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679" name="Group 2"/>
          <p:cNvGrpSpPr>
            <a:grpSpLocks/>
          </p:cNvGrpSpPr>
          <p:nvPr/>
        </p:nvGrpSpPr>
        <p:grpSpPr bwMode="auto">
          <a:xfrm>
            <a:off x="600075" y="4338638"/>
            <a:ext cx="7950200" cy="1422816"/>
            <a:chOff x="600075" y="4338638"/>
            <a:chExt cx="7950200" cy="1422816"/>
          </a:xfrm>
        </p:grpSpPr>
        <p:grpSp>
          <p:nvGrpSpPr>
            <p:cNvPr id="28681" name="Group 26"/>
            <p:cNvGrpSpPr>
              <a:grpSpLocks/>
            </p:cNvGrpSpPr>
            <p:nvPr/>
          </p:nvGrpSpPr>
          <p:grpSpPr bwMode="auto">
            <a:xfrm>
              <a:off x="600075" y="4427538"/>
              <a:ext cx="3721100" cy="863600"/>
              <a:chOff x="272" y="2380"/>
              <a:chExt cx="2528" cy="544"/>
            </a:xfrm>
          </p:grpSpPr>
          <p:sp>
            <p:nvSpPr>
              <p:cNvPr id="28702" name="Freeform 27"/>
              <p:cNvSpPr>
                <a:spLocks/>
              </p:cNvSpPr>
              <p:nvPr/>
            </p:nvSpPr>
            <p:spPr bwMode="auto">
              <a:xfrm>
                <a:off x="368" y="2464"/>
                <a:ext cx="2344" cy="400"/>
              </a:xfrm>
              <a:custGeom>
                <a:avLst/>
                <a:gdLst>
                  <a:gd name="T0" fmla="*/ 0 w 2344"/>
                  <a:gd name="T1" fmla="*/ 384 h 400"/>
                  <a:gd name="T2" fmla="*/ 608 w 2344"/>
                  <a:gd name="T3" fmla="*/ 0 h 400"/>
                  <a:gd name="T4" fmla="*/ 1048 w 2344"/>
                  <a:gd name="T5" fmla="*/ 392 h 400"/>
                  <a:gd name="T6" fmla="*/ 1760 w 2344"/>
                  <a:gd name="T7" fmla="*/ 0 h 400"/>
                  <a:gd name="T8" fmla="*/ 2344 w 2344"/>
                  <a:gd name="T9" fmla="*/ 392 h 400"/>
                  <a:gd name="T10" fmla="*/ 1064 w 2344"/>
                  <a:gd name="T11" fmla="*/ 400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Oval 28"/>
              <p:cNvSpPr>
                <a:spLocks noChangeArrowheads="1"/>
              </p:cNvSpPr>
              <p:nvPr/>
            </p:nvSpPr>
            <p:spPr bwMode="auto">
              <a:xfrm>
                <a:off x="272"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28704" name="Oval 29"/>
              <p:cNvSpPr>
                <a:spLocks noChangeArrowheads="1"/>
              </p:cNvSpPr>
              <p:nvPr/>
            </p:nvSpPr>
            <p:spPr bwMode="auto">
              <a:xfrm>
                <a:off x="88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28705" name="Oval 30"/>
              <p:cNvSpPr>
                <a:spLocks noChangeArrowheads="1"/>
              </p:cNvSpPr>
              <p:nvPr/>
            </p:nvSpPr>
            <p:spPr bwMode="auto">
              <a:xfrm>
                <a:off x="1328"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28706" name="Oval 31"/>
              <p:cNvSpPr>
                <a:spLocks noChangeArrowheads="1"/>
              </p:cNvSpPr>
              <p:nvPr/>
            </p:nvSpPr>
            <p:spPr bwMode="auto">
              <a:xfrm>
                <a:off x="2624" y="2764"/>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28707" name="Oval 32"/>
              <p:cNvSpPr>
                <a:spLocks noChangeArrowheads="1"/>
              </p:cNvSpPr>
              <p:nvPr/>
            </p:nvSpPr>
            <p:spPr bwMode="auto">
              <a:xfrm>
                <a:off x="2040" y="2380"/>
                <a:ext cx="176"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grpSp>
        <p:sp>
          <p:nvSpPr>
            <p:cNvPr id="28682" name="Text Box 33"/>
            <p:cNvSpPr txBox="1">
              <a:spLocks noChangeArrowheads="1"/>
            </p:cNvSpPr>
            <p:nvPr/>
          </p:nvSpPr>
          <p:spPr bwMode="auto">
            <a:xfrm>
              <a:off x="1485900" y="5422900"/>
              <a:ext cx="1704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u</a:t>
              </a:r>
              <a:r>
                <a:rPr lang="en-US" altLang="en-US" sz="1600" dirty="0" smtClean="0"/>
                <a:t>ndirected</a:t>
              </a:r>
              <a:r>
                <a:rPr lang="en-US" altLang="en-US" sz="1600" dirty="0"/>
                <a:t>, </a:t>
              </a:r>
              <a:r>
                <a:rPr lang="en-US" altLang="en-US" sz="1600" dirty="0" smtClean="0"/>
                <a:t>valued</a:t>
              </a:r>
              <a:endParaRPr lang="en-US" altLang="en-US" sz="1600" dirty="0"/>
            </a:p>
          </p:txBody>
        </p:sp>
        <p:grpSp>
          <p:nvGrpSpPr>
            <p:cNvPr id="28683" name="Group 1"/>
            <p:cNvGrpSpPr>
              <a:grpSpLocks/>
            </p:cNvGrpSpPr>
            <p:nvPr/>
          </p:nvGrpSpPr>
          <p:grpSpPr bwMode="auto">
            <a:xfrm>
              <a:off x="4829175" y="4338638"/>
              <a:ext cx="3721100" cy="1333916"/>
              <a:chOff x="4829175" y="4338638"/>
              <a:chExt cx="3721100" cy="1333916"/>
            </a:xfrm>
          </p:grpSpPr>
          <p:sp>
            <p:nvSpPr>
              <p:cNvPr id="28689" name="Text Box 34"/>
              <p:cNvSpPr txBox="1">
                <a:spLocks noChangeArrowheads="1"/>
              </p:cNvSpPr>
              <p:nvPr/>
            </p:nvSpPr>
            <p:spPr bwMode="auto">
              <a:xfrm>
                <a:off x="5715000" y="5334000"/>
                <a:ext cx="14991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t>d</a:t>
                </a:r>
                <a:r>
                  <a:rPr lang="en-US" altLang="en-US" sz="1600" dirty="0" smtClean="0"/>
                  <a:t>irected</a:t>
                </a:r>
                <a:r>
                  <a:rPr lang="en-US" altLang="en-US" sz="1600" dirty="0"/>
                  <a:t>, </a:t>
                </a:r>
                <a:r>
                  <a:rPr lang="en-US" altLang="en-US" sz="1600" dirty="0" smtClean="0"/>
                  <a:t>valued</a:t>
                </a:r>
                <a:endParaRPr lang="en-US" altLang="en-US" sz="1600" dirty="0"/>
              </a:p>
            </p:txBody>
          </p:sp>
          <p:sp>
            <p:nvSpPr>
              <p:cNvPr id="28690" name="Oval 35"/>
              <p:cNvSpPr>
                <a:spLocks noChangeArrowheads="1"/>
              </p:cNvSpPr>
              <p:nvPr/>
            </p:nvSpPr>
            <p:spPr bwMode="auto">
              <a:xfrm>
                <a:off x="4829175" y="4948238"/>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28691" name="Oval 36"/>
              <p:cNvSpPr>
                <a:spLocks noChangeArrowheads="1"/>
              </p:cNvSpPr>
              <p:nvPr/>
            </p:nvSpPr>
            <p:spPr bwMode="auto">
              <a:xfrm>
                <a:off x="5724525" y="4338638"/>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28692" name="Oval 37"/>
              <p:cNvSpPr>
                <a:spLocks noChangeArrowheads="1"/>
              </p:cNvSpPr>
              <p:nvPr/>
            </p:nvSpPr>
            <p:spPr bwMode="auto">
              <a:xfrm>
                <a:off x="6383338" y="4948238"/>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28693" name="Oval 38"/>
              <p:cNvSpPr>
                <a:spLocks noChangeArrowheads="1"/>
              </p:cNvSpPr>
              <p:nvPr/>
            </p:nvSpPr>
            <p:spPr bwMode="auto">
              <a:xfrm>
                <a:off x="8291513" y="4948238"/>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28694" name="Oval 39"/>
              <p:cNvSpPr>
                <a:spLocks noChangeArrowheads="1"/>
              </p:cNvSpPr>
              <p:nvPr/>
            </p:nvSpPr>
            <p:spPr bwMode="auto">
              <a:xfrm>
                <a:off x="7431088" y="4338638"/>
                <a:ext cx="26035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sp>
            <p:nvSpPr>
              <p:cNvPr id="28695" name="Freeform 40"/>
              <p:cNvSpPr>
                <a:spLocks/>
              </p:cNvSpPr>
              <p:nvPr/>
            </p:nvSpPr>
            <p:spPr bwMode="auto">
              <a:xfrm>
                <a:off x="5070475" y="4497388"/>
                <a:ext cx="609600" cy="508000"/>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Freeform 41"/>
              <p:cNvSpPr>
                <a:spLocks/>
              </p:cNvSpPr>
              <p:nvPr/>
            </p:nvSpPr>
            <p:spPr bwMode="auto">
              <a:xfrm flipH="1" flipV="1">
                <a:off x="5095875" y="4637088"/>
                <a:ext cx="609600" cy="508000"/>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Freeform 42"/>
              <p:cNvSpPr>
                <a:spLocks/>
              </p:cNvSpPr>
              <p:nvPr/>
            </p:nvSpPr>
            <p:spPr bwMode="auto">
              <a:xfrm>
                <a:off x="6657975" y="4471988"/>
                <a:ext cx="698500" cy="533400"/>
              </a:xfrm>
              <a:custGeom>
                <a:avLst/>
                <a:gdLst>
                  <a:gd name="T0" fmla="*/ 0 w 440"/>
                  <a:gd name="T1" fmla="*/ 2147483647 h 336"/>
                  <a:gd name="T2" fmla="*/ 2147483647 w 440"/>
                  <a:gd name="T3" fmla="*/ 2147483647 h 336"/>
                  <a:gd name="T4" fmla="*/ 2147483647 w 440"/>
                  <a:gd name="T5" fmla="*/ 0 h 336"/>
                  <a:gd name="T6" fmla="*/ 0 60000 65536"/>
                  <a:gd name="T7" fmla="*/ 0 60000 65536"/>
                  <a:gd name="T8" fmla="*/ 0 60000 65536"/>
                </a:gdLst>
                <a:ahLst/>
                <a:cxnLst>
                  <a:cxn ang="T6">
                    <a:pos x="T0" y="T1"/>
                  </a:cxn>
                  <a:cxn ang="T7">
                    <a:pos x="T2" y="T3"/>
                  </a:cxn>
                  <a:cxn ang="T8">
                    <a:pos x="T4" y="T5"/>
                  </a:cxn>
                </a:cxnLst>
                <a:rect l="0" t="0" r="r" b="b"/>
                <a:pathLst>
                  <a:path w="440" h="336">
                    <a:moveTo>
                      <a:pt x="0" y="336"/>
                    </a:moveTo>
                    <a:cubicBezTo>
                      <a:pt x="25" y="296"/>
                      <a:pt x="79" y="152"/>
                      <a:pt x="152" y="96"/>
                    </a:cubicBezTo>
                    <a:cubicBezTo>
                      <a:pt x="225" y="40"/>
                      <a:pt x="380" y="20"/>
                      <a:pt x="44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Freeform 43"/>
              <p:cNvSpPr>
                <a:spLocks/>
              </p:cNvSpPr>
              <p:nvPr/>
            </p:nvSpPr>
            <p:spPr bwMode="auto">
              <a:xfrm>
                <a:off x="6708775" y="5106988"/>
                <a:ext cx="1511300" cy="241300"/>
              </a:xfrm>
              <a:custGeom>
                <a:avLst/>
                <a:gdLst>
                  <a:gd name="T0" fmla="*/ 0 w 952"/>
                  <a:gd name="T1" fmla="*/ 2147483647 h 152"/>
                  <a:gd name="T2" fmla="*/ 2147483647 w 952"/>
                  <a:gd name="T3" fmla="*/ 2147483647 h 152"/>
                  <a:gd name="T4" fmla="*/ 2147483647 w 952"/>
                  <a:gd name="T5" fmla="*/ 2147483647 h 152"/>
                  <a:gd name="T6" fmla="*/ 2147483647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Freeform 44"/>
              <p:cNvSpPr>
                <a:spLocks/>
              </p:cNvSpPr>
              <p:nvPr/>
            </p:nvSpPr>
            <p:spPr bwMode="auto">
              <a:xfrm flipH="1">
                <a:off x="7724775" y="4522788"/>
                <a:ext cx="609600" cy="508000"/>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Freeform 45"/>
              <p:cNvSpPr>
                <a:spLocks/>
              </p:cNvSpPr>
              <p:nvPr/>
            </p:nvSpPr>
            <p:spPr bwMode="auto">
              <a:xfrm flipH="1" flipV="1">
                <a:off x="6696075" y="4840288"/>
                <a:ext cx="1511300" cy="241300"/>
              </a:xfrm>
              <a:custGeom>
                <a:avLst/>
                <a:gdLst>
                  <a:gd name="T0" fmla="*/ 0 w 952"/>
                  <a:gd name="T1" fmla="*/ 2147483647 h 152"/>
                  <a:gd name="T2" fmla="*/ 2147483647 w 952"/>
                  <a:gd name="T3" fmla="*/ 2147483647 h 152"/>
                  <a:gd name="T4" fmla="*/ 2147483647 w 952"/>
                  <a:gd name="T5" fmla="*/ 2147483647 h 152"/>
                  <a:gd name="T6" fmla="*/ 2147483647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1" name="Freeform 46"/>
              <p:cNvSpPr>
                <a:spLocks/>
              </p:cNvSpPr>
              <p:nvPr/>
            </p:nvSpPr>
            <p:spPr bwMode="auto">
              <a:xfrm>
                <a:off x="5946775" y="4560888"/>
                <a:ext cx="444500" cy="419100"/>
              </a:xfrm>
              <a:custGeom>
                <a:avLst/>
                <a:gdLst>
                  <a:gd name="T0" fmla="*/ 2147483647 w 280"/>
                  <a:gd name="T1" fmla="*/ 2147483647 h 264"/>
                  <a:gd name="T2" fmla="*/ 2147483647 w 280"/>
                  <a:gd name="T3" fmla="*/ 2147483647 h 264"/>
                  <a:gd name="T4" fmla="*/ 0 w 280"/>
                  <a:gd name="T5" fmla="*/ 0 h 264"/>
                  <a:gd name="T6" fmla="*/ 0 60000 65536"/>
                  <a:gd name="T7" fmla="*/ 0 60000 65536"/>
                  <a:gd name="T8" fmla="*/ 0 60000 65536"/>
                </a:gdLst>
                <a:ahLst/>
                <a:cxnLst>
                  <a:cxn ang="T6">
                    <a:pos x="T0" y="T1"/>
                  </a:cxn>
                  <a:cxn ang="T7">
                    <a:pos x="T2" y="T3"/>
                  </a:cxn>
                  <a:cxn ang="T8">
                    <a:pos x="T4" y="T5"/>
                  </a:cxn>
                </a:cxnLst>
                <a:rect l="0" t="0" r="r" b="b"/>
                <a:pathLst>
                  <a:path w="280" h="264">
                    <a:moveTo>
                      <a:pt x="280" y="264"/>
                    </a:moveTo>
                    <a:cubicBezTo>
                      <a:pt x="265" y="233"/>
                      <a:pt x="239" y="124"/>
                      <a:pt x="192" y="80"/>
                    </a:cubicBezTo>
                    <a:cubicBezTo>
                      <a:pt x="145" y="36"/>
                      <a:pt x="40" y="17"/>
                      <a:pt x="0"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84" name="Text Box 47"/>
            <p:cNvSpPr txBox="1">
              <a:spLocks noChangeArrowheads="1"/>
            </p:cNvSpPr>
            <p:nvPr/>
          </p:nvSpPr>
          <p:spPr bwMode="auto">
            <a:xfrm>
              <a:off x="990600" y="4648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1</a:t>
              </a:r>
            </a:p>
          </p:txBody>
        </p:sp>
        <p:sp>
          <p:nvSpPr>
            <p:cNvPr id="28685" name="Text Box 48"/>
            <p:cNvSpPr txBox="1">
              <a:spLocks noChangeArrowheads="1"/>
            </p:cNvSpPr>
            <p:nvPr/>
          </p:nvSpPr>
          <p:spPr bwMode="auto">
            <a:xfrm>
              <a:off x="1905000" y="46482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3</a:t>
              </a:r>
            </a:p>
          </p:txBody>
        </p:sp>
        <p:sp>
          <p:nvSpPr>
            <p:cNvPr id="28686" name="Text Box 49"/>
            <p:cNvSpPr txBox="1">
              <a:spLocks noChangeArrowheads="1"/>
            </p:cNvSpPr>
            <p:nvPr/>
          </p:nvSpPr>
          <p:spPr bwMode="auto">
            <a:xfrm>
              <a:off x="3149600" y="4927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4</a:t>
              </a:r>
            </a:p>
          </p:txBody>
        </p:sp>
        <p:sp>
          <p:nvSpPr>
            <p:cNvPr id="28687" name="Text Box 50"/>
            <p:cNvSpPr txBox="1">
              <a:spLocks noChangeArrowheads="1"/>
            </p:cNvSpPr>
            <p:nvPr/>
          </p:nvSpPr>
          <p:spPr bwMode="auto">
            <a:xfrm>
              <a:off x="3657600" y="46355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2</a:t>
              </a:r>
            </a:p>
          </p:txBody>
        </p:sp>
        <p:sp>
          <p:nvSpPr>
            <p:cNvPr id="28688" name="Text Box 51"/>
            <p:cNvSpPr txBox="1">
              <a:spLocks noChangeArrowheads="1"/>
            </p:cNvSpPr>
            <p:nvPr/>
          </p:nvSpPr>
          <p:spPr bwMode="auto">
            <a:xfrm>
              <a:off x="2654300" y="4622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1</a:t>
              </a:r>
            </a:p>
          </p:txBody>
        </p:sp>
      </p:grpSp>
      <p:sp>
        <p:nvSpPr>
          <p:cNvPr id="28680" name="Text Box 52"/>
          <p:cNvSpPr txBox="1">
            <a:spLocks noChangeArrowheads="1"/>
          </p:cNvSpPr>
          <p:nvPr/>
        </p:nvSpPr>
        <p:spPr bwMode="auto">
          <a:xfrm>
            <a:off x="317500"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Tree>
    <p:extLst>
      <p:ext uri="{BB962C8B-B14F-4D97-AF65-F5344CB8AC3E}">
        <p14:creationId xmlns:p14="http://schemas.microsoft.com/office/powerpoint/2010/main" val="1003557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7234238" y="1217613"/>
            <a:ext cx="16922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latin typeface="+mj-lt"/>
              </a:rPr>
              <a:t>Tree Based Layout.  </a:t>
            </a:r>
          </a:p>
          <a:p>
            <a:pPr eaLnBrk="1" hangingPunct="1"/>
            <a:endParaRPr lang="en-US" altLang="en-US" sz="1400" dirty="0">
              <a:latin typeface="+mj-lt"/>
            </a:endParaRPr>
          </a:p>
          <a:p>
            <a:pPr eaLnBrk="1" hangingPunct="1"/>
            <a:r>
              <a:rPr lang="en-US" altLang="en-US" sz="1400" dirty="0">
                <a:latin typeface="+mj-lt"/>
              </a:rPr>
              <a:t>Since concurrency is an edge property, we color the edges by the concurrency status of the tie…</a:t>
            </a:r>
          </a:p>
        </p:txBody>
      </p:sp>
      <p:pic>
        <p:nvPicPr>
          <p:cNvPr id="79875" name="Picture 6" descr="concurrent_trans_e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223963"/>
            <a:ext cx="6740525"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2"/>
          <p:cNvSpPr txBox="1">
            <a:spLocks noChangeArrowheads="1"/>
          </p:cNvSpPr>
          <p:nvPr/>
        </p:nvSpPr>
        <p:spPr bwMode="auto">
          <a:xfrm>
            <a:off x="782638" y="792163"/>
            <a:ext cx="776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Start with Context:  Now follow only the diffusion paths</a:t>
            </a:r>
          </a:p>
        </p:txBody>
      </p:sp>
      <p:sp>
        <p:nvSpPr>
          <p:cNvPr id="6" name="Rectangle 5"/>
          <p:cNvSpPr>
            <a:spLocks noChangeArrowheads="1"/>
          </p:cNvSpPr>
          <p:nvPr/>
        </p:nvSpPr>
        <p:spPr bwMode="auto">
          <a:xfrm>
            <a:off x="157163" y="222250"/>
            <a:ext cx="5603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2: Spread over a dynamic network</a:t>
            </a:r>
            <a:endParaRPr lang="en-US" altLang="en-US" sz="2000" b="1" dirty="0">
              <a:latin typeface="+mj-lt"/>
            </a:endParaRPr>
          </a:p>
        </p:txBody>
      </p:sp>
    </p:spTree>
    <p:extLst>
      <p:ext uri="{BB962C8B-B14F-4D97-AF65-F5344CB8AC3E}">
        <p14:creationId xmlns:p14="http://schemas.microsoft.com/office/powerpoint/2010/main" val="39207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7243763" y="1217613"/>
            <a:ext cx="16922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latin typeface="+mj-lt"/>
              </a:rPr>
              <a:t>Tree Based Layout.  </a:t>
            </a:r>
          </a:p>
          <a:p>
            <a:pPr eaLnBrk="1" hangingPunct="1"/>
            <a:endParaRPr lang="en-US" altLang="en-US" sz="1400" dirty="0">
              <a:latin typeface="+mj-lt"/>
            </a:endParaRPr>
          </a:p>
          <a:p>
            <a:pPr eaLnBrk="1" hangingPunct="1"/>
            <a:r>
              <a:rPr lang="en-US" altLang="en-US" sz="1400" dirty="0">
                <a:latin typeface="+mj-lt"/>
              </a:rPr>
              <a:t>..but since the path carries the infection, we highlight the cumulative effect of concurrency by noting any place where a transmission would have been impossible were it not for an earlier concurrent edge.</a:t>
            </a:r>
          </a:p>
          <a:p>
            <a:pPr eaLnBrk="1" hangingPunct="1"/>
            <a:endParaRPr lang="en-US" altLang="en-US" sz="1400" dirty="0">
              <a:latin typeface="+mj-lt"/>
            </a:endParaRPr>
          </a:p>
          <a:p>
            <a:pPr eaLnBrk="1" hangingPunct="1"/>
            <a:r>
              <a:rPr lang="en-US" altLang="en-US" sz="1400" dirty="0">
                <a:latin typeface="+mj-lt"/>
              </a:rPr>
              <a:t>This is one way to deal with the importance of network dynamics.</a:t>
            </a:r>
          </a:p>
        </p:txBody>
      </p:sp>
      <p:pic>
        <p:nvPicPr>
          <p:cNvPr id="80899" name="Picture 6" descr="concurrent_trans_pa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233488"/>
            <a:ext cx="6732587"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2"/>
          <p:cNvSpPr txBox="1">
            <a:spLocks noChangeArrowheads="1"/>
          </p:cNvSpPr>
          <p:nvPr/>
        </p:nvSpPr>
        <p:spPr bwMode="auto">
          <a:xfrm>
            <a:off x="782638" y="792163"/>
            <a:ext cx="776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Start with Context: </a:t>
            </a:r>
            <a:r>
              <a:rPr lang="en-US" altLang="en-US" sz="1600" dirty="0" smtClean="0">
                <a:latin typeface="+mj-lt"/>
              </a:rPr>
              <a:t>Now </a:t>
            </a:r>
            <a:r>
              <a:rPr lang="en-US" altLang="en-US" sz="1600" dirty="0">
                <a:latin typeface="+mj-lt"/>
              </a:rPr>
              <a:t>follow only the diffusion paths</a:t>
            </a:r>
          </a:p>
        </p:txBody>
      </p:sp>
      <p:sp>
        <p:nvSpPr>
          <p:cNvPr id="6" name="Rectangle 5"/>
          <p:cNvSpPr>
            <a:spLocks noChangeArrowheads="1"/>
          </p:cNvSpPr>
          <p:nvPr/>
        </p:nvSpPr>
        <p:spPr bwMode="auto">
          <a:xfrm>
            <a:off x="157163" y="222250"/>
            <a:ext cx="5603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2: Spread over a dynamic network</a:t>
            </a:r>
            <a:endParaRPr lang="en-US" altLang="en-US" sz="2000" b="1" dirty="0">
              <a:latin typeface="+mj-lt"/>
            </a:endParaRPr>
          </a:p>
        </p:txBody>
      </p:sp>
    </p:spTree>
    <p:extLst>
      <p:ext uri="{BB962C8B-B14F-4D97-AF65-F5344CB8AC3E}">
        <p14:creationId xmlns:p14="http://schemas.microsoft.com/office/powerpoint/2010/main" val="2611597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57288" y="1166813"/>
            <a:ext cx="5578475" cy="531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23" name="Text Box 4"/>
          <p:cNvSpPr txBox="1">
            <a:spLocks noChangeArrowheads="1"/>
          </p:cNvSpPr>
          <p:nvPr/>
        </p:nvSpPr>
        <p:spPr bwMode="auto">
          <a:xfrm>
            <a:off x="7075488" y="1595438"/>
            <a:ext cx="16922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latin typeface="+mj-lt"/>
              </a:rPr>
              <a:t>An alternative version, here including non-transmission edges amongst the transmission set.</a:t>
            </a:r>
          </a:p>
        </p:txBody>
      </p:sp>
      <p:pic>
        <p:nvPicPr>
          <p:cNvPr id="81924" name="Picture 7" descr="transmission_streams1_rac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155700"/>
            <a:ext cx="543083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2"/>
          <p:cNvSpPr txBox="1">
            <a:spLocks noChangeArrowheads="1"/>
          </p:cNvSpPr>
          <p:nvPr/>
        </p:nvSpPr>
        <p:spPr bwMode="auto">
          <a:xfrm>
            <a:off x="782638" y="792163"/>
            <a:ext cx="776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dirty="0">
                <a:latin typeface="+mj-lt"/>
              </a:rPr>
              <a:t>Start with Context:  Now follow only the diffusion paths</a:t>
            </a:r>
          </a:p>
        </p:txBody>
      </p:sp>
      <p:sp>
        <p:nvSpPr>
          <p:cNvPr id="8" name="Rectangle 7"/>
          <p:cNvSpPr>
            <a:spLocks noChangeArrowheads="1"/>
          </p:cNvSpPr>
          <p:nvPr/>
        </p:nvSpPr>
        <p:spPr bwMode="auto">
          <a:xfrm>
            <a:off x="157163" y="222250"/>
            <a:ext cx="5603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2: Spread over a dynamic network</a:t>
            </a:r>
            <a:endParaRPr lang="en-US" altLang="en-US" sz="2000" b="1" dirty="0">
              <a:latin typeface="+mj-lt"/>
            </a:endParaRPr>
          </a:p>
        </p:txBody>
      </p:sp>
    </p:spTree>
    <p:extLst>
      <p:ext uri="{BB962C8B-B14F-4D97-AF65-F5344CB8AC3E}">
        <p14:creationId xmlns:p14="http://schemas.microsoft.com/office/powerpoint/2010/main" val="2618194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74650" y="1085850"/>
            <a:ext cx="26511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400" baseline="0" dirty="0"/>
              <a:t>Adding time to social networks is also complicated, as you run out of space to put time in most network figures.</a:t>
            </a:r>
          </a:p>
          <a:p>
            <a:pPr eaLnBrk="1" hangingPunct="1"/>
            <a:endParaRPr lang="en-US" altLang="en-US" sz="1400" baseline="0" dirty="0"/>
          </a:p>
          <a:p>
            <a:pPr eaLnBrk="1" hangingPunct="1"/>
            <a:r>
              <a:rPr lang="en-US" altLang="en-US" sz="1400" baseline="0" dirty="0"/>
              <a:t>One solution is to </a:t>
            </a:r>
            <a:r>
              <a:rPr lang="en-US" altLang="en-US" sz="1400" i="1" baseline="0" dirty="0"/>
              <a:t>animate </a:t>
            </a:r>
            <a:r>
              <a:rPr lang="en-US" altLang="en-US" sz="1400" baseline="0" dirty="0"/>
              <a:t>the network.</a:t>
            </a:r>
          </a:p>
          <a:p>
            <a:pPr eaLnBrk="1" hangingPunct="1"/>
            <a:endParaRPr lang="en-US" altLang="en-US" sz="1400" baseline="0" dirty="0"/>
          </a:p>
          <a:p>
            <a:pPr eaLnBrk="1" hangingPunct="1"/>
            <a:r>
              <a:rPr lang="en-US" altLang="en-US" sz="1400" baseline="0" dirty="0"/>
              <a:t>When the network is very sparse, sometimes it makes more sense to build “layers” in a flipbooks style:</a:t>
            </a:r>
          </a:p>
        </p:txBody>
      </p:sp>
      <p:pic>
        <p:nvPicPr>
          <p:cNvPr id="32772" name="Picture 5" descr="rom_fli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1776413"/>
            <a:ext cx="54483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7163" y="222250"/>
            <a:ext cx="519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3: Dynamic network Evolution</a:t>
            </a:r>
            <a:endParaRPr lang="en-US" altLang="en-US" sz="2000" b="1" dirty="0">
              <a:latin typeface="+mj-lt"/>
            </a:endParaRPr>
          </a:p>
        </p:txBody>
      </p:sp>
    </p:spTree>
    <p:extLst>
      <p:ext uri="{BB962C8B-B14F-4D97-AF65-F5344CB8AC3E}">
        <p14:creationId xmlns:p14="http://schemas.microsoft.com/office/powerpoint/2010/main" val="2528124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rug_only_y1"/>
          <p:cNvPicPr>
            <a:picLocks noChangeAspect="1" noChangeArrowheads="1"/>
          </p:cNvPicPr>
          <p:nvPr/>
        </p:nvPicPr>
        <p:blipFill>
          <a:blip r:embed="rId3">
            <a:extLst>
              <a:ext uri="{28A0092B-C50C-407E-A947-70E740481C1C}">
                <a14:useLocalDpi xmlns:a14="http://schemas.microsoft.com/office/drawing/2010/main" val="0"/>
              </a:ext>
            </a:extLst>
          </a:blip>
          <a:srcRect t="21655" b="-7913"/>
          <a:stretch>
            <a:fillRect/>
          </a:stretch>
        </p:blipFill>
        <p:spPr bwMode="auto">
          <a:xfrm>
            <a:off x="2870200" y="1346200"/>
            <a:ext cx="55308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77788" y="1306513"/>
            <a:ext cx="2330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baseline="0"/>
              <a:t>Data on drug users in Colorado Springs, over 5 years</a:t>
            </a:r>
          </a:p>
        </p:txBody>
      </p:sp>
      <p:sp>
        <p:nvSpPr>
          <p:cNvPr id="33796" name="Text Box 4"/>
          <p:cNvSpPr txBox="1">
            <a:spLocks noChangeArrowheads="1"/>
          </p:cNvSpPr>
          <p:nvPr/>
        </p:nvSpPr>
        <p:spPr bwMode="auto">
          <a:xfrm>
            <a:off x="3336925" y="6338888"/>
            <a:ext cx="444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2000" baseline="0"/>
              <a:t>Drug Relations, Colorado Springs, Year 1</a:t>
            </a:r>
          </a:p>
        </p:txBody>
      </p:sp>
      <p:sp>
        <p:nvSpPr>
          <p:cNvPr id="6" name="Rectangle 5"/>
          <p:cNvSpPr>
            <a:spLocks noChangeArrowheads="1"/>
          </p:cNvSpPr>
          <p:nvPr/>
        </p:nvSpPr>
        <p:spPr bwMode="auto">
          <a:xfrm>
            <a:off x="157163" y="222250"/>
            <a:ext cx="4599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smtClean="0"/>
              <a:t>Basic Problem 3: Dynamic network Evolution</a:t>
            </a:r>
            <a:endParaRPr lang="en-US" altLang="en-US" sz="1600" b="1" dirty="0"/>
          </a:p>
        </p:txBody>
      </p:sp>
    </p:spTree>
    <p:extLst>
      <p:ext uri="{BB962C8B-B14F-4D97-AF65-F5344CB8AC3E}">
        <p14:creationId xmlns:p14="http://schemas.microsoft.com/office/powerpoint/2010/main" val="4107375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rug_only_y2"/>
          <p:cNvPicPr>
            <a:picLocks noChangeAspect="1" noChangeArrowheads="1"/>
          </p:cNvPicPr>
          <p:nvPr/>
        </p:nvPicPr>
        <p:blipFill>
          <a:blip r:embed="rId3">
            <a:extLst>
              <a:ext uri="{28A0092B-C50C-407E-A947-70E740481C1C}">
                <a14:useLocalDpi xmlns:a14="http://schemas.microsoft.com/office/drawing/2010/main" val="0"/>
              </a:ext>
            </a:extLst>
          </a:blip>
          <a:srcRect l="456" t="17154" b="9357"/>
          <a:stretch>
            <a:fillRect/>
          </a:stretch>
        </p:blipFill>
        <p:spPr bwMode="auto">
          <a:xfrm>
            <a:off x="2855913" y="1333500"/>
            <a:ext cx="5549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3826170" y="6121400"/>
            <a:ext cx="36093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Drug Relations, Colorado Springs, Year 2</a:t>
            </a:r>
          </a:p>
          <a:p>
            <a:r>
              <a:rPr lang="en-US" altLang="en-US" sz="1400" baseline="0" dirty="0"/>
              <a:t>Current year in red, past relations in gray</a:t>
            </a:r>
          </a:p>
        </p:txBody>
      </p:sp>
      <p:sp>
        <p:nvSpPr>
          <p:cNvPr id="34820" name="Text Box 6"/>
          <p:cNvSpPr txBox="1">
            <a:spLocks noChangeArrowheads="1"/>
          </p:cNvSpPr>
          <p:nvPr/>
        </p:nvSpPr>
        <p:spPr bwMode="auto">
          <a:xfrm>
            <a:off x="77788" y="1306513"/>
            <a:ext cx="2330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Data on drug users in Colorado Springs, over 5 years</a:t>
            </a:r>
          </a:p>
        </p:txBody>
      </p:sp>
      <p:sp>
        <p:nvSpPr>
          <p:cNvPr id="6" name="Rectangle 5"/>
          <p:cNvSpPr>
            <a:spLocks noChangeArrowheads="1"/>
          </p:cNvSpPr>
          <p:nvPr/>
        </p:nvSpPr>
        <p:spPr bwMode="auto">
          <a:xfrm>
            <a:off x="157163" y="222250"/>
            <a:ext cx="519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3: Dynamic Network Evolution</a:t>
            </a:r>
            <a:endParaRPr lang="en-US" altLang="en-US" sz="2000" b="1" dirty="0">
              <a:latin typeface="+mj-lt"/>
            </a:endParaRPr>
          </a:p>
        </p:txBody>
      </p:sp>
    </p:spTree>
    <p:extLst>
      <p:ext uri="{BB962C8B-B14F-4D97-AF65-F5344CB8AC3E}">
        <p14:creationId xmlns:p14="http://schemas.microsoft.com/office/powerpoint/2010/main" val="3276973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rug_only_y3"/>
          <p:cNvPicPr>
            <a:picLocks noChangeAspect="1" noChangeArrowheads="1"/>
          </p:cNvPicPr>
          <p:nvPr/>
        </p:nvPicPr>
        <p:blipFill>
          <a:blip r:embed="rId3">
            <a:extLst>
              <a:ext uri="{28A0092B-C50C-407E-A947-70E740481C1C}">
                <a14:useLocalDpi xmlns:a14="http://schemas.microsoft.com/office/drawing/2010/main" val="0"/>
              </a:ext>
            </a:extLst>
          </a:blip>
          <a:srcRect l="1799" t="17221" b="10715"/>
          <a:stretch>
            <a:fillRect/>
          </a:stretch>
        </p:blipFill>
        <p:spPr bwMode="auto">
          <a:xfrm>
            <a:off x="2868613" y="1338263"/>
            <a:ext cx="554831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3838076" y="6121400"/>
            <a:ext cx="36093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Drug Relations, Colorado Springs, Year 3</a:t>
            </a:r>
          </a:p>
          <a:p>
            <a:r>
              <a:rPr lang="en-US" altLang="en-US" sz="1400" baseline="0" dirty="0"/>
              <a:t>Current year in red, past relations in gray</a:t>
            </a:r>
          </a:p>
        </p:txBody>
      </p:sp>
      <p:sp>
        <p:nvSpPr>
          <p:cNvPr id="35844" name="Text Box 6"/>
          <p:cNvSpPr txBox="1">
            <a:spLocks noChangeArrowheads="1"/>
          </p:cNvSpPr>
          <p:nvPr/>
        </p:nvSpPr>
        <p:spPr bwMode="auto">
          <a:xfrm>
            <a:off x="77788" y="1306513"/>
            <a:ext cx="2330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Data on drug users in Colorado Springs, over 5 years</a:t>
            </a:r>
          </a:p>
        </p:txBody>
      </p:sp>
      <p:sp>
        <p:nvSpPr>
          <p:cNvPr id="6" name="Rectangle 5"/>
          <p:cNvSpPr>
            <a:spLocks noChangeArrowheads="1"/>
          </p:cNvSpPr>
          <p:nvPr/>
        </p:nvSpPr>
        <p:spPr bwMode="auto">
          <a:xfrm>
            <a:off x="157163" y="222250"/>
            <a:ext cx="4202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b="1" dirty="0" smtClean="0">
                <a:latin typeface="+mj-lt"/>
              </a:rPr>
              <a:t>Basic Problem 3: Dynamic Network Evolution</a:t>
            </a:r>
            <a:endParaRPr lang="en-US" altLang="en-US" sz="1600" b="1" dirty="0">
              <a:latin typeface="+mj-lt"/>
            </a:endParaRPr>
          </a:p>
        </p:txBody>
      </p:sp>
    </p:spTree>
    <p:extLst>
      <p:ext uri="{BB962C8B-B14F-4D97-AF65-F5344CB8AC3E}">
        <p14:creationId xmlns:p14="http://schemas.microsoft.com/office/powerpoint/2010/main" val="74341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rug_only_y4"/>
          <p:cNvPicPr>
            <a:picLocks noChangeAspect="1" noChangeArrowheads="1"/>
          </p:cNvPicPr>
          <p:nvPr/>
        </p:nvPicPr>
        <p:blipFill>
          <a:blip r:embed="rId3">
            <a:extLst>
              <a:ext uri="{28A0092B-C50C-407E-A947-70E740481C1C}">
                <a14:useLocalDpi xmlns:a14="http://schemas.microsoft.com/office/drawing/2010/main" val="0"/>
              </a:ext>
            </a:extLst>
          </a:blip>
          <a:srcRect t="17778" b="8400"/>
          <a:stretch>
            <a:fillRect/>
          </a:stretch>
        </p:blipFill>
        <p:spPr bwMode="auto">
          <a:xfrm>
            <a:off x="2979738" y="1328738"/>
            <a:ext cx="544830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2870200" y="1333500"/>
            <a:ext cx="114300" cy="4789488"/>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36868" name="Text Box 4"/>
          <p:cNvSpPr txBox="1">
            <a:spLocks noChangeArrowheads="1"/>
          </p:cNvSpPr>
          <p:nvPr/>
        </p:nvSpPr>
        <p:spPr bwMode="auto">
          <a:xfrm>
            <a:off x="3901576" y="6122988"/>
            <a:ext cx="36093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Drug Relations, Colorado Springs, Year 4</a:t>
            </a:r>
          </a:p>
          <a:p>
            <a:r>
              <a:rPr lang="en-US" altLang="en-US" sz="1400" baseline="0" dirty="0"/>
              <a:t>Current year in red, past relations in gray</a:t>
            </a:r>
          </a:p>
        </p:txBody>
      </p:sp>
      <p:sp>
        <p:nvSpPr>
          <p:cNvPr id="36869" name="Text Box 7"/>
          <p:cNvSpPr txBox="1">
            <a:spLocks noChangeArrowheads="1"/>
          </p:cNvSpPr>
          <p:nvPr/>
        </p:nvSpPr>
        <p:spPr bwMode="auto">
          <a:xfrm>
            <a:off x="77788" y="1306513"/>
            <a:ext cx="2330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Data on drug users in Colorado Springs, over 5 years</a:t>
            </a:r>
          </a:p>
        </p:txBody>
      </p:sp>
      <p:sp>
        <p:nvSpPr>
          <p:cNvPr id="7" name="Rectangle 6"/>
          <p:cNvSpPr>
            <a:spLocks noChangeArrowheads="1"/>
          </p:cNvSpPr>
          <p:nvPr/>
        </p:nvSpPr>
        <p:spPr bwMode="auto">
          <a:xfrm>
            <a:off x="157163" y="222250"/>
            <a:ext cx="519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3: Dynamic network Evolution</a:t>
            </a:r>
            <a:endParaRPr lang="en-US" altLang="en-US" sz="2000" b="1" dirty="0">
              <a:latin typeface="+mj-lt"/>
            </a:endParaRPr>
          </a:p>
        </p:txBody>
      </p:sp>
    </p:spTree>
    <p:extLst>
      <p:ext uri="{BB962C8B-B14F-4D97-AF65-F5344CB8AC3E}">
        <p14:creationId xmlns:p14="http://schemas.microsoft.com/office/powerpoint/2010/main" val="3511985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rug_only_y5"/>
          <p:cNvPicPr>
            <a:picLocks noChangeAspect="1" noChangeArrowheads="1"/>
          </p:cNvPicPr>
          <p:nvPr/>
        </p:nvPicPr>
        <p:blipFill>
          <a:blip r:embed="rId3">
            <a:extLst>
              <a:ext uri="{28A0092B-C50C-407E-A947-70E740481C1C}">
                <a14:useLocalDpi xmlns:a14="http://schemas.microsoft.com/office/drawing/2010/main" val="0"/>
              </a:ext>
            </a:extLst>
          </a:blip>
          <a:srcRect l="3528" t="16736" b="9924"/>
          <a:stretch>
            <a:fillRect/>
          </a:stretch>
        </p:blipFill>
        <p:spPr bwMode="auto">
          <a:xfrm>
            <a:off x="2867025" y="1335088"/>
            <a:ext cx="555625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3840457" y="6121400"/>
            <a:ext cx="36093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Drug Relations, Colorado Springs, Year 5</a:t>
            </a:r>
          </a:p>
          <a:p>
            <a:r>
              <a:rPr lang="en-US" altLang="en-US" sz="1400" baseline="0" dirty="0"/>
              <a:t>Current year in red, past relations in gray</a:t>
            </a:r>
          </a:p>
        </p:txBody>
      </p:sp>
      <p:sp>
        <p:nvSpPr>
          <p:cNvPr id="37892" name="Text Box 6"/>
          <p:cNvSpPr txBox="1">
            <a:spLocks noChangeArrowheads="1"/>
          </p:cNvSpPr>
          <p:nvPr/>
        </p:nvSpPr>
        <p:spPr bwMode="auto">
          <a:xfrm>
            <a:off x="77788" y="1306513"/>
            <a:ext cx="23304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Data on drug users in Colorado Springs, over 5 years</a:t>
            </a:r>
          </a:p>
          <a:p>
            <a:endParaRPr lang="en-US" altLang="en-US" sz="1600" baseline="0" dirty="0"/>
          </a:p>
          <a:p>
            <a:r>
              <a:rPr lang="en-US" altLang="en-US" sz="1600" baseline="0" dirty="0"/>
              <a:t>In general, adding time to networks changes many of our notions of “structure” – which we’ll go through in detail later.</a:t>
            </a:r>
          </a:p>
        </p:txBody>
      </p:sp>
      <p:sp>
        <p:nvSpPr>
          <p:cNvPr id="6" name="Rectangle 5"/>
          <p:cNvSpPr>
            <a:spLocks noChangeArrowheads="1"/>
          </p:cNvSpPr>
          <p:nvPr/>
        </p:nvSpPr>
        <p:spPr bwMode="auto">
          <a:xfrm>
            <a:off x="157163" y="222250"/>
            <a:ext cx="519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3: Dynamic network Evolution</a:t>
            </a:r>
            <a:endParaRPr lang="en-US" altLang="en-US" sz="2000" b="1" dirty="0">
              <a:latin typeface="+mj-lt"/>
            </a:endParaRPr>
          </a:p>
        </p:txBody>
      </p:sp>
    </p:spTree>
    <p:extLst>
      <p:ext uri="{BB962C8B-B14F-4D97-AF65-F5344CB8AC3E}">
        <p14:creationId xmlns:p14="http://schemas.microsoft.com/office/powerpoint/2010/main" val="934465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77788" y="1306513"/>
            <a:ext cx="2330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Another way to represent time is by stacking relations against time:</a:t>
            </a:r>
          </a:p>
        </p:txBody>
      </p:sp>
      <p:pic>
        <p:nvPicPr>
          <p:cNvPr id="38916" name="Picture 6" descr="sky_time_ident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333500"/>
            <a:ext cx="576262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7163" y="222250"/>
            <a:ext cx="519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3: Dynamic Network Evolution</a:t>
            </a:r>
            <a:endParaRPr lang="en-US" altLang="en-US" sz="2000" b="1" dirty="0">
              <a:latin typeface="+mj-lt"/>
            </a:endParaRPr>
          </a:p>
        </p:txBody>
      </p:sp>
    </p:spTree>
    <p:extLst>
      <p:ext uri="{BB962C8B-B14F-4D97-AF65-F5344CB8AC3E}">
        <p14:creationId xmlns:p14="http://schemas.microsoft.com/office/powerpoint/2010/main" val="2609530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20700" y="1189038"/>
            <a:ext cx="841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In general, a relation can be: (1) Binary or </a:t>
            </a:r>
            <a:r>
              <a:rPr lang="en-US" altLang="en-US" sz="2000" dirty="0" smtClean="0"/>
              <a:t>Valued; </a:t>
            </a:r>
            <a:r>
              <a:rPr lang="en-US" altLang="en-US" sz="2000" dirty="0"/>
              <a:t>(2) Directed or Undirected	</a:t>
            </a:r>
          </a:p>
        </p:txBody>
      </p:sp>
      <p:sp>
        <p:nvSpPr>
          <p:cNvPr id="29699" name="Text Box 52"/>
          <p:cNvSpPr txBox="1">
            <a:spLocks noChangeArrowheads="1"/>
          </p:cNvSpPr>
          <p:nvPr/>
        </p:nvSpPr>
        <p:spPr bwMode="auto">
          <a:xfrm>
            <a:off x="317500" y="290513"/>
            <a:ext cx="2312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a:p>
            <a:pPr eaLnBrk="1" hangingPunct="1">
              <a:spcBef>
                <a:spcPct val="0"/>
              </a:spcBef>
              <a:buFontTx/>
              <a:buNone/>
            </a:pPr>
            <a:r>
              <a:rPr lang="en-US" altLang="en-US" sz="1600"/>
              <a:t>Basic Data Elements</a:t>
            </a:r>
          </a:p>
        </p:txBody>
      </p:sp>
      <p:sp>
        <p:nvSpPr>
          <p:cNvPr id="29700" name="Text Box 53"/>
          <p:cNvSpPr txBox="1">
            <a:spLocks noChangeArrowheads="1"/>
          </p:cNvSpPr>
          <p:nvPr/>
        </p:nvSpPr>
        <p:spPr bwMode="auto">
          <a:xfrm>
            <a:off x="374650" y="5741988"/>
            <a:ext cx="84740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t>The </a:t>
            </a:r>
            <a:r>
              <a:rPr lang="en-US" altLang="en-US" sz="1600" i="1" dirty="0"/>
              <a:t>social process </a:t>
            </a:r>
            <a:r>
              <a:rPr lang="en-US" altLang="en-US" sz="1600" dirty="0"/>
              <a:t>of interest will often determine what form your data take.  Conceptually, almost all of the techniques and measures we describe can be generalized across data format, but you may have to do some of the coding work yourself….</a:t>
            </a:r>
          </a:p>
        </p:txBody>
      </p:sp>
      <p:sp>
        <p:nvSpPr>
          <p:cNvPr id="29701" name="Oval 54"/>
          <p:cNvSpPr>
            <a:spLocks noChangeArrowheads="1"/>
          </p:cNvSpPr>
          <p:nvPr/>
        </p:nvSpPr>
        <p:spPr bwMode="auto">
          <a:xfrm>
            <a:off x="1425575" y="3627438"/>
            <a:ext cx="442913" cy="452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a</a:t>
            </a:r>
          </a:p>
        </p:txBody>
      </p:sp>
      <p:sp>
        <p:nvSpPr>
          <p:cNvPr id="29702" name="Oval 55"/>
          <p:cNvSpPr>
            <a:spLocks noChangeArrowheads="1"/>
          </p:cNvSpPr>
          <p:nvPr/>
        </p:nvSpPr>
        <p:spPr bwMode="auto">
          <a:xfrm>
            <a:off x="2959100" y="2543175"/>
            <a:ext cx="444500" cy="452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b</a:t>
            </a:r>
          </a:p>
        </p:txBody>
      </p:sp>
      <p:sp>
        <p:nvSpPr>
          <p:cNvPr id="29703" name="Oval 56"/>
          <p:cNvSpPr>
            <a:spLocks noChangeArrowheads="1"/>
          </p:cNvSpPr>
          <p:nvPr/>
        </p:nvSpPr>
        <p:spPr bwMode="auto">
          <a:xfrm>
            <a:off x="4087813" y="3627438"/>
            <a:ext cx="444500" cy="452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c</a:t>
            </a:r>
          </a:p>
        </p:txBody>
      </p:sp>
      <p:sp>
        <p:nvSpPr>
          <p:cNvPr id="29704" name="Oval 57"/>
          <p:cNvSpPr>
            <a:spLocks noChangeArrowheads="1"/>
          </p:cNvSpPr>
          <p:nvPr/>
        </p:nvSpPr>
        <p:spPr bwMode="auto">
          <a:xfrm>
            <a:off x="7358063" y="3627438"/>
            <a:ext cx="442912" cy="452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e</a:t>
            </a:r>
          </a:p>
        </p:txBody>
      </p:sp>
      <p:sp>
        <p:nvSpPr>
          <p:cNvPr id="29705" name="Oval 58"/>
          <p:cNvSpPr>
            <a:spLocks noChangeArrowheads="1"/>
          </p:cNvSpPr>
          <p:nvPr/>
        </p:nvSpPr>
        <p:spPr bwMode="auto">
          <a:xfrm>
            <a:off x="5883275" y="2543175"/>
            <a:ext cx="446088" cy="452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rPr>
              <a:t>d</a:t>
            </a:r>
          </a:p>
        </p:txBody>
      </p:sp>
      <p:sp>
        <p:nvSpPr>
          <p:cNvPr id="29706" name="Freeform 59"/>
          <p:cNvSpPr>
            <a:spLocks/>
          </p:cNvSpPr>
          <p:nvPr/>
        </p:nvSpPr>
        <p:spPr bwMode="auto">
          <a:xfrm>
            <a:off x="1838325" y="2825750"/>
            <a:ext cx="1044575" cy="904875"/>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28575"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7" name="Freeform 60"/>
          <p:cNvSpPr>
            <a:spLocks/>
          </p:cNvSpPr>
          <p:nvPr/>
        </p:nvSpPr>
        <p:spPr bwMode="auto">
          <a:xfrm flipH="1" flipV="1">
            <a:off x="1882775" y="3074988"/>
            <a:ext cx="1044575" cy="903287"/>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28575"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8" name="Freeform 61"/>
          <p:cNvSpPr>
            <a:spLocks/>
          </p:cNvSpPr>
          <p:nvPr/>
        </p:nvSpPr>
        <p:spPr bwMode="auto">
          <a:xfrm>
            <a:off x="4559300" y="2781300"/>
            <a:ext cx="1196975" cy="949325"/>
          </a:xfrm>
          <a:custGeom>
            <a:avLst/>
            <a:gdLst>
              <a:gd name="T0" fmla="*/ 0 w 440"/>
              <a:gd name="T1" fmla="*/ 2147483647 h 336"/>
              <a:gd name="T2" fmla="*/ 2147483647 w 440"/>
              <a:gd name="T3" fmla="*/ 2147483647 h 336"/>
              <a:gd name="T4" fmla="*/ 2147483647 w 440"/>
              <a:gd name="T5" fmla="*/ 0 h 336"/>
              <a:gd name="T6" fmla="*/ 0 60000 65536"/>
              <a:gd name="T7" fmla="*/ 0 60000 65536"/>
              <a:gd name="T8" fmla="*/ 0 60000 65536"/>
            </a:gdLst>
            <a:ahLst/>
            <a:cxnLst>
              <a:cxn ang="T6">
                <a:pos x="T0" y="T1"/>
              </a:cxn>
              <a:cxn ang="T7">
                <a:pos x="T2" y="T3"/>
              </a:cxn>
              <a:cxn ang="T8">
                <a:pos x="T4" y="T5"/>
              </a:cxn>
            </a:cxnLst>
            <a:rect l="0" t="0" r="r" b="b"/>
            <a:pathLst>
              <a:path w="440" h="336">
                <a:moveTo>
                  <a:pt x="0" y="336"/>
                </a:moveTo>
                <a:cubicBezTo>
                  <a:pt x="25" y="296"/>
                  <a:pt x="79" y="152"/>
                  <a:pt x="152" y="96"/>
                </a:cubicBezTo>
                <a:cubicBezTo>
                  <a:pt x="225" y="40"/>
                  <a:pt x="380" y="20"/>
                  <a:pt x="440" y="0"/>
                </a:cubicBezTo>
              </a:path>
            </a:pathLst>
          </a:custGeom>
          <a:noFill/>
          <a:ln w="28575"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9" name="Freeform 62"/>
          <p:cNvSpPr>
            <a:spLocks/>
          </p:cNvSpPr>
          <p:nvPr/>
        </p:nvSpPr>
        <p:spPr bwMode="auto">
          <a:xfrm>
            <a:off x="4646613" y="3910013"/>
            <a:ext cx="2589212" cy="430212"/>
          </a:xfrm>
          <a:custGeom>
            <a:avLst/>
            <a:gdLst>
              <a:gd name="T0" fmla="*/ 0 w 952"/>
              <a:gd name="T1" fmla="*/ 2147483647 h 152"/>
              <a:gd name="T2" fmla="*/ 2147483647 w 952"/>
              <a:gd name="T3" fmla="*/ 2147483647 h 152"/>
              <a:gd name="T4" fmla="*/ 2147483647 w 952"/>
              <a:gd name="T5" fmla="*/ 2147483647 h 152"/>
              <a:gd name="T6" fmla="*/ 2147483647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28575" cmpd="sng">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Freeform 63"/>
          <p:cNvSpPr>
            <a:spLocks/>
          </p:cNvSpPr>
          <p:nvPr/>
        </p:nvSpPr>
        <p:spPr bwMode="auto">
          <a:xfrm flipH="1">
            <a:off x="6386513" y="2870200"/>
            <a:ext cx="1044575" cy="904875"/>
          </a:xfrm>
          <a:custGeom>
            <a:avLst/>
            <a:gdLst>
              <a:gd name="T0" fmla="*/ 0 w 384"/>
              <a:gd name="T1" fmla="*/ 2147483647 h 320"/>
              <a:gd name="T2" fmla="*/ 2147483647 w 384"/>
              <a:gd name="T3" fmla="*/ 2147483647 h 320"/>
              <a:gd name="T4" fmla="*/ 2147483647 w 384"/>
              <a:gd name="T5" fmla="*/ 0 h 320"/>
              <a:gd name="T6" fmla="*/ 0 60000 65536"/>
              <a:gd name="T7" fmla="*/ 0 60000 65536"/>
              <a:gd name="T8" fmla="*/ 0 60000 65536"/>
            </a:gdLst>
            <a:ahLst/>
            <a:cxnLst>
              <a:cxn ang="T6">
                <a:pos x="T0" y="T1"/>
              </a:cxn>
              <a:cxn ang="T7">
                <a:pos x="T2" y="T3"/>
              </a:cxn>
              <a:cxn ang="T8">
                <a:pos x="T4" y="T5"/>
              </a:cxn>
            </a:cxnLst>
            <a:rect l="0" t="0" r="r" b="b"/>
            <a:pathLst>
              <a:path w="384" h="320">
                <a:moveTo>
                  <a:pt x="0" y="320"/>
                </a:moveTo>
                <a:cubicBezTo>
                  <a:pt x="19" y="288"/>
                  <a:pt x="48" y="181"/>
                  <a:pt x="112" y="128"/>
                </a:cubicBezTo>
                <a:cubicBezTo>
                  <a:pt x="176" y="75"/>
                  <a:pt x="327" y="27"/>
                  <a:pt x="384" y="0"/>
                </a:cubicBezTo>
              </a:path>
            </a:pathLst>
          </a:custGeom>
          <a:noFill/>
          <a:ln w="28575"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Freeform 64"/>
          <p:cNvSpPr>
            <a:spLocks/>
          </p:cNvSpPr>
          <p:nvPr/>
        </p:nvSpPr>
        <p:spPr bwMode="auto">
          <a:xfrm flipH="1" flipV="1">
            <a:off x="4624388" y="3435350"/>
            <a:ext cx="2589212" cy="430213"/>
          </a:xfrm>
          <a:custGeom>
            <a:avLst/>
            <a:gdLst>
              <a:gd name="T0" fmla="*/ 0 w 952"/>
              <a:gd name="T1" fmla="*/ 2147483647 h 152"/>
              <a:gd name="T2" fmla="*/ 2147483647 w 952"/>
              <a:gd name="T3" fmla="*/ 2147483647 h 152"/>
              <a:gd name="T4" fmla="*/ 2147483647 w 952"/>
              <a:gd name="T5" fmla="*/ 2147483647 h 152"/>
              <a:gd name="T6" fmla="*/ 2147483647 w 952"/>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152">
                <a:moveTo>
                  <a:pt x="0" y="24"/>
                </a:moveTo>
                <a:cubicBezTo>
                  <a:pt x="60" y="43"/>
                  <a:pt x="244" y="120"/>
                  <a:pt x="360" y="136"/>
                </a:cubicBezTo>
                <a:cubicBezTo>
                  <a:pt x="476" y="152"/>
                  <a:pt x="597" y="143"/>
                  <a:pt x="696" y="120"/>
                </a:cubicBezTo>
                <a:cubicBezTo>
                  <a:pt x="795" y="97"/>
                  <a:pt x="899" y="25"/>
                  <a:pt x="952" y="0"/>
                </a:cubicBezTo>
              </a:path>
            </a:pathLst>
          </a:custGeom>
          <a:noFill/>
          <a:ln w="28575" cmpd="sng">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Freeform 65"/>
          <p:cNvSpPr>
            <a:spLocks/>
          </p:cNvSpPr>
          <p:nvPr/>
        </p:nvSpPr>
        <p:spPr bwMode="auto">
          <a:xfrm>
            <a:off x="3340100" y="2938463"/>
            <a:ext cx="762000" cy="746125"/>
          </a:xfrm>
          <a:custGeom>
            <a:avLst/>
            <a:gdLst>
              <a:gd name="T0" fmla="*/ 2147483647 w 280"/>
              <a:gd name="T1" fmla="*/ 2147483647 h 264"/>
              <a:gd name="T2" fmla="*/ 2147483647 w 280"/>
              <a:gd name="T3" fmla="*/ 2147483647 h 264"/>
              <a:gd name="T4" fmla="*/ 0 w 280"/>
              <a:gd name="T5" fmla="*/ 0 h 264"/>
              <a:gd name="T6" fmla="*/ 0 60000 65536"/>
              <a:gd name="T7" fmla="*/ 0 60000 65536"/>
              <a:gd name="T8" fmla="*/ 0 60000 65536"/>
            </a:gdLst>
            <a:ahLst/>
            <a:cxnLst>
              <a:cxn ang="T6">
                <a:pos x="T0" y="T1"/>
              </a:cxn>
              <a:cxn ang="T7">
                <a:pos x="T2" y="T3"/>
              </a:cxn>
              <a:cxn ang="T8">
                <a:pos x="T4" y="T5"/>
              </a:cxn>
            </a:cxnLst>
            <a:rect l="0" t="0" r="r" b="b"/>
            <a:pathLst>
              <a:path w="280" h="264">
                <a:moveTo>
                  <a:pt x="280" y="264"/>
                </a:moveTo>
                <a:cubicBezTo>
                  <a:pt x="265" y="233"/>
                  <a:pt x="239" y="124"/>
                  <a:pt x="192" y="80"/>
                </a:cubicBezTo>
                <a:cubicBezTo>
                  <a:pt x="145" y="36"/>
                  <a:pt x="40" y="17"/>
                  <a:pt x="0" y="0"/>
                </a:cubicBezTo>
              </a:path>
            </a:pathLst>
          </a:custGeom>
          <a:noFill/>
          <a:ln w="28575" cmpd="sng">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3" name="Text Box 66"/>
          <p:cNvSpPr txBox="1">
            <a:spLocks noChangeArrowheads="1"/>
          </p:cNvSpPr>
          <p:nvPr/>
        </p:nvSpPr>
        <p:spPr bwMode="auto">
          <a:xfrm>
            <a:off x="2851150" y="4613275"/>
            <a:ext cx="2998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t>Directed,</a:t>
            </a:r>
          </a:p>
          <a:p>
            <a:pPr algn="ctr">
              <a:spcBef>
                <a:spcPct val="0"/>
              </a:spcBef>
              <a:buFontTx/>
              <a:buNone/>
            </a:pPr>
            <a:r>
              <a:rPr lang="en-US" altLang="en-US" sz="2000"/>
              <a:t>Multiplex categorical edges</a:t>
            </a:r>
          </a:p>
        </p:txBody>
      </p:sp>
      <p:sp>
        <p:nvSpPr>
          <p:cNvPr id="29714" name="Freeform 67"/>
          <p:cNvSpPr>
            <a:spLocks/>
          </p:cNvSpPr>
          <p:nvPr/>
        </p:nvSpPr>
        <p:spPr bwMode="auto">
          <a:xfrm>
            <a:off x="3467100" y="2760663"/>
            <a:ext cx="762000" cy="746125"/>
          </a:xfrm>
          <a:custGeom>
            <a:avLst/>
            <a:gdLst>
              <a:gd name="T0" fmla="*/ 2147483647 w 280"/>
              <a:gd name="T1" fmla="*/ 2147483647 h 264"/>
              <a:gd name="T2" fmla="*/ 2147483647 w 280"/>
              <a:gd name="T3" fmla="*/ 2147483647 h 264"/>
              <a:gd name="T4" fmla="*/ 0 w 280"/>
              <a:gd name="T5" fmla="*/ 0 h 264"/>
              <a:gd name="T6" fmla="*/ 0 60000 65536"/>
              <a:gd name="T7" fmla="*/ 0 60000 65536"/>
              <a:gd name="T8" fmla="*/ 0 60000 65536"/>
            </a:gdLst>
            <a:ahLst/>
            <a:cxnLst>
              <a:cxn ang="T6">
                <a:pos x="T0" y="T1"/>
              </a:cxn>
              <a:cxn ang="T7">
                <a:pos x="T2" y="T3"/>
              </a:cxn>
              <a:cxn ang="T8">
                <a:pos x="T4" y="T5"/>
              </a:cxn>
            </a:cxnLst>
            <a:rect l="0" t="0" r="r" b="b"/>
            <a:pathLst>
              <a:path w="280" h="264">
                <a:moveTo>
                  <a:pt x="280" y="264"/>
                </a:moveTo>
                <a:cubicBezTo>
                  <a:pt x="265" y="233"/>
                  <a:pt x="239" y="124"/>
                  <a:pt x="192" y="80"/>
                </a:cubicBezTo>
                <a:cubicBezTo>
                  <a:pt x="145" y="36"/>
                  <a:pt x="40" y="17"/>
                  <a:pt x="0" y="0"/>
                </a:cubicBezTo>
              </a:path>
            </a:pathLst>
          </a:custGeom>
          <a:noFill/>
          <a:ln w="28575" cmpd="sng">
            <a:solidFill>
              <a:srgbClr val="00999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60477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7788" y="1306513"/>
            <a:ext cx="17970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anose="02020603050405020304" pitchFamily="18" charset="0"/>
                <a:cs typeface="Arial" panose="020B0604020202020204" pitchFamily="34" charset="0"/>
              </a:defRPr>
            </a:lvl1pPr>
            <a:lvl2pPr marL="742950" indent="-285750" eaLnBrk="0" hangingPunct="0">
              <a:defRPr baseline="-25000">
                <a:solidFill>
                  <a:schemeClr val="tx1"/>
                </a:solidFill>
                <a:latin typeface="Times New Roman" panose="02020603050405020304" pitchFamily="18" charset="0"/>
                <a:cs typeface="Arial" panose="020B0604020202020204" pitchFamily="34" charset="0"/>
              </a:defRPr>
            </a:lvl2pPr>
            <a:lvl3pPr marL="1143000" indent="-228600" eaLnBrk="0" hangingPunct="0">
              <a:defRPr baseline="-25000">
                <a:solidFill>
                  <a:schemeClr val="tx1"/>
                </a:solidFill>
                <a:latin typeface="Times New Roman" panose="02020603050405020304" pitchFamily="18" charset="0"/>
                <a:cs typeface="Arial" panose="020B0604020202020204" pitchFamily="34" charset="0"/>
              </a:defRPr>
            </a:lvl3pPr>
            <a:lvl4pPr marL="1600200" indent="-228600" eaLnBrk="0" hangingPunct="0">
              <a:defRPr baseline="-25000">
                <a:solidFill>
                  <a:schemeClr val="tx1"/>
                </a:solidFill>
                <a:latin typeface="Times New Roman" panose="02020603050405020304" pitchFamily="18" charset="0"/>
                <a:cs typeface="Arial" panose="020B0604020202020204" pitchFamily="34" charset="0"/>
              </a:defRPr>
            </a:lvl4pPr>
            <a:lvl5pPr marL="2057400" indent="-228600" eaLnBrk="0" hangingPunct="0">
              <a:defRPr baseline="-2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Times New Roman" panose="02020603050405020304" pitchFamily="18" charset="0"/>
                <a:cs typeface="Arial" panose="020B0604020202020204" pitchFamily="34" charset="0"/>
              </a:defRPr>
            </a:lvl9pPr>
          </a:lstStyle>
          <a:p>
            <a:r>
              <a:rPr lang="en-US" altLang="en-US" sz="1600" baseline="0" dirty="0"/>
              <a:t>Another way to represent time is by stacking relations against time:</a:t>
            </a: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8" y="1277938"/>
            <a:ext cx="7212012"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57163" y="222250"/>
            <a:ext cx="519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dirty="0" smtClean="0">
                <a:latin typeface="+mj-lt"/>
              </a:rPr>
              <a:t>Basic Problem 3: Dynamic Network Evolution</a:t>
            </a:r>
            <a:endParaRPr lang="en-US" altLang="en-US" sz="2000" b="1" dirty="0">
              <a:latin typeface="+mj-lt"/>
            </a:endParaRPr>
          </a:p>
        </p:txBody>
      </p:sp>
    </p:spTree>
    <p:extLst>
      <p:ext uri="{BB962C8B-B14F-4D97-AF65-F5344CB8AC3E}">
        <p14:creationId xmlns:p14="http://schemas.microsoft.com/office/powerpoint/2010/main" val="1315239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69" y="325676"/>
            <a:ext cx="2326278" cy="369332"/>
          </a:xfrm>
          <a:prstGeom prst="rect">
            <a:avLst/>
          </a:prstGeom>
          <a:noFill/>
        </p:spPr>
        <p:txBody>
          <a:bodyPr wrap="none" rtlCol="0">
            <a:spAutoFit/>
          </a:bodyPr>
          <a:lstStyle/>
          <a:p>
            <a:r>
              <a:rPr lang="en-US" dirty="0" smtClean="0"/>
              <a:t>Basic Network Metrics</a:t>
            </a:r>
            <a:endParaRPr lang="en-US" dirty="0"/>
          </a:p>
        </p:txBody>
      </p:sp>
      <p:sp>
        <p:nvSpPr>
          <p:cNvPr id="3" name="TextBox 2"/>
          <p:cNvSpPr txBox="1"/>
          <p:nvPr/>
        </p:nvSpPr>
        <p:spPr>
          <a:xfrm>
            <a:off x="463463" y="876822"/>
            <a:ext cx="8004132" cy="2862322"/>
          </a:xfrm>
          <a:prstGeom prst="rect">
            <a:avLst/>
          </a:prstGeom>
          <a:noFill/>
        </p:spPr>
        <p:txBody>
          <a:bodyPr wrap="square" rtlCol="0">
            <a:spAutoFit/>
          </a:bodyPr>
          <a:lstStyle/>
          <a:p>
            <a:r>
              <a:rPr lang="en-US" dirty="0" smtClean="0"/>
              <a:t>Much of network “analysis” is measuring a metric on the graph. These often define features that are then used as independent variables in a substantive analysis.</a:t>
            </a:r>
          </a:p>
          <a:p>
            <a:endParaRPr lang="en-US" dirty="0"/>
          </a:p>
          <a:p>
            <a:r>
              <a:rPr lang="en-US" dirty="0" smtClean="0"/>
              <a:t>We next describe some of the most common basic elements; there are many alternatives and nuances to each…this is the tip of the iceberg.</a:t>
            </a:r>
          </a:p>
          <a:p>
            <a:endParaRPr lang="en-US" dirty="0"/>
          </a:p>
          <a:p>
            <a:pPr marL="285750" indent="-285750">
              <a:buFontTx/>
              <a:buChar char="-"/>
            </a:pPr>
            <a:r>
              <a:rPr lang="en-US" dirty="0" smtClean="0"/>
              <a:t>Basic Volume (Degree, Density)</a:t>
            </a:r>
          </a:p>
          <a:p>
            <a:pPr marL="285750" indent="-285750">
              <a:buFontTx/>
              <a:buChar char="-"/>
            </a:pPr>
            <a:r>
              <a:rPr lang="en-US" dirty="0" smtClean="0"/>
              <a:t>Reachability &amp; Paths</a:t>
            </a:r>
          </a:p>
          <a:p>
            <a:pPr marL="285750" indent="-285750">
              <a:buFontTx/>
              <a:buChar char="-"/>
            </a:pPr>
            <a:r>
              <a:rPr lang="en-US" dirty="0" smtClean="0"/>
              <a:t>Centrality</a:t>
            </a:r>
          </a:p>
          <a:p>
            <a:pPr marL="285750" indent="-285750">
              <a:buFontTx/>
              <a:buChar char="-"/>
            </a:pPr>
            <a:r>
              <a:rPr lang="en-US" dirty="0" smtClean="0"/>
              <a:t>Community Detection</a:t>
            </a:r>
            <a:endParaRPr lang="en-US" dirty="0"/>
          </a:p>
        </p:txBody>
      </p:sp>
    </p:spTree>
    <p:extLst>
      <p:ext uri="{BB962C8B-B14F-4D97-AF65-F5344CB8AC3E}">
        <p14:creationId xmlns:p14="http://schemas.microsoft.com/office/powerpoint/2010/main" val="949897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Box 4"/>
          <p:cNvSpPr txBox="1">
            <a:spLocks noChangeArrowheads="1"/>
          </p:cNvSpPr>
          <p:nvPr/>
        </p:nvSpPr>
        <p:spPr bwMode="auto">
          <a:xfrm>
            <a:off x="344488" y="1228725"/>
            <a:ext cx="41640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Density:	Mean of the adjacency matrix</a:t>
            </a:r>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endParaRPr lang="en-US" altLang="en-US" sz="2000" dirty="0"/>
          </a:p>
          <a:p>
            <a:pPr eaLnBrk="1" hangingPunct="1">
              <a:spcBef>
                <a:spcPct val="0"/>
              </a:spcBef>
              <a:buFontTx/>
              <a:buNone/>
            </a:pPr>
            <a:r>
              <a:rPr lang="en-US" altLang="en-US" sz="2000" dirty="0"/>
              <a:t>	</a:t>
            </a:r>
          </a:p>
        </p:txBody>
      </p:sp>
      <p:sp>
        <p:nvSpPr>
          <p:cNvPr id="59398" name="Freeform 44"/>
          <p:cNvSpPr>
            <a:spLocks noChangeAspect="1"/>
          </p:cNvSpPr>
          <p:nvPr/>
        </p:nvSpPr>
        <p:spPr bwMode="auto">
          <a:xfrm>
            <a:off x="650875" y="2409825"/>
            <a:ext cx="1974850" cy="350838"/>
          </a:xfrm>
          <a:custGeom>
            <a:avLst/>
            <a:gdLst>
              <a:gd name="T0" fmla="*/ 0 w 2344"/>
              <a:gd name="T1" fmla="*/ 2147483647 h 400"/>
              <a:gd name="T2" fmla="*/ 2147483647 w 2344"/>
              <a:gd name="T3" fmla="*/ 0 h 400"/>
              <a:gd name="T4" fmla="*/ 2147483647 w 2344"/>
              <a:gd name="T5" fmla="*/ 2147483647 h 400"/>
              <a:gd name="T6" fmla="*/ 2147483647 w 2344"/>
              <a:gd name="T7" fmla="*/ 0 h 400"/>
              <a:gd name="T8" fmla="*/ 2147483647 w 2344"/>
              <a:gd name="T9" fmla="*/ 2147483647 h 400"/>
              <a:gd name="T10" fmla="*/ 2147483647 w 2344"/>
              <a:gd name="T11" fmla="*/ 2147483647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Oval 45"/>
          <p:cNvSpPr>
            <a:spLocks noChangeAspect="1" noChangeArrowheads="1"/>
          </p:cNvSpPr>
          <p:nvPr/>
        </p:nvSpPr>
        <p:spPr bwMode="auto">
          <a:xfrm>
            <a:off x="569913" y="2673350"/>
            <a:ext cx="149225"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a:solidFill>
                  <a:schemeClr val="bg2"/>
                </a:solidFill>
              </a:rPr>
              <a:t>a</a:t>
            </a:r>
          </a:p>
        </p:txBody>
      </p:sp>
      <p:sp>
        <p:nvSpPr>
          <p:cNvPr id="59400" name="Oval 46"/>
          <p:cNvSpPr>
            <a:spLocks noChangeAspect="1" noChangeArrowheads="1"/>
          </p:cNvSpPr>
          <p:nvPr/>
        </p:nvSpPr>
        <p:spPr bwMode="auto">
          <a:xfrm>
            <a:off x="1082675" y="2336800"/>
            <a:ext cx="147638"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a:solidFill>
                  <a:schemeClr val="bg2"/>
                </a:solidFill>
              </a:rPr>
              <a:t>b</a:t>
            </a:r>
          </a:p>
        </p:txBody>
      </p:sp>
      <p:sp>
        <p:nvSpPr>
          <p:cNvPr id="59401" name="Oval 47"/>
          <p:cNvSpPr>
            <a:spLocks noChangeAspect="1" noChangeArrowheads="1"/>
          </p:cNvSpPr>
          <p:nvPr/>
        </p:nvSpPr>
        <p:spPr bwMode="auto">
          <a:xfrm>
            <a:off x="1458913" y="2673350"/>
            <a:ext cx="149225"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a:solidFill>
                  <a:schemeClr val="bg2"/>
                </a:solidFill>
              </a:rPr>
              <a:t>c</a:t>
            </a:r>
          </a:p>
        </p:txBody>
      </p:sp>
      <p:sp>
        <p:nvSpPr>
          <p:cNvPr id="59402" name="Oval 48"/>
          <p:cNvSpPr>
            <a:spLocks noChangeAspect="1" noChangeArrowheads="1"/>
          </p:cNvSpPr>
          <p:nvPr/>
        </p:nvSpPr>
        <p:spPr bwMode="auto">
          <a:xfrm>
            <a:off x="2549525" y="2673350"/>
            <a:ext cx="149225"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a:solidFill>
                  <a:schemeClr val="bg2"/>
                </a:solidFill>
              </a:rPr>
              <a:t>e</a:t>
            </a:r>
          </a:p>
        </p:txBody>
      </p:sp>
      <p:sp>
        <p:nvSpPr>
          <p:cNvPr id="59403" name="Oval 49"/>
          <p:cNvSpPr>
            <a:spLocks noChangeAspect="1" noChangeArrowheads="1"/>
          </p:cNvSpPr>
          <p:nvPr/>
        </p:nvSpPr>
        <p:spPr bwMode="auto">
          <a:xfrm>
            <a:off x="2058988" y="2336800"/>
            <a:ext cx="147637"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a:solidFill>
                  <a:schemeClr val="bg2"/>
                </a:solidFill>
              </a:rPr>
              <a:t>d</a:t>
            </a:r>
          </a:p>
        </p:txBody>
      </p:sp>
      <p:sp>
        <p:nvSpPr>
          <p:cNvPr id="59404" name="Text Box 55"/>
          <p:cNvSpPr txBox="1">
            <a:spLocks noChangeArrowheads="1"/>
          </p:cNvSpPr>
          <p:nvPr/>
        </p:nvSpPr>
        <p:spPr bwMode="auto">
          <a:xfrm>
            <a:off x="738188" y="2389188"/>
            <a:ext cx="2428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t>1</a:t>
            </a:r>
          </a:p>
        </p:txBody>
      </p:sp>
      <p:sp>
        <p:nvSpPr>
          <p:cNvPr id="59405" name="Text Box 56"/>
          <p:cNvSpPr txBox="1">
            <a:spLocks noChangeArrowheads="1"/>
          </p:cNvSpPr>
          <p:nvPr/>
        </p:nvSpPr>
        <p:spPr bwMode="auto">
          <a:xfrm>
            <a:off x="1260475" y="2389188"/>
            <a:ext cx="2428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t>2</a:t>
            </a:r>
          </a:p>
        </p:txBody>
      </p:sp>
      <p:sp>
        <p:nvSpPr>
          <p:cNvPr id="59406" name="Text Box 57"/>
          <p:cNvSpPr txBox="1">
            <a:spLocks noChangeArrowheads="1"/>
          </p:cNvSpPr>
          <p:nvPr/>
        </p:nvSpPr>
        <p:spPr bwMode="auto">
          <a:xfrm>
            <a:off x="2012950" y="2725738"/>
            <a:ext cx="24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t>5</a:t>
            </a:r>
          </a:p>
        </p:txBody>
      </p:sp>
      <p:sp>
        <p:nvSpPr>
          <p:cNvPr id="59407" name="Text Box 58"/>
          <p:cNvSpPr txBox="1">
            <a:spLocks noChangeArrowheads="1"/>
          </p:cNvSpPr>
          <p:nvPr/>
        </p:nvSpPr>
        <p:spPr bwMode="auto">
          <a:xfrm>
            <a:off x="2314575" y="2371725"/>
            <a:ext cx="2428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t>1</a:t>
            </a:r>
          </a:p>
        </p:txBody>
      </p:sp>
      <p:sp>
        <p:nvSpPr>
          <p:cNvPr id="59408" name="Text Box 59"/>
          <p:cNvSpPr txBox="1">
            <a:spLocks noChangeArrowheads="1"/>
          </p:cNvSpPr>
          <p:nvPr/>
        </p:nvSpPr>
        <p:spPr bwMode="auto">
          <a:xfrm>
            <a:off x="1663700" y="2398713"/>
            <a:ext cx="24288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t>3</a:t>
            </a:r>
          </a:p>
        </p:txBody>
      </p:sp>
      <p:sp>
        <p:nvSpPr>
          <p:cNvPr id="110" name="TextBox 109"/>
          <p:cNvSpPr txBox="1">
            <a:spLocks noRot="1" noChangeAspect="1" noMove="1" noResize="1" noEditPoints="1" noAdjustHandles="1" noChangeArrowheads="1" noChangeShapeType="1" noTextEdit="1"/>
          </p:cNvSpPr>
          <p:nvPr/>
        </p:nvSpPr>
        <p:spPr>
          <a:xfrm>
            <a:off x="555522" y="3785418"/>
            <a:ext cx="1511247" cy="759823"/>
          </a:xfrm>
          <a:prstGeom prst="rect">
            <a:avLst/>
          </a:prstGeom>
          <a:blipFill rotWithShape="1">
            <a:blip r:embed="rId2"/>
            <a:stretch>
              <a:fillRect/>
            </a:stretch>
          </a:blipFill>
        </p:spPr>
        <p:txBody>
          <a:bodyPr/>
          <a:lstStyle/>
          <a:p>
            <a:pPr>
              <a:defRPr/>
            </a:pPr>
            <a:r>
              <a:rPr lang="en-US">
                <a:noFill/>
              </a:rPr>
              <a:t> </a:t>
            </a:r>
          </a:p>
        </p:txBody>
      </p:sp>
      <p:grpSp>
        <p:nvGrpSpPr>
          <p:cNvPr id="2" name="Group 1"/>
          <p:cNvGrpSpPr/>
          <p:nvPr/>
        </p:nvGrpSpPr>
        <p:grpSpPr>
          <a:xfrm>
            <a:off x="2721935" y="1983373"/>
            <a:ext cx="3697107" cy="4215229"/>
            <a:chOff x="2789238" y="1711325"/>
            <a:chExt cx="4546419" cy="4980404"/>
          </a:xfrm>
        </p:grpSpPr>
        <p:grpSp>
          <p:nvGrpSpPr>
            <p:cNvPr id="59397" name="Group 3"/>
            <p:cNvGrpSpPr>
              <a:grpSpLocks/>
            </p:cNvGrpSpPr>
            <p:nvPr/>
          </p:nvGrpSpPr>
          <p:grpSpPr bwMode="auto">
            <a:xfrm>
              <a:off x="2792413" y="1711325"/>
              <a:ext cx="2532062" cy="2442083"/>
              <a:chOff x="486" y="2170"/>
              <a:chExt cx="1994" cy="1878"/>
            </a:xfrm>
          </p:grpSpPr>
          <p:sp>
            <p:nvSpPr>
              <p:cNvPr id="59476" name="Text Box 4"/>
              <p:cNvSpPr txBox="1">
                <a:spLocks noChangeArrowheads="1"/>
              </p:cNvSpPr>
              <p:nvPr/>
            </p:nvSpPr>
            <p:spPr bwMode="auto">
              <a:xfrm>
                <a:off x="822" y="2170"/>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a:t>
                </a:r>
              </a:p>
            </p:txBody>
          </p:sp>
          <p:sp>
            <p:nvSpPr>
              <p:cNvPr id="59477" name="Text Box 5"/>
              <p:cNvSpPr txBox="1">
                <a:spLocks noChangeArrowheads="1"/>
              </p:cNvSpPr>
              <p:nvPr/>
            </p:nvSpPr>
            <p:spPr bwMode="auto">
              <a:xfrm>
                <a:off x="1168" y="217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b</a:t>
                </a:r>
              </a:p>
            </p:txBody>
          </p:sp>
          <p:sp>
            <p:nvSpPr>
              <p:cNvPr id="59478" name="Text Box 6"/>
              <p:cNvSpPr txBox="1">
                <a:spLocks noChangeArrowheads="1"/>
              </p:cNvSpPr>
              <p:nvPr/>
            </p:nvSpPr>
            <p:spPr bwMode="auto">
              <a:xfrm>
                <a:off x="1526" y="2170"/>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c</a:t>
                </a:r>
              </a:p>
            </p:txBody>
          </p:sp>
          <p:sp>
            <p:nvSpPr>
              <p:cNvPr id="59479" name="Text Box 7"/>
              <p:cNvSpPr txBox="1">
                <a:spLocks noChangeArrowheads="1"/>
              </p:cNvSpPr>
              <p:nvPr/>
            </p:nvSpPr>
            <p:spPr bwMode="auto">
              <a:xfrm>
                <a:off x="1871" y="217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d</a:t>
                </a:r>
              </a:p>
            </p:txBody>
          </p:sp>
          <p:sp>
            <p:nvSpPr>
              <p:cNvPr id="59480" name="Text Box 8"/>
              <p:cNvSpPr txBox="1">
                <a:spLocks noChangeArrowheads="1"/>
              </p:cNvSpPr>
              <p:nvPr/>
            </p:nvSpPr>
            <p:spPr bwMode="auto">
              <a:xfrm>
                <a:off x="2230" y="2170"/>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e</a:t>
                </a:r>
              </a:p>
            </p:txBody>
          </p:sp>
          <p:grpSp>
            <p:nvGrpSpPr>
              <p:cNvPr id="59481" name="Group 9"/>
              <p:cNvGrpSpPr>
                <a:grpSpLocks/>
              </p:cNvGrpSpPr>
              <p:nvPr/>
            </p:nvGrpSpPr>
            <p:grpSpPr bwMode="auto">
              <a:xfrm>
                <a:off x="486" y="2444"/>
                <a:ext cx="1994" cy="1604"/>
                <a:chOff x="486" y="2444"/>
                <a:chExt cx="1994" cy="1604"/>
              </a:xfrm>
            </p:grpSpPr>
            <p:sp>
              <p:nvSpPr>
                <p:cNvPr id="59482" name="Rectangle 10"/>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400"/>
                </a:p>
              </p:txBody>
            </p:sp>
            <p:grpSp>
              <p:nvGrpSpPr>
                <p:cNvPr id="59483" name="Group 11"/>
                <p:cNvGrpSpPr>
                  <a:grpSpLocks/>
                </p:cNvGrpSpPr>
                <p:nvPr/>
              </p:nvGrpSpPr>
              <p:grpSpPr bwMode="auto">
                <a:xfrm>
                  <a:off x="1064" y="2456"/>
                  <a:ext cx="1072" cy="1592"/>
                  <a:chOff x="1064" y="2456"/>
                  <a:chExt cx="1072" cy="1592"/>
                </a:xfrm>
              </p:grpSpPr>
              <p:sp>
                <p:nvSpPr>
                  <p:cNvPr id="59504" name="Line 12"/>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505" name="Line 13"/>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506" name="Line 14"/>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507" name="Line 15"/>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59484" name="Group 16"/>
                <p:cNvGrpSpPr>
                  <a:grpSpLocks/>
                </p:cNvGrpSpPr>
                <p:nvPr/>
              </p:nvGrpSpPr>
              <p:grpSpPr bwMode="auto">
                <a:xfrm rot="5400000">
                  <a:off x="1076" y="2404"/>
                  <a:ext cx="1072" cy="1728"/>
                  <a:chOff x="1064" y="2456"/>
                  <a:chExt cx="1072" cy="1592"/>
                </a:xfrm>
              </p:grpSpPr>
              <p:sp>
                <p:nvSpPr>
                  <p:cNvPr id="59500" name="Line 17"/>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501" name="Line 18"/>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502" name="Line 19"/>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503" name="Line 20"/>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59485" name="Text Box 21"/>
                <p:cNvSpPr txBox="1">
                  <a:spLocks noChangeArrowheads="1"/>
                </p:cNvSpPr>
                <p:nvPr/>
              </p:nvSpPr>
              <p:spPr bwMode="auto">
                <a:xfrm>
                  <a:off x="491" y="2444"/>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a:t>
                  </a:r>
                </a:p>
              </p:txBody>
            </p:sp>
            <p:sp>
              <p:nvSpPr>
                <p:cNvPr id="59486" name="Text Box 22"/>
                <p:cNvSpPr txBox="1">
                  <a:spLocks noChangeArrowheads="1"/>
                </p:cNvSpPr>
                <p:nvPr/>
              </p:nvSpPr>
              <p:spPr bwMode="auto">
                <a:xfrm>
                  <a:off x="486" y="2768"/>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b</a:t>
                  </a:r>
                </a:p>
              </p:txBody>
            </p:sp>
            <p:sp>
              <p:nvSpPr>
                <p:cNvPr id="59487" name="Text Box 23"/>
                <p:cNvSpPr txBox="1">
                  <a:spLocks noChangeArrowheads="1"/>
                </p:cNvSpPr>
                <p:nvPr/>
              </p:nvSpPr>
              <p:spPr bwMode="auto">
                <a:xfrm>
                  <a:off x="491" y="3095"/>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c</a:t>
                  </a:r>
                </a:p>
              </p:txBody>
            </p:sp>
            <p:sp>
              <p:nvSpPr>
                <p:cNvPr id="59488" name="Text Box 24"/>
                <p:cNvSpPr txBox="1">
                  <a:spLocks noChangeArrowheads="1"/>
                </p:cNvSpPr>
                <p:nvPr/>
              </p:nvSpPr>
              <p:spPr bwMode="auto">
                <a:xfrm>
                  <a:off x="486" y="3446"/>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d</a:t>
                  </a:r>
                </a:p>
              </p:txBody>
            </p:sp>
            <p:sp>
              <p:nvSpPr>
                <p:cNvPr id="59489" name="Text Box 25"/>
                <p:cNvSpPr txBox="1">
                  <a:spLocks noChangeArrowheads="1"/>
                </p:cNvSpPr>
                <p:nvPr/>
              </p:nvSpPr>
              <p:spPr bwMode="auto">
                <a:xfrm>
                  <a:off x="492" y="3771"/>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e</a:t>
                  </a:r>
                </a:p>
              </p:txBody>
            </p:sp>
            <p:sp>
              <p:nvSpPr>
                <p:cNvPr id="59490" name="Text Box 26"/>
                <p:cNvSpPr txBox="1">
                  <a:spLocks noChangeArrowheads="1"/>
                </p:cNvSpPr>
                <p:nvPr/>
              </p:nvSpPr>
              <p:spPr bwMode="auto">
                <a:xfrm>
                  <a:off x="1141" y="2451"/>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91" name="Text Box 27"/>
                <p:cNvSpPr txBox="1">
                  <a:spLocks noChangeArrowheads="1"/>
                </p:cNvSpPr>
                <p:nvPr/>
              </p:nvSpPr>
              <p:spPr bwMode="auto">
                <a:xfrm>
                  <a:off x="797" y="2764"/>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92" name="Text Box 28"/>
                <p:cNvSpPr txBox="1">
                  <a:spLocks noChangeArrowheads="1"/>
                </p:cNvSpPr>
                <p:nvPr/>
              </p:nvSpPr>
              <p:spPr bwMode="auto">
                <a:xfrm>
                  <a:off x="1502" y="2771"/>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2</a:t>
                  </a:r>
                </a:p>
              </p:txBody>
            </p:sp>
            <p:sp>
              <p:nvSpPr>
                <p:cNvPr id="59493" name="Text Box 29"/>
                <p:cNvSpPr txBox="1">
                  <a:spLocks noChangeArrowheads="1"/>
                </p:cNvSpPr>
                <p:nvPr/>
              </p:nvSpPr>
              <p:spPr bwMode="auto">
                <a:xfrm>
                  <a:off x="1141" y="3139"/>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2</a:t>
                  </a:r>
                </a:p>
              </p:txBody>
            </p:sp>
            <p:sp>
              <p:nvSpPr>
                <p:cNvPr id="59494" name="Text Box 30"/>
                <p:cNvSpPr txBox="1">
                  <a:spLocks noChangeArrowheads="1"/>
                </p:cNvSpPr>
                <p:nvPr/>
              </p:nvSpPr>
              <p:spPr bwMode="auto">
                <a:xfrm>
                  <a:off x="1846" y="3122"/>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3</a:t>
                  </a:r>
                </a:p>
              </p:txBody>
            </p:sp>
            <p:sp>
              <p:nvSpPr>
                <p:cNvPr id="59495" name="Text Box 31"/>
                <p:cNvSpPr txBox="1">
                  <a:spLocks noChangeArrowheads="1"/>
                </p:cNvSpPr>
                <p:nvPr/>
              </p:nvSpPr>
              <p:spPr bwMode="auto">
                <a:xfrm>
                  <a:off x="2206" y="313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5</a:t>
                  </a:r>
                </a:p>
              </p:txBody>
            </p:sp>
            <p:sp>
              <p:nvSpPr>
                <p:cNvPr id="59496" name="Text Box 32"/>
                <p:cNvSpPr txBox="1">
                  <a:spLocks noChangeArrowheads="1"/>
                </p:cNvSpPr>
                <p:nvPr/>
              </p:nvSpPr>
              <p:spPr bwMode="auto">
                <a:xfrm>
                  <a:off x="1502" y="3483"/>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3</a:t>
                  </a:r>
                </a:p>
              </p:txBody>
            </p:sp>
            <p:sp>
              <p:nvSpPr>
                <p:cNvPr id="59497" name="Text Box 33"/>
                <p:cNvSpPr txBox="1">
                  <a:spLocks noChangeArrowheads="1"/>
                </p:cNvSpPr>
                <p:nvPr/>
              </p:nvSpPr>
              <p:spPr bwMode="auto">
                <a:xfrm>
                  <a:off x="2214" y="349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98" name="Text Box 34"/>
                <p:cNvSpPr txBox="1">
                  <a:spLocks noChangeArrowheads="1"/>
                </p:cNvSpPr>
                <p:nvPr/>
              </p:nvSpPr>
              <p:spPr bwMode="auto">
                <a:xfrm>
                  <a:off x="1502" y="3778"/>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5</a:t>
                  </a:r>
                </a:p>
              </p:txBody>
            </p:sp>
            <p:sp>
              <p:nvSpPr>
                <p:cNvPr id="59499" name="Text Box 35"/>
                <p:cNvSpPr txBox="1">
                  <a:spLocks noChangeArrowheads="1"/>
                </p:cNvSpPr>
                <p:nvPr/>
              </p:nvSpPr>
              <p:spPr bwMode="auto">
                <a:xfrm>
                  <a:off x="1853" y="3786"/>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grpSp>
        </p:grpSp>
        <p:sp>
          <p:nvSpPr>
            <p:cNvPr id="59409" name="Text Box 26"/>
            <p:cNvSpPr txBox="1">
              <a:spLocks noChangeArrowheads="1"/>
            </p:cNvSpPr>
            <p:nvPr/>
          </p:nvSpPr>
          <p:spPr bwMode="auto">
            <a:xfrm>
              <a:off x="3155950" y="2071688"/>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10" name="Text Box 26"/>
            <p:cNvSpPr txBox="1">
              <a:spLocks noChangeArrowheads="1"/>
            </p:cNvSpPr>
            <p:nvPr/>
          </p:nvSpPr>
          <p:spPr bwMode="auto">
            <a:xfrm>
              <a:off x="3554413" y="2470150"/>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11" name="Text Box 26"/>
            <p:cNvSpPr txBox="1">
              <a:spLocks noChangeArrowheads="1"/>
            </p:cNvSpPr>
            <p:nvPr/>
          </p:nvSpPr>
          <p:spPr bwMode="auto">
            <a:xfrm>
              <a:off x="4006850" y="2941638"/>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12" name="Text Box 26"/>
            <p:cNvSpPr txBox="1">
              <a:spLocks noChangeArrowheads="1"/>
            </p:cNvSpPr>
            <p:nvPr/>
          </p:nvSpPr>
          <p:spPr bwMode="auto">
            <a:xfrm>
              <a:off x="4459288" y="3394075"/>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13" name="Text Box 26"/>
            <p:cNvSpPr txBox="1">
              <a:spLocks noChangeArrowheads="1"/>
            </p:cNvSpPr>
            <p:nvPr/>
          </p:nvSpPr>
          <p:spPr bwMode="auto">
            <a:xfrm>
              <a:off x="4951413" y="3797300"/>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grpSp>
          <p:nvGrpSpPr>
            <p:cNvPr id="59414" name="Group 110"/>
            <p:cNvGrpSpPr>
              <a:grpSpLocks/>
            </p:cNvGrpSpPr>
            <p:nvPr/>
          </p:nvGrpSpPr>
          <p:grpSpPr bwMode="auto">
            <a:xfrm>
              <a:off x="2789238" y="4241800"/>
              <a:ext cx="2534399" cy="2445036"/>
              <a:chOff x="2898160" y="4281641"/>
              <a:chExt cx="2533018" cy="2444599"/>
            </a:xfrm>
          </p:grpSpPr>
          <p:grpSp>
            <p:nvGrpSpPr>
              <p:cNvPr id="59438" name="Group 3"/>
              <p:cNvGrpSpPr>
                <a:grpSpLocks/>
              </p:cNvGrpSpPr>
              <p:nvPr/>
            </p:nvGrpSpPr>
            <p:grpSpPr bwMode="auto">
              <a:xfrm>
                <a:off x="2898160" y="4281641"/>
                <a:ext cx="2533018" cy="2442653"/>
                <a:chOff x="486" y="2170"/>
                <a:chExt cx="1994" cy="1878"/>
              </a:xfrm>
            </p:grpSpPr>
            <p:sp>
              <p:nvSpPr>
                <p:cNvPr id="59444" name="Text Box 4"/>
                <p:cNvSpPr txBox="1">
                  <a:spLocks noChangeArrowheads="1"/>
                </p:cNvSpPr>
                <p:nvPr/>
              </p:nvSpPr>
              <p:spPr bwMode="auto">
                <a:xfrm>
                  <a:off x="822" y="2170"/>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a:t>
                  </a:r>
                </a:p>
              </p:txBody>
            </p:sp>
            <p:sp>
              <p:nvSpPr>
                <p:cNvPr id="59445" name="Text Box 5"/>
                <p:cNvSpPr txBox="1">
                  <a:spLocks noChangeArrowheads="1"/>
                </p:cNvSpPr>
                <p:nvPr/>
              </p:nvSpPr>
              <p:spPr bwMode="auto">
                <a:xfrm>
                  <a:off x="1168" y="217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b</a:t>
                  </a:r>
                </a:p>
              </p:txBody>
            </p:sp>
            <p:sp>
              <p:nvSpPr>
                <p:cNvPr id="59446" name="Text Box 6"/>
                <p:cNvSpPr txBox="1">
                  <a:spLocks noChangeArrowheads="1"/>
                </p:cNvSpPr>
                <p:nvPr/>
              </p:nvSpPr>
              <p:spPr bwMode="auto">
                <a:xfrm>
                  <a:off x="1526" y="2170"/>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c</a:t>
                  </a:r>
                </a:p>
              </p:txBody>
            </p:sp>
            <p:sp>
              <p:nvSpPr>
                <p:cNvPr id="59447" name="Text Box 7"/>
                <p:cNvSpPr txBox="1">
                  <a:spLocks noChangeArrowheads="1"/>
                </p:cNvSpPr>
                <p:nvPr/>
              </p:nvSpPr>
              <p:spPr bwMode="auto">
                <a:xfrm>
                  <a:off x="1871" y="217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d</a:t>
                  </a:r>
                </a:p>
              </p:txBody>
            </p:sp>
            <p:sp>
              <p:nvSpPr>
                <p:cNvPr id="59448" name="Text Box 8"/>
                <p:cNvSpPr txBox="1">
                  <a:spLocks noChangeArrowheads="1"/>
                </p:cNvSpPr>
                <p:nvPr/>
              </p:nvSpPr>
              <p:spPr bwMode="auto">
                <a:xfrm>
                  <a:off x="2230" y="2170"/>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e</a:t>
                  </a:r>
                </a:p>
              </p:txBody>
            </p:sp>
            <p:grpSp>
              <p:nvGrpSpPr>
                <p:cNvPr id="59449" name="Group 9"/>
                <p:cNvGrpSpPr>
                  <a:grpSpLocks/>
                </p:cNvGrpSpPr>
                <p:nvPr/>
              </p:nvGrpSpPr>
              <p:grpSpPr bwMode="auto">
                <a:xfrm>
                  <a:off x="486" y="2444"/>
                  <a:ext cx="1994" cy="1604"/>
                  <a:chOff x="486" y="2444"/>
                  <a:chExt cx="1994" cy="1604"/>
                </a:xfrm>
              </p:grpSpPr>
              <p:sp>
                <p:nvSpPr>
                  <p:cNvPr id="59450" name="Rectangle 10"/>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400"/>
                  </a:p>
                </p:txBody>
              </p:sp>
              <p:grpSp>
                <p:nvGrpSpPr>
                  <p:cNvPr id="59451" name="Group 11"/>
                  <p:cNvGrpSpPr>
                    <a:grpSpLocks/>
                  </p:cNvGrpSpPr>
                  <p:nvPr/>
                </p:nvGrpSpPr>
                <p:grpSpPr bwMode="auto">
                  <a:xfrm>
                    <a:off x="1064" y="2456"/>
                    <a:ext cx="1072" cy="1592"/>
                    <a:chOff x="1064" y="2456"/>
                    <a:chExt cx="1072" cy="1592"/>
                  </a:xfrm>
                </p:grpSpPr>
                <p:sp>
                  <p:nvSpPr>
                    <p:cNvPr id="59472" name="Line 12"/>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473" name="Line 13"/>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474" name="Line 14"/>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475" name="Line 15"/>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59452" name="Group 16"/>
                  <p:cNvGrpSpPr>
                    <a:grpSpLocks/>
                  </p:cNvGrpSpPr>
                  <p:nvPr/>
                </p:nvGrpSpPr>
                <p:grpSpPr bwMode="auto">
                  <a:xfrm rot="5400000">
                    <a:off x="1076" y="2404"/>
                    <a:ext cx="1072" cy="1728"/>
                    <a:chOff x="1064" y="2456"/>
                    <a:chExt cx="1072" cy="1592"/>
                  </a:xfrm>
                </p:grpSpPr>
                <p:sp>
                  <p:nvSpPr>
                    <p:cNvPr id="59468" name="Line 17"/>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469" name="Line 18"/>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470" name="Line 19"/>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9471" name="Line 20"/>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59453" name="Text Box 21"/>
                  <p:cNvSpPr txBox="1">
                    <a:spLocks noChangeArrowheads="1"/>
                  </p:cNvSpPr>
                  <p:nvPr/>
                </p:nvSpPr>
                <p:spPr bwMode="auto">
                  <a:xfrm>
                    <a:off x="491" y="2444"/>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a:t>
                    </a:r>
                  </a:p>
                </p:txBody>
              </p:sp>
              <p:sp>
                <p:nvSpPr>
                  <p:cNvPr id="59454" name="Text Box 22"/>
                  <p:cNvSpPr txBox="1">
                    <a:spLocks noChangeArrowheads="1"/>
                  </p:cNvSpPr>
                  <p:nvPr/>
                </p:nvSpPr>
                <p:spPr bwMode="auto">
                  <a:xfrm>
                    <a:off x="486" y="2768"/>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b</a:t>
                    </a:r>
                  </a:p>
                </p:txBody>
              </p:sp>
              <p:sp>
                <p:nvSpPr>
                  <p:cNvPr id="59455" name="Text Box 23"/>
                  <p:cNvSpPr txBox="1">
                    <a:spLocks noChangeArrowheads="1"/>
                  </p:cNvSpPr>
                  <p:nvPr/>
                </p:nvSpPr>
                <p:spPr bwMode="auto">
                  <a:xfrm>
                    <a:off x="491" y="3095"/>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c</a:t>
                    </a:r>
                  </a:p>
                </p:txBody>
              </p:sp>
              <p:sp>
                <p:nvSpPr>
                  <p:cNvPr id="59456" name="Text Box 24"/>
                  <p:cNvSpPr txBox="1">
                    <a:spLocks noChangeArrowheads="1"/>
                  </p:cNvSpPr>
                  <p:nvPr/>
                </p:nvSpPr>
                <p:spPr bwMode="auto">
                  <a:xfrm>
                    <a:off x="486" y="3446"/>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d</a:t>
                    </a:r>
                  </a:p>
                </p:txBody>
              </p:sp>
              <p:sp>
                <p:nvSpPr>
                  <p:cNvPr id="59457" name="Text Box 25"/>
                  <p:cNvSpPr txBox="1">
                    <a:spLocks noChangeArrowheads="1"/>
                  </p:cNvSpPr>
                  <p:nvPr/>
                </p:nvSpPr>
                <p:spPr bwMode="auto">
                  <a:xfrm>
                    <a:off x="492" y="3771"/>
                    <a:ext cx="217"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e</a:t>
                    </a:r>
                  </a:p>
                </p:txBody>
              </p:sp>
              <p:sp>
                <p:nvSpPr>
                  <p:cNvPr id="59458" name="Text Box 26"/>
                  <p:cNvSpPr txBox="1">
                    <a:spLocks noChangeArrowheads="1"/>
                  </p:cNvSpPr>
                  <p:nvPr/>
                </p:nvSpPr>
                <p:spPr bwMode="auto">
                  <a:xfrm>
                    <a:off x="1141" y="2451"/>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59" name="Text Box 27"/>
                  <p:cNvSpPr txBox="1">
                    <a:spLocks noChangeArrowheads="1"/>
                  </p:cNvSpPr>
                  <p:nvPr/>
                </p:nvSpPr>
                <p:spPr bwMode="auto">
                  <a:xfrm>
                    <a:off x="797" y="2764"/>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0" name="Text Box 28"/>
                  <p:cNvSpPr txBox="1">
                    <a:spLocks noChangeArrowheads="1"/>
                  </p:cNvSpPr>
                  <p:nvPr/>
                </p:nvSpPr>
                <p:spPr bwMode="auto">
                  <a:xfrm>
                    <a:off x="1502" y="2771"/>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1" name="Text Box 29"/>
                  <p:cNvSpPr txBox="1">
                    <a:spLocks noChangeArrowheads="1"/>
                  </p:cNvSpPr>
                  <p:nvPr/>
                </p:nvSpPr>
                <p:spPr bwMode="auto">
                  <a:xfrm>
                    <a:off x="1141" y="3139"/>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2" name="Text Box 30"/>
                  <p:cNvSpPr txBox="1">
                    <a:spLocks noChangeArrowheads="1"/>
                  </p:cNvSpPr>
                  <p:nvPr/>
                </p:nvSpPr>
                <p:spPr bwMode="auto">
                  <a:xfrm>
                    <a:off x="1846" y="3122"/>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3" name="Text Box 31"/>
                  <p:cNvSpPr txBox="1">
                    <a:spLocks noChangeArrowheads="1"/>
                  </p:cNvSpPr>
                  <p:nvPr/>
                </p:nvSpPr>
                <p:spPr bwMode="auto">
                  <a:xfrm>
                    <a:off x="2206" y="313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4" name="Text Box 32"/>
                  <p:cNvSpPr txBox="1">
                    <a:spLocks noChangeArrowheads="1"/>
                  </p:cNvSpPr>
                  <p:nvPr/>
                </p:nvSpPr>
                <p:spPr bwMode="auto">
                  <a:xfrm>
                    <a:off x="1502" y="3483"/>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5" name="Text Box 33"/>
                  <p:cNvSpPr txBox="1">
                    <a:spLocks noChangeArrowheads="1"/>
                  </p:cNvSpPr>
                  <p:nvPr/>
                </p:nvSpPr>
                <p:spPr bwMode="auto">
                  <a:xfrm>
                    <a:off x="2214" y="3490"/>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6" name="Text Box 34"/>
                  <p:cNvSpPr txBox="1">
                    <a:spLocks noChangeArrowheads="1"/>
                  </p:cNvSpPr>
                  <p:nvPr/>
                </p:nvSpPr>
                <p:spPr bwMode="auto">
                  <a:xfrm>
                    <a:off x="1502" y="3778"/>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sp>
                <p:nvSpPr>
                  <p:cNvPr id="59467" name="Text Box 35"/>
                  <p:cNvSpPr txBox="1">
                    <a:spLocks noChangeArrowheads="1"/>
                  </p:cNvSpPr>
                  <p:nvPr/>
                </p:nvSpPr>
                <p:spPr bwMode="auto">
                  <a:xfrm>
                    <a:off x="1853" y="3786"/>
                    <a:ext cx="226"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1</a:t>
                    </a:r>
                  </a:p>
                </p:txBody>
              </p:sp>
            </p:grpSp>
          </p:grpSp>
          <p:sp>
            <p:nvSpPr>
              <p:cNvPr id="59439" name="Text Box 26"/>
              <p:cNvSpPr txBox="1">
                <a:spLocks noChangeArrowheads="1"/>
              </p:cNvSpPr>
              <p:nvPr/>
            </p:nvSpPr>
            <p:spPr bwMode="auto">
              <a:xfrm>
                <a:off x="3289391" y="4662184"/>
                <a:ext cx="322348" cy="3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40" name="Text Box 26"/>
              <p:cNvSpPr txBox="1">
                <a:spLocks noChangeArrowheads="1"/>
              </p:cNvSpPr>
              <p:nvPr/>
            </p:nvSpPr>
            <p:spPr bwMode="auto">
              <a:xfrm>
                <a:off x="3687597" y="5060391"/>
                <a:ext cx="322348" cy="3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41" name="Text Box 26"/>
              <p:cNvSpPr txBox="1">
                <a:spLocks noChangeArrowheads="1"/>
              </p:cNvSpPr>
              <p:nvPr/>
            </p:nvSpPr>
            <p:spPr bwMode="auto">
              <a:xfrm>
                <a:off x="4139882" y="5532339"/>
                <a:ext cx="322348" cy="3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42" name="Text Box 26"/>
              <p:cNvSpPr txBox="1">
                <a:spLocks noChangeArrowheads="1"/>
              </p:cNvSpPr>
              <p:nvPr/>
            </p:nvSpPr>
            <p:spPr bwMode="auto">
              <a:xfrm>
                <a:off x="4592165" y="5984623"/>
                <a:ext cx="322348" cy="3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sp>
            <p:nvSpPr>
              <p:cNvPr id="59443" name="Text Box 26"/>
              <p:cNvSpPr txBox="1">
                <a:spLocks noChangeArrowheads="1"/>
              </p:cNvSpPr>
              <p:nvPr/>
            </p:nvSpPr>
            <p:spPr bwMode="auto">
              <a:xfrm>
                <a:off x="5083778" y="6387746"/>
                <a:ext cx="322348" cy="3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a:t>
                </a:r>
              </a:p>
            </p:txBody>
          </p:sp>
        </p:grpSp>
        <p:sp>
          <p:nvSpPr>
            <p:cNvPr id="59415" name="Text Box 26"/>
            <p:cNvSpPr txBox="1">
              <a:spLocks noChangeArrowheads="1"/>
            </p:cNvSpPr>
            <p:nvPr/>
          </p:nvSpPr>
          <p:spPr bwMode="auto">
            <a:xfrm>
              <a:off x="4046538" y="207645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16" name="Text Box 26"/>
            <p:cNvSpPr txBox="1">
              <a:spLocks noChangeArrowheads="1"/>
            </p:cNvSpPr>
            <p:nvPr/>
          </p:nvSpPr>
          <p:spPr bwMode="auto">
            <a:xfrm>
              <a:off x="4494213" y="2081213"/>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17" name="Text Box 26"/>
            <p:cNvSpPr txBox="1">
              <a:spLocks noChangeArrowheads="1"/>
            </p:cNvSpPr>
            <p:nvPr/>
          </p:nvSpPr>
          <p:spPr bwMode="auto">
            <a:xfrm>
              <a:off x="4946650" y="2062163"/>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18" name="Text Box 26"/>
            <p:cNvSpPr txBox="1">
              <a:spLocks noChangeArrowheads="1"/>
            </p:cNvSpPr>
            <p:nvPr/>
          </p:nvSpPr>
          <p:spPr bwMode="auto">
            <a:xfrm>
              <a:off x="4543425" y="2474913"/>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19" name="Text Box 26"/>
            <p:cNvSpPr txBox="1">
              <a:spLocks noChangeArrowheads="1"/>
            </p:cNvSpPr>
            <p:nvPr/>
          </p:nvSpPr>
          <p:spPr bwMode="auto">
            <a:xfrm>
              <a:off x="4946650" y="2465388"/>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0" name="Text Box 26"/>
            <p:cNvSpPr txBox="1">
              <a:spLocks noChangeArrowheads="1"/>
            </p:cNvSpPr>
            <p:nvPr/>
          </p:nvSpPr>
          <p:spPr bwMode="auto">
            <a:xfrm>
              <a:off x="3167063" y="29368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1" name="Text Box 26"/>
            <p:cNvSpPr txBox="1">
              <a:spLocks noChangeArrowheads="1"/>
            </p:cNvSpPr>
            <p:nvPr/>
          </p:nvSpPr>
          <p:spPr bwMode="auto">
            <a:xfrm>
              <a:off x="3146425" y="3417888"/>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2" name="Text Box 26"/>
            <p:cNvSpPr txBox="1">
              <a:spLocks noChangeArrowheads="1"/>
            </p:cNvSpPr>
            <p:nvPr/>
          </p:nvSpPr>
          <p:spPr bwMode="auto">
            <a:xfrm>
              <a:off x="3127375" y="3792538"/>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3" name="Text Box 26"/>
            <p:cNvSpPr txBox="1">
              <a:spLocks noChangeArrowheads="1"/>
            </p:cNvSpPr>
            <p:nvPr/>
          </p:nvSpPr>
          <p:spPr bwMode="auto">
            <a:xfrm>
              <a:off x="3608388" y="3398838"/>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4" name="Text Box 26"/>
            <p:cNvSpPr txBox="1">
              <a:spLocks noChangeArrowheads="1"/>
            </p:cNvSpPr>
            <p:nvPr/>
          </p:nvSpPr>
          <p:spPr bwMode="auto">
            <a:xfrm>
              <a:off x="3598863" y="3792538"/>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6" name="Text Box 26"/>
            <p:cNvSpPr txBox="1">
              <a:spLocks noChangeArrowheads="1"/>
            </p:cNvSpPr>
            <p:nvPr/>
          </p:nvSpPr>
          <p:spPr bwMode="auto">
            <a:xfrm>
              <a:off x="4070350" y="4627563"/>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7" name="Text Box 26"/>
            <p:cNvSpPr txBox="1">
              <a:spLocks noChangeArrowheads="1"/>
            </p:cNvSpPr>
            <p:nvPr/>
          </p:nvSpPr>
          <p:spPr bwMode="auto">
            <a:xfrm>
              <a:off x="4518025" y="463232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8" name="Text Box 26"/>
            <p:cNvSpPr txBox="1">
              <a:spLocks noChangeArrowheads="1"/>
            </p:cNvSpPr>
            <p:nvPr/>
          </p:nvSpPr>
          <p:spPr bwMode="auto">
            <a:xfrm>
              <a:off x="4970463" y="46132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29" name="Text Box 26"/>
            <p:cNvSpPr txBox="1">
              <a:spLocks noChangeArrowheads="1"/>
            </p:cNvSpPr>
            <p:nvPr/>
          </p:nvSpPr>
          <p:spPr bwMode="auto">
            <a:xfrm>
              <a:off x="4567238" y="502602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30" name="Text Box 26"/>
            <p:cNvSpPr txBox="1">
              <a:spLocks noChangeArrowheads="1"/>
            </p:cNvSpPr>
            <p:nvPr/>
          </p:nvSpPr>
          <p:spPr bwMode="auto">
            <a:xfrm>
              <a:off x="4970463" y="5016500"/>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31" name="Text Box 26"/>
            <p:cNvSpPr txBox="1">
              <a:spLocks noChangeArrowheads="1"/>
            </p:cNvSpPr>
            <p:nvPr/>
          </p:nvSpPr>
          <p:spPr bwMode="auto">
            <a:xfrm>
              <a:off x="3162300" y="5497513"/>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32" name="Text Box 26"/>
            <p:cNvSpPr txBox="1">
              <a:spLocks noChangeArrowheads="1"/>
            </p:cNvSpPr>
            <p:nvPr/>
          </p:nvSpPr>
          <p:spPr bwMode="auto">
            <a:xfrm>
              <a:off x="3141663" y="5980113"/>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33" name="Text Box 26"/>
            <p:cNvSpPr txBox="1">
              <a:spLocks noChangeArrowheads="1"/>
            </p:cNvSpPr>
            <p:nvPr/>
          </p:nvSpPr>
          <p:spPr bwMode="auto">
            <a:xfrm>
              <a:off x="3122613" y="63531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34" name="Text Box 26"/>
            <p:cNvSpPr txBox="1">
              <a:spLocks noChangeArrowheads="1"/>
            </p:cNvSpPr>
            <p:nvPr/>
          </p:nvSpPr>
          <p:spPr bwMode="auto">
            <a:xfrm>
              <a:off x="3603625" y="59594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59435" name="Text Box 26"/>
            <p:cNvSpPr txBox="1">
              <a:spLocks noChangeArrowheads="1"/>
            </p:cNvSpPr>
            <p:nvPr/>
          </p:nvSpPr>
          <p:spPr bwMode="auto">
            <a:xfrm>
              <a:off x="3594100" y="63531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0</a:t>
              </a:r>
            </a:p>
          </p:txBody>
        </p:sp>
        <p:sp>
          <p:nvSpPr>
            <p:cNvPr id="132" name="TextBox 131"/>
            <p:cNvSpPr txBox="1">
              <a:spLocks noRot="1" noChangeAspect="1" noMove="1" noResize="1" noEditPoints="1" noAdjustHandles="1" noChangeArrowheads="1" noChangeShapeType="1" noTextEdit="1"/>
            </p:cNvSpPr>
            <p:nvPr/>
          </p:nvSpPr>
          <p:spPr>
            <a:xfrm>
              <a:off x="5702709" y="2590799"/>
              <a:ext cx="1632948" cy="714042"/>
            </a:xfrm>
            <a:prstGeom prst="rect">
              <a:avLst/>
            </a:prstGeom>
            <a:blipFill rotWithShape="1">
              <a:blip r:embed="rId3"/>
              <a:stretch>
                <a:fillRect/>
              </a:stretch>
            </a:blipFill>
          </p:spPr>
          <p:txBody>
            <a:bodyPr/>
            <a:lstStyle/>
            <a:p>
              <a:pPr>
                <a:defRPr/>
              </a:pPr>
              <a:r>
                <a:rPr lang="en-US" sz="1400">
                  <a:noFill/>
                </a:rPr>
                <a:t> </a:t>
              </a:r>
            </a:p>
          </p:txBody>
        </p:sp>
        <p:sp>
          <p:nvSpPr>
            <p:cNvPr id="133" name="TextBox 132"/>
            <p:cNvSpPr txBox="1">
              <a:spLocks noRot="1" noChangeAspect="1" noMove="1" noResize="1" noEditPoints="1" noAdjustHandles="1" noChangeArrowheads="1" noChangeShapeType="1" noTextEdit="1"/>
            </p:cNvSpPr>
            <p:nvPr/>
          </p:nvSpPr>
          <p:spPr>
            <a:xfrm>
              <a:off x="5658464" y="5191431"/>
              <a:ext cx="1632948" cy="714042"/>
            </a:xfrm>
            <a:prstGeom prst="rect">
              <a:avLst/>
            </a:prstGeom>
            <a:blipFill rotWithShape="1">
              <a:blip r:embed="rId4"/>
              <a:stretch>
                <a:fillRect/>
              </a:stretch>
            </a:blipFill>
          </p:spPr>
          <p:txBody>
            <a:bodyPr/>
            <a:lstStyle/>
            <a:p>
              <a:pPr>
                <a:defRPr/>
              </a:pPr>
              <a:r>
                <a:rPr lang="en-US" sz="1400">
                  <a:noFill/>
                </a:rPr>
                <a:t> </a:t>
              </a:r>
            </a:p>
          </p:txBody>
        </p:sp>
      </p:grpSp>
      <p:sp>
        <p:nvSpPr>
          <p:cNvPr id="3" name="TextBox 2"/>
          <p:cNvSpPr txBox="1"/>
          <p:nvPr/>
        </p:nvSpPr>
        <p:spPr>
          <a:xfrm>
            <a:off x="6983321" y="2066483"/>
            <a:ext cx="1858433" cy="2862322"/>
          </a:xfrm>
          <a:prstGeom prst="rect">
            <a:avLst/>
          </a:prstGeom>
          <a:noFill/>
        </p:spPr>
        <p:txBody>
          <a:bodyPr wrap="square" rtlCol="0">
            <a:spAutoFit/>
          </a:bodyPr>
          <a:lstStyle/>
          <a:p>
            <a:r>
              <a:rPr lang="en-US" dirty="0" smtClean="0"/>
              <a:t>For most real-life social networks, density is hard to interpret because the denominator scales by the square of population. So average degree is often better.</a:t>
            </a:r>
            <a:endParaRPr lang="en-US" dirty="0"/>
          </a:p>
        </p:txBody>
      </p:sp>
      <p:sp>
        <p:nvSpPr>
          <p:cNvPr id="118" name="Text Box 53"/>
          <p:cNvSpPr txBox="1">
            <a:spLocks noChangeArrowheads="1"/>
          </p:cNvSpPr>
          <p:nvPr/>
        </p:nvSpPr>
        <p:spPr bwMode="auto">
          <a:xfrm>
            <a:off x="250825" y="290513"/>
            <a:ext cx="41865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Basic Volume</a:t>
            </a:r>
            <a:endParaRPr lang="en-US" altLang="en-US" sz="2000" dirty="0"/>
          </a:p>
        </p:txBody>
      </p:sp>
    </p:spTree>
    <p:extLst>
      <p:ext uri="{BB962C8B-B14F-4D97-AF65-F5344CB8AC3E}">
        <p14:creationId xmlns:p14="http://schemas.microsoft.com/office/powerpoint/2010/main" val="1797370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Box 4"/>
          <p:cNvSpPr txBox="1">
            <a:spLocks noChangeArrowheads="1"/>
          </p:cNvSpPr>
          <p:nvPr/>
        </p:nvSpPr>
        <p:spPr bwMode="auto">
          <a:xfrm>
            <a:off x="344488" y="1228725"/>
            <a:ext cx="470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Degree:	Number of links adjacent to a node</a:t>
            </a:r>
          </a:p>
        </p:txBody>
      </p:sp>
      <p:grpSp>
        <p:nvGrpSpPr>
          <p:cNvPr id="60421" name="Group 17"/>
          <p:cNvGrpSpPr>
            <a:grpSpLocks/>
          </p:cNvGrpSpPr>
          <p:nvPr/>
        </p:nvGrpSpPr>
        <p:grpSpPr bwMode="auto">
          <a:xfrm>
            <a:off x="688975" y="1843088"/>
            <a:ext cx="2632075" cy="2717800"/>
            <a:chOff x="486" y="2170"/>
            <a:chExt cx="1994" cy="1943"/>
          </a:xfrm>
        </p:grpSpPr>
        <p:sp>
          <p:nvSpPr>
            <p:cNvPr id="60425" name="Text Box 18"/>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60426" name="Text Box 19"/>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60427" name="Text Box 20"/>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60428" name="Text Box 21"/>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60429" name="Text Box 22"/>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60430" name="Group 23"/>
            <p:cNvGrpSpPr>
              <a:grpSpLocks/>
            </p:cNvGrpSpPr>
            <p:nvPr/>
          </p:nvGrpSpPr>
          <p:grpSpPr bwMode="auto">
            <a:xfrm>
              <a:off x="486" y="2444"/>
              <a:ext cx="1994" cy="1669"/>
              <a:chOff x="486" y="2444"/>
              <a:chExt cx="1994" cy="1669"/>
            </a:xfrm>
          </p:grpSpPr>
          <p:sp>
            <p:nvSpPr>
              <p:cNvPr id="60431" name="Rectangle 24"/>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60432" name="Group 25"/>
              <p:cNvGrpSpPr>
                <a:grpSpLocks/>
              </p:cNvGrpSpPr>
              <p:nvPr/>
            </p:nvGrpSpPr>
            <p:grpSpPr bwMode="auto">
              <a:xfrm>
                <a:off x="1064" y="2456"/>
                <a:ext cx="1072" cy="1592"/>
                <a:chOff x="1064" y="2456"/>
                <a:chExt cx="1072" cy="1592"/>
              </a:xfrm>
            </p:grpSpPr>
            <p:sp>
              <p:nvSpPr>
                <p:cNvPr id="60453" name="Line 26"/>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Line 27"/>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5" name="Line 28"/>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6" name="Line 29"/>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33" name="Group 30"/>
              <p:cNvGrpSpPr>
                <a:grpSpLocks/>
              </p:cNvGrpSpPr>
              <p:nvPr/>
            </p:nvGrpSpPr>
            <p:grpSpPr bwMode="auto">
              <a:xfrm rot="5400000">
                <a:off x="1076" y="2404"/>
                <a:ext cx="1072" cy="1728"/>
                <a:chOff x="1064" y="2456"/>
                <a:chExt cx="1072" cy="1592"/>
              </a:xfrm>
            </p:grpSpPr>
            <p:sp>
              <p:nvSpPr>
                <p:cNvPr id="60449" name="Line 31"/>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Line 32"/>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1" name="Line 33"/>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Line 34"/>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34" name="Text Box 35"/>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60435" name="Text Box 36"/>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60436" name="Text Box 37"/>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60437" name="Text Box 38"/>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60438" name="Text Box 39"/>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60439" name="Text Box 40"/>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0440" name="Text Box 41"/>
              <p:cNvSpPr txBox="1">
                <a:spLocks noChangeArrowheads="1"/>
              </p:cNvSpPr>
              <p:nvPr/>
            </p:nvSpPr>
            <p:spPr bwMode="auto">
              <a:xfrm>
                <a:off x="797" y="2764"/>
                <a:ext cx="2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0441" name="Text Box 42"/>
              <p:cNvSpPr txBox="1">
                <a:spLocks noChangeArrowheads="1"/>
              </p:cNvSpPr>
              <p:nvPr/>
            </p:nvSpPr>
            <p:spPr bwMode="auto">
              <a:xfrm>
                <a:off x="1502" y="2768"/>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42" name="Text Box 43"/>
              <p:cNvSpPr txBox="1">
                <a:spLocks noChangeArrowheads="1"/>
              </p:cNvSpPr>
              <p:nvPr/>
            </p:nvSpPr>
            <p:spPr bwMode="auto">
              <a:xfrm>
                <a:off x="1141" y="3139"/>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0443" name="Text Box 44"/>
              <p:cNvSpPr txBox="1">
                <a:spLocks noChangeArrowheads="1"/>
              </p:cNvSpPr>
              <p:nvPr/>
            </p:nvSpPr>
            <p:spPr bwMode="auto">
              <a:xfrm>
                <a:off x="1846" y="3122"/>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0444" name="Text Box 45"/>
              <p:cNvSpPr txBox="1">
                <a:spLocks noChangeArrowheads="1"/>
              </p:cNvSpPr>
              <p:nvPr/>
            </p:nvSpPr>
            <p:spPr bwMode="auto">
              <a:xfrm>
                <a:off x="2206" y="313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0445" name="Text Box 46"/>
              <p:cNvSpPr txBox="1">
                <a:spLocks noChangeArrowheads="1"/>
              </p:cNvSpPr>
              <p:nvPr/>
            </p:nvSpPr>
            <p:spPr bwMode="auto">
              <a:xfrm>
                <a:off x="1502" y="3483"/>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46" name="Text Box 47"/>
              <p:cNvSpPr txBox="1">
                <a:spLocks noChangeArrowheads="1"/>
              </p:cNvSpPr>
              <p:nvPr/>
            </p:nvSpPr>
            <p:spPr bwMode="auto">
              <a:xfrm>
                <a:off x="2214" y="3490"/>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47" name="Text Box 48"/>
              <p:cNvSpPr txBox="1">
                <a:spLocks noChangeArrowheads="1"/>
              </p:cNvSpPr>
              <p:nvPr/>
            </p:nvSpPr>
            <p:spPr bwMode="auto">
              <a:xfrm>
                <a:off x="1502" y="377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0448" name="Text Box 49"/>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sp>
        <p:nvSpPr>
          <p:cNvPr id="60423" name="TextBox 3"/>
          <p:cNvSpPr txBox="1">
            <a:spLocks noChangeArrowheads="1"/>
          </p:cNvSpPr>
          <p:nvPr/>
        </p:nvSpPr>
        <p:spPr bwMode="auto">
          <a:xfrm>
            <a:off x="3382963" y="2093913"/>
            <a:ext cx="3127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en-US" sz="2000"/>
              <a:t>1</a:t>
            </a:r>
          </a:p>
          <a:p>
            <a:pPr eaLnBrk="1" hangingPunct="1">
              <a:lnSpc>
                <a:spcPct val="150000"/>
              </a:lnSpc>
              <a:spcBef>
                <a:spcPct val="0"/>
              </a:spcBef>
              <a:buFontTx/>
              <a:buNone/>
            </a:pPr>
            <a:r>
              <a:rPr lang="en-US" altLang="en-US" sz="2000"/>
              <a:t>1</a:t>
            </a:r>
          </a:p>
          <a:p>
            <a:pPr eaLnBrk="1" hangingPunct="1">
              <a:lnSpc>
                <a:spcPct val="150000"/>
              </a:lnSpc>
              <a:spcBef>
                <a:spcPct val="0"/>
              </a:spcBef>
              <a:buFontTx/>
              <a:buNone/>
            </a:pPr>
            <a:r>
              <a:rPr lang="en-US" altLang="en-US" sz="2000"/>
              <a:t>3</a:t>
            </a:r>
          </a:p>
          <a:p>
            <a:pPr eaLnBrk="1" hangingPunct="1">
              <a:lnSpc>
                <a:spcPct val="150000"/>
              </a:lnSpc>
              <a:spcBef>
                <a:spcPct val="0"/>
              </a:spcBef>
              <a:buFontTx/>
              <a:buNone/>
            </a:pPr>
            <a:r>
              <a:rPr lang="en-US" altLang="en-US" sz="2000"/>
              <a:t>0</a:t>
            </a:r>
          </a:p>
          <a:p>
            <a:pPr eaLnBrk="1" hangingPunct="1">
              <a:lnSpc>
                <a:spcPct val="150000"/>
              </a:lnSpc>
              <a:spcBef>
                <a:spcPct val="0"/>
              </a:spcBef>
              <a:buFontTx/>
              <a:buNone/>
            </a:pPr>
            <a:r>
              <a:rPr lang="en-US" altLang="en-US" sz="2000"/>
              <a:t>2</a:t>
            </a:r>
          </a:p>
        </p:txBody>
      </p:sp>
      <p:sp>
        <p:nvSpPr>
          <p:cNvPr id="60424" name="TextBox 44"/>
          <p:cNvSpPr txBox="1">
            <a:spLocks noChangeArrowheads="1"/>
          </p:cNvSpPr>
          <p:nvPr/>
        </p:nvSpPr>
        <p:spPr bwMode="auto">
          <a:xfrm>
            <a:off x="1090613" y="4522788"/>
            <a:ext cx="268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1     2      1     2     1     7</a:t>
            </a:r>
          </a:p>
        </p:txBody>
      </p:sp>
      <p:grpSp>
        <p:nvGrpSpPr>
          <p:cNvPr id="41" name="Group 17"/>
          <p:cNvGrpSpPr>
            <a:grpSpLocks/>
          </p:cNvGrpSpPr>
          <p:nvPr/>
        </p:nvGrpSpPr>
        <p:grpSpPr bwMode="auto">
          <a:xfrm>
            <a:off x="4723849" y="1815812"/>
            <a:ext cx="2632075" cy="2717800"/>
            <a:chOff x="486" y="2170"/>
            <a:chExt cx="1994" cy="1943"/>
          </a:xfrm>
        </p:grpSpPr>
        <p:sp>
          <p:nvSpPr>
            <p:cNvPr id="42" name="Text Box 18"/>
            <p:cNvSpPr txBox="1">
              <a:spLocks noChangeArrowheads="1"/>
            </p:cNvSpPr>
            <p:nvPr/>
          </p:nvSpPr>
          <p:spPr bwMode="auto">
            <a:xfrm>
              <a:off x="822" y="2170"/>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43" name="Text Box 19"/>
            <p:cNvSpPr txBox="1">
              <a:spLocks noChangeArrowheads="1"/>
            </p:cNvSpPr>
            <p:nvPr/>
          </p:nvSpPr>
          <p:spPr bwMode="auto">
            <a:xfrm>
              <a:off x="1168"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44" name="Text Box 20"/>
            <p:cNvSpPr txBox="1">
              <a:spLocks noChangeArrowheads="1"/>
            </p:cNvSpPr>
            <p:nvPr/>
          </p:nvSpPr>
          <p:spPr bwMode="auto">
            <a:xfrm>
              <a:off x="1526"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45" name="Text Box 21"/>
            <p:cNvSpPr txBox="1">
              <a:spLocks noChangeArrowheads="1"/>
            </p:cNvSpPr>
            <p:nvPr/>
          </p:nvSpPr>
          <p:spPr bwMode="auto">
            <a:xfrm>
              <a:off x="1871" y="217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46" name="Text Box 22"/>
            <p:cNvSpPr txBox="1">
              <a:spLocks noChangeArrowheads="1"/>
            </p:cNvSpPr>
            <p:nvPr/>
          </p:nvSpPr>
          <p:spPr bwMode="auto">
            <a:xfrm>
              <a:off x="2230" y="2170"/>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grpSp>
          <p:nvGrpSpPr>
            <p:cNvPr id="47" name="Group 23"/>
            <p:cNvGrpSpPr>
              <a:grpSpLocks/>
            </p:cNvGrpSpPr>
            <p:nvPr/>
          </p:nvGrpSpPr>
          <p:grpSpPr bwMode="auto">
            <a:xfrm>
              <a:off x="486" y="2444"/>
              <a:ext cx="1994" cy="1669"/>
              <a:chOff x="486" y="2444"/>
              <a:chExt cx="1994" cy="1669"/>
            </a:xfrm>
          </p:grpSpPr>
          <p:sp>
            <p:nvSpPr>
              <p:cNvPr id="48" name="Rectangle 24"/>
              <p:cNvSpPr>
                <a:spLocks noChangeArrowheads="1"/>
              </p:cNvSpPr>
              <p:nvPr/>
            </p:nvSpPr>
            <p:spPr bwMode="auto">
              <a:xfrm>
                <a:off x="728" y="2448"/>
                <a:ext cx="1752" cy="1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grpSp>
            <p:nvGrpSpPr>
              <p:cNvPr id="49" name="Group 25"/>
              <p:cNvGrpSpPr>
                <a:grpSpLocks/>
              </p:cNvGrpSpPr>
              <p:nvPr/>
            </p:nvGrpSpPr>
            <p:grpSpPr bwMode="auto">
              <a:xfrm>
                <a:off x="1064" y="2456"/>
                <a:ext cx="1072" cy="1592"/>
                <a:chOff x="1064" y="2456"/>
                <a:chExt cx="1072" cy="1592"/>
              </a:xfrm>
            </p:grpSpPr>
            <p:sp>
              <p:nvSpPr>
                <p:cNvPr id="70" name="Line 26"/>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27"/>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28"/>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29"/>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30"/>
              <p:cNvGrpSpPr>
                <a:grpSpLocks/>
              </p:cNvGrpSpPr>
              <p:nvPr/>
            </p:nvGrpSpPr>
            <p:grpSpPr bwMode="auto">
              <a:xfrm rot="5400000">
                <a:off x="1076" y="2404"/>
                <a:ext cx="1072" cy="1728"/>
                <a:chOff x="1064" y="2456"/>
                <a:chExt cx="1072" cy="1592"/>
              </a:xfrm>
            </p:grpSpPr>
            <p:sp>
              <p:nvSpPr>
                <p:cNvPr id="66" name="Line 31"/>
                <p:cNvSpPr>
                  <a:spLocks noChangeShapeType="1"/>
                </p:cNvSpPr>
                <p:nvPr/>
              </p:nvSpPr>
              <p:spPr bwMode="auto">
                <a:xfrm>
                  <a:off x="1064"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32"/>
                <p:cNvSpPr>
                  <a:spLocks noChangeShapeType="1"/>
                </p:cNvSpPr>
                <p:nvPr/>
              </p:nvSpPr>
              <p:spPr bwMode="auto">
                <a:xfrm>
                  <a:off x="1421"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33"/>
                <p:cNvSpPr>
                  <a:spLocks noChangeShapeType="1"/>
                </p:cNvSpPr>
                <p:nvPr/>
              </p:nvSpPr>
              <p:spPr bwMode="auto">
                <a:xfrm>
                  <a:off x="1778"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34"/>
                <p:cNvSpPr>
                  <a:spLocks noChangeShapeType="1"/>
                </p:cNvSpPr>
                <p:nvPr/>
              </p:nvSpPr>
              <p:spPr bwMode="auto">
                <a:xfrm>
                  <a:off x="2136" y="2456"/>
                  <a:ext cx="0" cy="15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Text Box 35"/>
              <p:cNvSpPr txBox="1">
                <a:spLocks noChangeArrowheads="1"/>
              </p:cNvSpPr>
              <p:nvPr/>
            </p:nvSpPr>
            <p:spPr bwMode="auto">
              <a:xfrm>
                <a:off x="491" y="2444"/>
                <a:ext cx="2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a</a:t>
                </a:r>
              </a:p>
            </p:txBody>
          </p:sp>
          <p:sp>
            <p:nvSpPr>
              <p:cNvPr id="52" name="Text Box 36"/>
              <p:cNvSpPr txBox="1">
                <a:spLocks noChangeArrowheads="1"/>
              </p:cNvSpPr>
              <p:nvPr/>
            </p:nvSpPr>
            <p:spPr bwMode="auto">
              <a:xfrm>
                <a:off x="486" y="2768"/>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b</a:t>
                </a:r>
              </a:p>
            </p:txBody>
          </p:sp>
          <p:sp>
            <p:nvSpPr>
              <p:cNvPr id="53" name="Text Box 37"/>
              <p:cNvSpPr txBox="1">
                <a:spLocks noChangeArrowheads="1"/>
              </p:cNvSpPr>
              <p:nvPr/>
            </p:nvSpPr>
            <p:spPr bwMode="auto">
              <a:xfrm>
                <a:off x="491" y="3095"/>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a:t>
                </a:r>
              </a:p>
            </p:txBody>
          </p:sp>
          <p:sp>
            <p:nvSpPr>
              <p:cNvPr id="54" name="Text Box 38"/>
              <p:cNvSpPr txBox="1">
                <a:spLocks noChangeArrowheads="1"/>
              </p:cNvSpPr>
              <p:nvPr/>
            </p:nvSpPr>
            <p:spPr bwMode="auto">
              <a:xfrm>
                <a:off x="486" y="344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d</a:t>
                </a:r>
              </a:p>
            </p:txBody>
          </p:sp>
          <p:sp>
            <p:nvSpPr>
              <p:cNvPr id="55" name="Text Box 39"/>
              <p:cNvSpPr txBox="1">
                <a:spLocks noChangeArrowheads="1"/>
              </p:cNvSpPr>
              <p:nvPr/>
            </p:nvSpPr>
            <p:spPr bwMode="auto">
              <a:xfrm>
                <a:off x="492" y="3771"/>
                <a:ext cx="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a:t>
                </a:r>
              </a:p>
            </p:txBody>
          </p:sp>
          <p:sp>
            <p:nvSpPr>
              <p:cNvPr id="56" name="Text Box 40"/>
              <p:cNvSpPr txBox="1">
                <a:spLocks noChangeArrowheads="1"/>
              </p:cNvSpPr>
              <p:nvPr/>
            </p:nvSpPr>
            <p:spPr bwMode="auto">
              <a:xfrm>
                <a:off x="1141" y="2451"/>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7" name="Text Box 41"/>
              <p:cNvSpPr txBox="1">
                <a:spLocks noChangeArrowheads="1"/>
              </p:cNvSpPr>
              <p:nvPr/>
            </p:nvSpPr>
            <p:spPr bwMode="auto">
              <a:xfrm>
                <a:off x="797" y="2764"/>
                <a:ext cx="25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58" name="Text Box 42"/>
              <p:cNvSpPr txBox="1">
                <a:spLocks noChangeArrowheads="1"/>
              </p:cNvSpPr>
              <p:nvPr/>
            </p:nvSpPr>
            <p:spPr bwMode="auto">
              <a:xfrm>
                <a:off x="1502" y="2768"/>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9" name="Text Box 43"/>
              <p:cNvSpPr txBox="1">
                <a:spLocks noChangeArrowheads="1"/>
              </p:cNvSpPr>
              <p:nvPr/>
            </p:nvSpPr>
            <p:spPr bwMode="auto">
              <a:xfrm>
                <a:off x="1141" y="3139"/>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60" name="Text Box 44"/>
              <p:cNvSpPr txBox="1">
                <a:spLocks noChangeArrowheads="1"/>
              </p:cNvSpPr>
              <p:nvPr/>
            </p:nvSpPr>
            <p:spPr bwMode="auto">
              <a:xfrm>
                <a:off x="1846" y="3122"/>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sp>
            <p:nvSpPr>
              <p:cNvPr id="61" name="Text Box 45"/>
              <p:cNvSpPr txBox="1">
                <a:spLocks noChangeArrowheads="1"/>
              </p:cNvSpPr>
              <p:nvPr/>
            </p:nvSpPr>
            <p:spPr bwMode="auto">
              <a:xfrm>
                <a:off x="2206" y="3130"/>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62" name="Text Box 46"/>
              <p:cNvSpPr txBox="1">
                <a:spLocks noChangeArrowheads="1"/>
              </p:cNvSpPr>
              <p:nvPr/>
            </p:nvSpPr>
            <p:spPr bwMode="auto">
              <a:xfrm>
                <a:off x="1502" y="3483"/>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3" name="Text Box 47"/>
              <p:cNvSpPr txBox="1">
                <a:spLocks noChangeArrowheads="1"/>
              </p:cNvSpPr>
              <p:nvPr/>
            </p:nvSpPr>
            <p:spPr bwMode="auto">
              <a:xfrm>
                <a:off x="2214" y="3490"/>
                <a:ext cx="1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4" name="Text Box 48"/>
              <p:cNvSpPr txBox="1">
                <a:spLocks noChangeArrowheads="1"/>
              </p:cNvSpPr>
              <p:nvPr/>
            </p:nvSpPr>
            <p:spPr bwMode="auto">
              <a:xfrm>
                <a:off x="1502" y="3778"/>
                <a:ext cx="2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5</a:t>
                </a:r>
              </a:p>
            </p:txBody>
          </p:sp>
          <p:sp>
            <p:nvSpPr>
              <p:cNvPr id="65" name="Text Box 49"/>
              <p:cNvSpPr txBox="1">
                <a:spLocks noChangeArrowheads="1"/>
              </p:cNvSpPr>
              <p:nvPr/>
            </p:nvSpPr>
            <p:spPr bwMode="auto">
              <a:xfrm>
                <a:off x="1853" y="3786"/>
                <a:ext cx="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grpSp>
      </p:grpSp>
      <p:sp>
        <p:nvSpPr>
          <p:cNvPr id="74" name="TextBox 3"/>
          <p:cNvSpPr txBox="1">
            <a:spLocks noChangeArrowheads="1"/>
          </p:cNvSpPr>
          <p:nvPr/>
        </p:nvSpPr>
        <p:spPr bwMode="auto">
          <a:xfrm>
            <a:off x="7417837" y="2066637"/>
            <a:ext cx="3127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en-US" sz="2000"/>
              <a:t>1</a:t>
            </a:r>
          </a:p>
          <a:p>
            <a:pPr eaLnBrk="1" hangingPunct="1">
              <a:lnSpc>
                <a:spcPct val="150000"/>
              </a:lnSpc>
              <a:spcBef>
                <a:spcPct val="0"/>
              </a:spcBef>
              <a:buFontTx/>
              <a:buNone/>
            </a:pPr>
            <a:r>
              <a:rPr lang="en-US" altLang="en-US" sz="2000"/>
              <a:t>1</a:t>
            </a:r>
          </a:p>
          <a:p>
            <a:pPr eaLnBrk="1" hangingPunct="1">
              <a:lnSpc>
                <a:spcPct val="150000"/>
              </a:lnSpc>
              <a:spcBef>
                <a:spcPct val="0"/>
              </a:spcBef>
              <a:buFontTx/>
              <a:buNone/>
            </a:pPr>
            <a:r>
              <a:rPr lang="en-US" altLang="en-US" sz="2000"/>
              <a:t>6</a:t>
            </a:r>
          </a:p>
          <a:p>
            <a:pPr eaLnBrk="1" hangingPunct="1">
              <a:lnSpc>
                <a:spcPct val="150000"/>
              </a:lnSpc>
              <a:spcBef>
                <a:spcPct val="0"/>
              </a:spcBef>
              <a:buFontTx/>
              <a:buNone/>
            </a:pPr>
            <a:r>
              <a:rPr lang="en-US" altLang="en-US" sz="2000"/>
              <a:t>0</a:t>
            </a:r>
          </a:p>
          <a:p>
            <a:pPr eaLnBrk="1" hangingPunct="1">
              <a:lnSpc>
                <a:spcPct val="150000"/>
              </a:lnSpc>
              <a:spcBef>
                <a:spcPct val="0"/>
              </a:spcBef>
              <a:buFontTx/>
              <a:buNone/>
            </a:pPr>
            <a:r>
              <a:rPr lang="en-US" altLang="en-US" sz="2000"/>
              <a:t>6</a:t>
            </a:r>
          </a:p>
        </p:txBody>
      </p:sp>
      <p:sp>
        <p:nvSpPr>
          <p:cNvPr id="75" name="TextBox 44"/>
          <p:cNvSpPr txBox="1">
            <a:spLocks noChangeArrowheads="1"/>
          </p:cNvSpPr>
          <p:nvPr/>
        </p:nvSpPr>
        <p:spPr bwMode="auto">
          <a:xfrm>
            <a:off x="5096912" y="4495512"/>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1     3      5     4     1     14</a:t>
            </a:r>
          </a:p>
        </p:txBody>
      </p:sp>
      <p:pic>
        <p:nvPicPr>
          <p:cNvPr id="76" name="Picture 75"/>
          <p:cNvPicPr>
            <a:picLocks noChangeAspect="1"/>
          </p:cNvPicPr>
          <p:nvPr/>
        </p:nvPicPr>
        <p:blipFill>
          <a:blip r:embed="rId2"/>
          <a:stretch>
            <a:fillRect/>
          </a:stretch>
        </p:blipFill>
        <p:spPr>
          <a:xfrm>
            <a:off x="3491241" y="5226825"/>
            <a:ext cx="2097206" cy="768163"/>
          </a:xfrm>
          <a:prstGeom prst="rect">
            <a:avLst/>
          </a:prstGeom>
        </p:spPr>
      </p:pic>
      <p:sp>
        <p:nvSpPr>
          <p:cNvPr id="77" name="Text Box 53"/>
          <p:cNvSpPr txBox="1">
            <a:spLocks noChangeArrowheads="1"/>
          </p:cNvSpPr>
          <p:nvPr/>
        </p:nvSpPr>
        <p:spPr bwMode="auto">
          <a:xfrm>
            <a:off x="250825" y="290513"/>
            <a:ext cx="41865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Basic Volume</a:t>
            </a:r>
            <a:endParaRPr lang="en-US" altLang="en-US" sz="2000" dirty="0"/>
          </a:p>
        </p:txBody>
      </p:sp>
    </p:spTree>
    <p:extLst>
      <p:ext uri="{BB962C8B-B14F-4D97-AF65-F5344CB8AC3E}">
        <p14:creationId xmlns:p14="http://schemas.microsoft.com/office/powerpoint/2010/main" val="1066445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52612" y="1273523"/>
            <a:ext cx="82296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dirty="0">
                <a:cs typeface="Arial" panose="020B0604020202020204" pitchFamily="34" charset="0"/>
              </a:rPr>
              <a:t>Connectivity</a:t>
            </a:r>
            <a:r>
              <a:rPr lang="en-US" altLang="en-US" sz="2000" dirty="0">
                <a:cs typeface="Arial" panose="020B0604020202020204" pitchFamily="34" charset="0"/>
              </a:rPr>
              <a:t> refers to how actors in one part of the network are connected to actors in another part of the network.  </a:t>
            </a:r>
          </a:p>
          <a:p>
            <a:pPr>
              <a:spcBef>
                <a:spcPct val="0"/>
              </a:spcBef>
              <a:buFontTx/>
              <a:buNone/>
            </a:pPr>
            <a:endParaRPr lang="en-US" altLang="en-US" sz="2000" dirty="0">
              <a:cs typeface="Arial" panose="020B0604020202020204" pitchFamily="34" charset="0"/>
            </a:endParaRPr>
          </a:p>
          <a:p>
            <a:pPr lvl="1">
              <a:spcBef>
                <a:spcPct val="0"/>
              </a:spcBef>
              <a:buFontTx/>
              <a:buChar char="•"/>
            </a:pPr>
            <a:r>
              <a:rPr lang="en-US" altLang="en-US" sz="2000" dirty="0">
                <a:cs typeface="Arial" panose="020B0604020202020204" pitchFamily="34" charset="0"/>
              </a:rPr>
              <a:t> </a:t>
            </a:r>
            <a:r>
              <a:rPr lang="en-US" altLang="en-US" sz="2000" i="1" dirty="0">
                <a:cs typeface="Arial" panose="020B0604020202020204" pitchFamily="34" charset="0"/>
              </a:rPr>
              <a:t>Reachability</a:t>
            </a:r>
            <a:r>
              <a:rPr lang="en-US" altLang="en-US" sz="2000" dirty="0">
                <a:cs typeface="Arial" panose="020B0604020202020204" pitchFamily="34" charset="0"/>
              </a:rPr>
              <a:t>: </a:t>
            </a:r>
            <a:r>
              <a:rPr lang="en-US" altLang="en-US" sz="2000" dirty="0" smtClean="0">
                <a:cs typeface="Arial" panose="020B0604020202020204" pitchFamily="34" charset="0"/>
              </a:rPr>
              <a:t>is </a:t>
            </a:r>
            <a:r>
              <a:rPr lang="en-US" altLang="en-US" sz="2000" dirty="0">
                <a:cs typeface="Arial" panose="020B0604020202020204" pitchFamily="34" charset="0"/>
              </a:rPr>
              <a:t>it possible for actor </a:t>
            </a:r>
            <a:r>
              <a:rPr lang="en-US" altLang="en-US" sz="2000" i="1" dirty="0">
                <a:cs typeface="Arial" panose="020B0604020202020204" pitchFamily="34" charset="0"/>
              </a:rPr>
              <a:t>i</a:t>
            </a:r>
            <a:r>
              <a:rPr lang="en-US" altLang="en-US" sz="2000" dirty="0">
                <a:cs typeface="Arial" panose="020B0604020202020204" pitchFamily="34" charset="0"/>
              </a:rPr>
              <a:t> to reach actor </a:t>
            </a:r>
            <a:r>
              <a:rPr lang="en-US" altLang="en-US" sz="2000" i="1" dirty="0">
                <a:cs typeface="Arial" panose="020B0604020202020204" pitchFamily="34" charset="0"/>
              </a:rPr>
              <a:t>j</a:t>
            </a:r>
            <a:r>
              <a:rPr lang="en-US" altLang="en-US" sz="2000" dirty="0">
                <a:cs typeface="Arial" panose="020B0604020202020204" pitchFamily="34" charset="0"/>
              </a:rPr>
              <a:t>?  This can only be true if there is a chain of contact from one actor to another.</a:t>
            </a:r>
          </a:p>
          <a:p>
            <a:pPr lvl="1">
              <a:spcBef>
                <a:spcPct val="0"/>
              </a:spcBef>
              <a:buFontTx/>
              <a:buChar char="•"/>
            </a:pPr>
            <a:endParaRPr lang="en-US" altLang="en-US" sz="2000" dirty="0">
              <a:cs typeface="Arial" panose="020B0604020202020204" pitchFamily="34" charset="0"/>
            </a:endParaRPr>
          </a:p>
          <a:p>
            <a:pPr lvl="1">
              <a:spcBef>
                <a:spcPct val="0"/>
              </a:spcBef>
              <a:buFontTx/>
              <a:buChar char="•"/>
            </a:pPr>
            <a:r>
              <a:rPr lang="en-US" altLang="en-US" sz="2000" dirty="0">
                <a:cs typeface="Arial" panose="020B0604020202020204" pitchFamily="34" charset="0"/>
              </a:rPr>
              <a:t> </a:t>
            </a:r>
            <a:r>
              <a:rPr lang="en-US" altLang="en-US" sz="2000" i="1" dirty="0">
                <a:cs typeface="Arial" panose="020B0604020202020204" pitchFamily="34" charset="0"/>
              </a:rPr>
              <a:t>Distance</a:t>
            </a:r>
            <a:r>
              <a:rPr lang="en-US" altLang="en-US" sz="2000" dirty="0">
                <a:cs typeface="Arial" panose="020B0604020202020204" pitchFamily="34" charset="0"/>
              </a:rPr>
              <a:t>: </a:t>
            </a:r>
            <a:r>
              <a:rPr lang="en-US" altLang="en-US" sz="2000" dirty="0" smtClean="0">
                <a:cs typeface="Arial" panose="020B0604020202020204" pitchFamily="34" charset="0"/>
              </a:rPr>
              <a:t>given </a:t>
            </a:r>
            <a:r>
              <a:rPr lang="en-US" altLang="en-US" sz="2000" dirty="0">
                <a:cs typeface="Arial" panose="020B0604020202020204" pitchFamily="34" charset="0"/>
              </a:rPr>
              <a:t>they can be reached, how many steps are they from each other?</a:t>
            </a:r>
          </a:p>
          <a:p>
            <a:pPr lvl="1">
              <a:spcBef>
                <a:spcPct val="0"/>
              </a:spcBef>
              <a:buFontTx/>
              <a:buChar char="•"/>
            </a:pPr>
            <a:endParaRPr lang="en-US" altLang="en-US" sz="2000" dirty="0">
              <a:cs typeface="Arial" panose="020B0604020202020204" pitchFamily="34" charset="0"/>
            </a:endParaRPr>
          </a:p>
          <a:p>
            <a:pPr lvl="1">
              <a:spcBef>
                <a:spcPct val="0"/>
              </a:spcBef>
              <a:buFontTx/>
              <a:buChar char="•"/>
            </a:pPr>
            <a:r>
              <a:rPr lang="en-US" altLang="en-US" sz="2000" dirty="0">
                <a:cs typeface="Arial" panose="020B0604020202020204" pitchFamily="34" charset="0"/>
              </a:rPr>
              <a:t> </a:t>
            </a:r>
            <a:r>
              <a:rPr lang="en-US" altLang="en-US" sz="2000" i="1" dirty="0">
                <a:cs typeface="Arial" panose="020B0604020202020204" pitchFamily="34" charset="0"/>
              </a:rPr>
              <a:t>Redundancy</a:t>
            </a:r>
            <a:r>
              <a:rPr lang="en-US" altLang="en-US" sz="2000" dirty="0">
                <a:cs typeface="Arial" panose="020B0604020202020204" pitchFamily="34" charset="0"/>
              </a:rPr>
              <a:t>: </a:t>
            </a:r>
            <a:r>
              <a:rPr lang="en-US" altLang="en-US" sz="2000" dirty="0" smtClean="0">
                <a:cs typeface="Arial" panose="020B0604020202020204" pitchFamily="34" charset="0"/>
              </a:rPr>
              <a:t>how </a:t>
            </a:r>
            <a:r>
              <a:rPr lang="en-US" altLang="en-US" sz="2000" dirty="0">
                <a:cs typeface="Arial" panose="020B0604020202020204" pitchFamily="34" charset="0"/>
              </a:rPr>
              <a:t>many different paths connect each pair?</a:t>
            </a:r>
          </a:p>
        </p:txBody>
      </p:sp>
      <p:sp>
        <p:nvSpPr>
          <p:cNvPr id="5"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24043682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5540375" y="4467225"/>
            <a:ext cx="915988" cy="704850"/>
            <a:chOff x="3823" y="3008"/>
            <a:chExt cx="577" cy="444"/>
          </a:xfrm>
        </p:grpSpPr>
        <p:sp>
          <p:nvSpPr>
            <p:cNvPr id="75802" name="Line 3"/>
            <p:cNvSpPr>
              <a:spLocks noChangeShapeType="1"/>
            </p:cNvSpPr>
            <p:nvPr/>
          </p:nvSpPr>
          <p:spPr bwMode="auto">
            <a:xfrm flipH="1">
              <a:off x="3984" y="3016"/>
              <a:ext cx="144" cy="2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Line 4"/>
            <p:cNvSpPr>
              <a:spLocks noChangeShapeType="1"/>
            </p:cNvSpPr>
            <p:nvPr/>
          </p:nvSpPr>
          <p:spPr bwMode="auto">
            <a:xfrm>
              <a:off x="4136" y="3008"/>
              <a:ext cx="128"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Oval 5"/>
            <p:cNvSpPr>
              <a:spLocks noChangeArrowheads="1"/>
            </p:cNvSpPr>
            <p:nvPr/>
          </p:nvSpPr>
          <p:spPr bwMode="auto">
            <a:xfrm>
              <a:off x="3823" y="3292"/>
              <a:ext cx="164"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d</a:t>
              </a:r>
            </a:p>
          </p:txBody>
        </p:sp>
        <p:sp>
          <p:nvSpPr>
            <p:cNvPr id="75805" name="Oval 6"/>
            <p:cNvSpPr>
              <a:spLocks noChangeArrowheads="1"/>
            </p:cNvSpPr>
            <p:nvPr/>
          </p:nvSpPr>
          <p:spPr bwMode="auto">
            <a:xfrm>
              <a:off x="4237" y="3284"/>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e</a:t>
              </a:r>
            </a:p>
          </p:txBody>
        </p:sp>
      </p:grpSp>
      <p:grpSp>
        <p:nvGrpSpPr>
          <p:cNvPr id="75779" name="Group 7"/>
          <p:cNvGrpSpPr>
            <a:grpSpLocks/>
          </p:cNvGrpSpPr>
          <p:nvPr/>
        </p:nvGrpSpPr>
        <p:grpSpPr bwMode="auto">
          <a:xfrm>
            <a:off x="5876925" y="3908425"/>
            <a:ext cx="922338" cy="666750"/>
            <a:chOff x="4035" y="2656"/>
            <a:chExt cx="581" cy="420"/>
          </a:xfrm>
        </p:grpSpPr>
        <p:grpSp>
          <p:nvGrpSpPr>
            <p:cNvPr id="75798" name="Group 8"/>
            <p:cNvGrpSpPr>
              <a:grpSpLocks/>
            </p:cNvGrpSpPr>
            <p:nvPr/>
          </p:nvGrpSpPr>
          <p:grpSpPr bwMode="auto">
            <a:xfrm>
              <a:off x="4035" y="2656"/>
              <a:ext cx="163" cy="420"/>
              <a:chOff x="4035" y="2656"/>
              <a:chExt cx="163" cy="420"/>
            </a:xfrm>
          </p:grpSpPr>
          <p:sp>
            <p:nvSpPr>
              <p:cNvPr id="75800" name="Line 9"/>
              <p:cNvSpPr>
                <a:spLocks noChangeShapeType="1"/>
              </p:cNvSpPr>
              <p:nvPr/>
            </p:nvSpPr>
            <p:spPr bwMode="auto">
              <a:xfrm flipH="1">
                <a:off x="4120" y="2656"/>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Oval 10"/>
              <p:cNvSpPr>
                <a:spLocks noChangeArrowheads="1"/>
              </p:cNvSpPr>
              <p:nvPr/>
            </p:nvSpPr>
            <p:spPr bwMode="auto">
              <a:xfrm>
                <a:off x="4035" y="2916"/>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c</a:t>
                </a:r>
              </a:p>
            </p:txBody>
          </p:sp>
        </p:grpSp>
        <p:sp>
          <p:nvSpPr>
            <p:cNvPr id="75799" name="Line 11"/>
            <p:cNvSpPr>
              <a:spLocks noChangeShapeType="1"/>
            </p:cNvSpPr>
            <p:nvPr/>
          </p:nvSpPr>
          <p:spPr bwMode="auto">
            <a:xfrm flipH="1">
              <a:off x="4216" y="2712"/>
              <a:ext cx="400"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80" name="Line 12"/>
          <p:cNvSpPr>
            <a:spLocks noChangeShapeType="1"/>
          </p:cNvSpPr>
          <p:nvPr/>
        </p:nvSpPr>
        <p:spPr bwMode="auto">
          <a:xfrm>
            <a:off x="2430463" y="4073525"/>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1" name="Line 13"/>
          <p:cNvSpPr>
            <a:spLocks noChangeShapeType="1"/>
          </p:cNvSpPr>
          <p:nvPr/>
        </p:nvSpPr>
        <p:spPr bwMode="auto">
          <a:xfrm>
            <a:off x="881063" y="4035425"/>
            <a:ext cx="1562100" cy="723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2" name="Text Box 14"/>
          <p:cNvSpPr txBox="1">
            <a:spLocks noChangeArrowheads="1"/>
          </p:cNvSpPr>
          <p:nvPr/>
        </p:nvSpPr>
        <p:spPr bwMode="auto">
          <a:xfrm>
            <a:off x="655638" y="1735138"/>
            <a:ext cx="7597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cs typeface="Arial" panose="020B0604020202020204" pitchFamily="34" charset="0"/>
              </a:rPr>
              <a:t>Indirect connections are what make networks systems.  One actor can </a:t>
            </a:r>
            <a:r>
              <a:rPr lang="en-US" altLang="en-US" sz="2000" i="1" dirty="0">
                <a:cs typeface="Arial" panose="020B0604020202020204" pitchFamily="34" charset="0"/>
              </a:rPr>
              <a:t>reach</a:t>
            </a:r>
            <a:r>
              <a:rPr lang="en-US" altLang="en-US" sz="2000" dirty="0">
                <a:cs typeface="Arial" panose="020B0604020202020204" pitchFamily="34" charset="0"/>
              </a:rPr>
              <a:t> another if there is a </a:t>
            </a:r>
            <a:r>
              <a:rPr lang="en-US" altLang="en-US" sz="2000" i="1" dirty="0">
                <a:cs typeface="Arial" panose="020B0604020202020204" pitchFamily="34" charset="0"/>
              </a:rPr>
              <a:t>path</a:t>
            </a:r>
            <a:r>
              <a:rPr lang="en-US" altLang="en-US" sz="2000" dirty="0">
                <a:cs typeface="Arial" panose="020B0604020202020204" pitchFamily="34" charset="0"/>
              </a:rPr>
              <a:t> in the graph connecting them.</a:t>
            </a:r>
          </a:p>
        </p:txBody>
      </p:sp>
      <p:sp>
        <p:nvSpPr>
          <p:cNvPr id="75783" name="Freeform 15"/>
          <p:cNvSpPr>
            <a:spLocks/>
          </p:cNvSpPr>
          <p:nvPr/>
        </p:nvSpPr>
        <p:spPr bwMode="auto">
          <a:xfrm>
            <a:off x="908050" y="3425825"/>
            <a:ext cx="3449638" cy="635000"/>
          </a:xfrm>
          <a:custGeom>
            <a:avLst/>
            <a:gdLst>
              <a:gd name="T0" fmla="*/ 0 w 2344"/>
              <a:gd name="T1" fmla="*/ 2147483647 h 400"/>
              <a:gd name="T2" fmla="*/ 2147483647 w 2344"/>
              <a:gd name="T3" fmla="*/ 0 h 400"/>
              <a:gd name="T4" fmla="*/ 2147483647 w 2344"/>
              <a:gd name="T5" fmla="*/ 2147483647 h 400"/>
              <a:gd name="T6" fmla="*/ 2147483647 w 2344"/>
              <a:gd name="T7" fmla="*/ 0 h 400"/>
              <a:gd name="T8" fmla="*/ 2147483647 w 2344"/>
              <a:gd name="T9" fmla="*/ 2147483647 h 400"/>
              <a:gd name="T10" fmla="*/ 2147483647 w 2344"/>
              <a:gd name="T11" fmla="*/ 2147483647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4" h="400">
                <a:moveTo>
                  <a:pt x="0" y="384"/>
                </a:moveTo>
                <a:lnTo>
                  <a:pt x="608" y="0"/>
                </a:lnTo>
                <a:lnTo>
                  <a:pt x="1048" y="392"/>
                </a:lnTo>
                <a:lnTo>
                  <a:pt x="1760" y="0"/>
                </a:lnTo>
                <a:lnTo>
                  <a:pt x="2344" y="392"/>
                </a:lnTo>
                <a:lnTo>
                  <a:pt x="1064" y="40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Oval 16"/>
          <p:cNvSpPr>
            <a:spLocks noChangeArrowheads="1"/>
          </p:cNvSpPr>
          <p:nvPr/>
        </p:nvSpPr>
        <p:spPr bwMode="auto">
          <a:xfrm>
            <a:off x="766763" y="3902075"/>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a</a:t>
            </a:r>
          </a:p>
        </p:txBody>
      </p:sp>
      <p:sp>
        <p:nvSpPr>
          <p:cNvPr id="75785" name="Oval 17"/>
          <p:cNvSpPr>
            <a:spLocks noChangeArrowheads="1"/>
          </p:cNvSpPr>
          <p:nvPr/>
        </p:nvSpPr>
        <p:spPr bwMode="auto">
          <a:xfrm>
            <a:off x="1662113" y="3292475"/>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b</a:t>
            </a:r>
          </a:p>
        </p:txBody>
      </p:sp>
      <p:sp>
        <p:nvSpPr>
          <p:cNvPr id="75786" name="Oval 18"/>
          <p:cNvSpPr>
            <a:spLocks noChangeArrowheads="1"/>
          </p:cNvSpPr>
          <p:nvPr/>
        </p:nvSpPr>
        <p:spPr bwMode="auto">
          <a:xfrm>
            <a:off x="2320925" y="3902075"/>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c</a:t>
            </a:r>
          </a:p>
        </p:txBody>
      </p:sp>
      <p:sp>
        <p:nvSpPr>
          <p:cNvPr id="75787" name="Oval 19"/>
          <p:cNvSpPr>
            <a:spLocks noChangeArrowheads="1"/>
          </p:cNvSpPr>
          <p:nvPr/>
        </p:nvSpPr>
        <p:spPr bwMode="auto">
          <a:xfrm>
            <a:off x="4229100" y="3902075"/>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e</a:t>
            </a:r>
          </a:p>
        </p:txBody>
      </p:sp>
      <p:sp>
        <p:nvSpPr>
          <p:cNvPr id="75788" name="Oval 20"/>
          <p:cNvSpPr>
            <a:spLocks noChangeArrowheads="1"/>
          </p:cNvSpPr>
          <p:nvPr/>
        </p:nvSpPr>
        <p:spPr bwMode="auto">
          <a:xfrm>
            <a:off x="3368675" y="3292475"/>
            <a:ext cx="260350"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d</a:t>
            </a:r>
          </a:p>
        </p:txBody>
      </p:sp>
      <p:sp>
        <p:nvSpPr>
          <p:cNvPr id="75789" name="Oval 21"/>
          <p:cNvSpPr>
            <a:spLocks noChangeArrowheads="1"/>
          </p:cNvSpPr>
          <p:nvPr/>
        </p:nvSpPr>
        <p:spPr bwMode="auto">
          <a:xfrm>
            <a:off x="2273300" y="4613275"/>
            <a:ext cx="258763"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f</a:t>
            </a:r>
          </a:p>
        </p:txBody>
      </p:sp>
      <p:grpSp>
        <p:nvGrpSpPr>
          <p:cNvPr id="75790" name="Group 22"/>
          <p:cNvGrpSpPr>
            <a:grpSpLocks/>
          </p:cNvGrpSpPr>
          <p:nvPr/>
        </p:nvGrpSpPr>
        <p:grpSpPr bwMode="auto">
          <a:xfrm>
            <a:off x="5916613" y="3298825"/>
            <a:ext cx="1047750" cy="692150"/>
            <a:chOff x="4060" y="2272"/>
            <a:chExt cx="660" cy="436"/>
          </a:xfrm>
        </p:grpSpPr>
        <p:sp>
          <p:nvSpPr>
            <p:cNvPr id="75794" name="Line 23"/>
            <p:cNvSpPr>
              <a:spLocks noChangeShapeType="1"/>
            </p:cNvSpPr>
            <p:nvPr/>
          </p:nvSpPr>
          <p:spPr bwMode="auto">
            <a:xfrm flipH="1">
              <a:off x="4200" y="2272"/>
              <a:ext cx="184"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Line 24"/>
            <p:cNvSpPr>
              <a:spLocks noChangeShapeType="1"/>
            </p:cNvSpPr>
            <p:nvPr/>
          </p:nvSpPr>
          <p:spPr bwMode="auto">
            <a:xfrm>
              <a:off x="4424" y="2296"/>
              <a:ext cx="200" cy="2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Oval 25"/>
            <p:cNvSpPr>
              <a:spLocks noChangeArrowheads="1"/>
            </p:cNvSpPr>
            <p:nvPr/>
          </p:nvSpPr>
          <p:spPr bwMode="auto">
            <a:xfrm>
              <a:off x="4060" y="2548"/>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b</a:t>
              </a:r>
            </a:p>
          </p:txBody>
        </p:sp>
        <p:sp>
          <p:nvSpPr>
            <p:cNvPr id="75797" name="Oval 26"/>
            <p:cNvSpPr>
              <a:spLocks noChangeArrowheads="1"/>
            </p:cNvSpPr>
            <p:nvPr/>
          </p:nvSpPr>
          <p:spPr bwMode="auto">
            <a:xfrm>
              <a:off x="4557" y="2548"/>
              <a:ext cx="163"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f</a:t>
              </a:r>
            </a:p>
          </p:txBody>
        </p:sp>
      </p:grpSp>
      <p:sp>
        <p:nvSpPr>
          <p:cNvPr id="75791" name="Oval 27"/>
          <p:cNvSpPr>
            <a:spLocks noChangeArrowheads="1"/>
          </p:cNvSpPr>
          <p:nvPr/>
        </p:nvSpPr>
        <p:spPr bwMode="auto">
          <a:xfrm>
            <a:off x="6303963" y="3165475"/>
            <a:ext cx="258762" cy="25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2"/>
                </a:solidFill>
                <a:cs typeface="Arial" panose="020B0604020202020204" pitchFamily="34" charset="0"/>
              </a:rPr>
              <a:t>a</a:t>
            </a:r>
          </a:p>
        </p:txBody>
      </p:sp>
      <p:sp>
        <p:nvSpPr>
          <p:cNvPr id="75792" name="Text Box 28"/>
          <p:cNvSpPr txBox="1">
            <a:spLocks noChangeArrowheads="1"/>
          </p:cNvSpPr>
          <p:nvPr/>
        </p:nvSpPr>
        <p:spPr bwMode="auto">
          <a:xfrm>
            <a:off x="488950" y="5748338"/>
            <a:ext cx="825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Paths can be directed, leading to a distinction between strong and weak components</a:t>
            </a:r>
          </a:p>
        </p:txBody>
      </p:sp>
      <p:sp>
        <p:nvSpPr>
          <p:cNvPr id="30"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3679584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550863" y="1417638"/>
            <a:ext cx="8001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Basic elements in connectivity</a:t>
            </a:r>
          </a:p>
          <a:p>
            <a:pPr lvl="1" eaLnBrk="1" hangingPunct="1">
              <a:spcBef>
                <a:spcPct val="0"/>
              </a:spcBef>
              <a:buFontTx/>
              <a:buChar char="•"/>
            </a:pPr>
            <a:r>
              <a:rPr lang="en-US" altLang="en-US" sz="2000">
                <a:cs typeface="Arial" panose="020B0604020202020204" pitchFamily="34" charset="0"/>
              </a:rPr>
              <a:t>A </a:t>
            </a:r>
            <a:r>
              <a:rPr lang="en-US" altLang="en-US" sz="2000" i="1">
                <a:cs typeface="Arial" panose="020B0604020202020204" pitchFamily="34" charset="0"/>
              </a:rPr>
              <a:t>path </a:t>
            </a:r>
            <a:r>
              <a:rPr lang="en-US" altLang="en-US" sz="2000">
                <a:cs typeface="Arial" panose="020B0604020202020204" pitchFamily="34" charset="0"/>
              </a:rPr>
              <a:t>is a sequence of nodes and edges starting with one node and ending with another, tracing the indirect connection between the two.  On a path, you never go backwards or revisit the same node twice.</a:t>
            </a:r>
          </a:p>
          <a:p>
            <a:pPr lvl="1" eaLnBrk="1" hangingPunct="1">
              <a:spcBef>
                <a:spcPct val="0"/>
              </a:spcBef>
              <a:buFontTx/>
              <a:buNone/>
            </a:pPr>
            <a:r>
              <a:rPr lang="en-US" altLang="en-US" sz="2000">
                <a:cs typeface="Arial" panose="020B0604020202020204" pitchFamily="34" charset="0"/>
              </a:rPr>
              <a:t>Example: a </a:t>
            </a:r>
            <a:r>
              <a:rPr lang="en-US" altLang="en-US" sz="2000">
                <a:cs typeface="Arial" panose="020B0604020202020204" pitchFamily="34" charset="0"/>
                <a:sym typeface="Wingdings" panose="05000000000000000000" pitchFamily="2" charset="2"/>
              </a:rPr>
              <a:t> b  cd</a:t>
            </a:r>
          </a:p>
          <a:p>
            <a:pPr lvl="1" eaLnBrk="1" hangingPunct="1">
              <a:spcBef>
                <a:spcPct val="0"/>
              </a:spcBef>
              <a:buFontTx/>
              <a:buNone/>
            </a:pPr>
            <a:endParaRPr lang="en-US" altLang="en-US" sz="2000">
              <a:cs typeface="Arial" panose="020B0604020202020204" pitchFamily="34" charset="0"/>
            </a:endParaRPr>
          </a:p>
          <a:p>
            <a:pPr lvl="1" eaLnBrk="1" hangingPunct="1">
              <a:spcBef>
                <a:spcPct val="0"/>
              </a:spcBef>
              <a:buFontTx/>
              <a:buChar char="•"/>
            </a:pPr>
            <a:r>
              <a:rPr lang="en-US" altLang="en-US" sz="2000">
                <a:cs typeface="Arial" panose="020B0604020202020204" pitchFamily="34" charset="0"/>
              </a:rPr>
              <a:t>A </a:t>
            </a:r>
            <a:r>
              <a:rPr lang="en-US" altLang="en-US" sz="2000" i="1">
                <a:cs typeface="Arial" panose="020B0604020202020204" pitchFamily="34" charset="0"/>
              </a:rPr>
              <a:t>walk </a:t>
            </a:r>
            <a:r>
              <a:rPr lang="en-US" altLang="en-US" sz="2000">
                <a:cs typeface="Arial" panose="020B0604020202020204" pitchFamily="34" charset="0"/>
              </a:rPr>
              <a:t>is any sequence of nodes and edges, and may go backwards.  Example: a </a:t>
            </a:r>
            <a:r>
              <a:rPr lang="en-US" altLang="en-US" sz="2000">
                <a:cs typeface="Arial" panose="020B0604020202020204" pitchFamily="34" charset="0"/>
                <a:sym typeface="Wingdings" panose="05000000000000000000" pitchFamily="2" charset="2"/>
              </a:rPr>
              <a:t> b  c  b c d</a:t>
            </a:r>
            <a:endParaRPr lang="en-US" altLang="en-US" sz="2000">
              <a:cs typeface="Arial" panose="020B0604020202020204" pitchFamily="34" charset="0"/>
            </a:endParaRPr>
          </a:p>
          <a:p>
            <a:pPr lvl="1" eaLnBrk="1" hangingPunct="1">
              <a:spcBef>
                <a:spcPct val="0"/>
              </a:spcBef>
              <a:buFontTx/>
              <a:buNone/>
            </a:pPr>
            <a:endParaRPr lang="en-US" altLang="en-US" sz="2000">
              <a:cs typeface="Arial" panose="020B0604020202020204" pitchFamily="34" charset="0"/>
            </a:endParaRPr>
          </a:p>
          <a:p>
            <a:pPr lvl="1" eaLnBrk="1" hangingPunct="1">
              <a:spcBef>
                <a:spcPct val="0"/>
              </a:spcBef>
              <a:buFontTx/>
              <a:buChar char="•"/>
            </a:pPr>
            <a:r>
              <a:rPr lang="en-US" altLang="en-US" sz="2000">
                <a:cs typeface="Arial" panose="020B0604020202020204" pitchFamily="34" charset="0"/>
              </a:rPr>
              <a:t>A </a:t>
            </a:r>
            <a:r>
              <a:rPr lang="en-US" altLang="en-US" sz="2000" i="1">
                <a:cs typeface="Arial" panose="020B0604020202020204" pitchFamily="34" charset="0"/>
              </a:rPr>
              <a:t>cycle</a:t>
            </a:r>
            <a:r>
              <a:rPr lang="en-US" altLang="en-US" sz="2000">
                <a:cs typeface="Arial" panose="020B0604020202020204" pitchFamily="34" charset="0"/>
              </a:rPr>
              <a:t> is a path that starts and ends with the same node. Example: a </a:t>
            </a:r>
            <a:r>
              <a:rPr lang="en-US" altLang="en-US" sz="2000">
                <a:cs typeface="Arial" panose="020B0604020202020204" pitchFamily="34" charset="0"/>
                <a:sym typeface="Wingdings" panose="05000000000000000000" pitchFamily="2" charset="2"/>
              </a:rPr>
              <a:t> b  c  a</a:t>
            </a:r>
            <a:endParaRPr lang="en-US" altLang="en-US" sz="2000">
              <a:cs typeface="Arial" panose="020B0604020202020204" pitchFamily="34" charset="0"/>
            </a:endParaRPr>
          </a:p>
          <a:p>
            <a:pPr eaLnBrk="1" hangingPunct="1">
              <a:spcBef>
                <a:spcPct val="0"/>
              </a:spcBef>
              <a:buFontTx/>
              <a:buNone/>
            </a:pPr>
            <a:endParaRPr lang="en-US" altLang="en-US" sz="2000">
              <a:cs typeface="Arial" panose="020B0604020202020204" pitchFamily="34" charset="0"/>
            </a:endParaRPr>
          </a:p>
        </p:txBody>
      </p:sp>
      <p:sp>
        <p:nvSpPr>
          <p:cNvPr id="4"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160464946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07988" y="1398588"/>
            <a:ext cx="146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Reachability</a:t>
            </a:r>
          </a:p>
        </p:txBody>
      </p:sp>
      <p:sp>
        <p:nvSpPr>
          <p:cNvPr id="77827" name="Text Box 3"/>
          <p:cNvSpPr txBox="1">
            <a:spLocks noChangeArrowheads="1"/>
          </p:cNvSpPr>
          <p:nvPr/>
        </p:nvSpPr>
        <p:spPr bwMode="auto">
          <a:xfrm>
            <a:off x="750888" y="1933575"/>
            <a:ext cx="7315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If you can trace a sequence of relations from one actor to another, then the two are reachable.  If there is at least one path connecting every pair of actors in the graph, the graph is </a:t>
            </a:r>
            <a:r>
              <a:rPr lang="en-US" altLang="en-US" sz="2000" i="1">
                <a:cs typeface="Arial" panose="020B0604020202020204" pitchFamily="34" charset="0"/>
              </a:rPr>
              <a:t>connected </a:t>
            </a:r>
            <a:r>
              <a:rPr lang="en-US" altLang="en-US" sz="2000">
                <a:cs typeface="Arial" panose="020B0604020202020204" pitchFamily="34" charset="0"/>
              </a:rPr>
              <a:t>and is called a </a:t>
            </a:r>
            <a:r>
              <a:rPr lang="en-US" altLang="en-US" sz="2000" i="1">
                <a:cs typeface="Arial" panose="020B0604020202020204" pitchFamily="34" charset="0"/>
              </a:rPr>
              <a:t>component</a:t>
            </a:r>
            <a:r>
              <a:rPr lang="en-US" altLang="en-US" sz="2000">
                <a:cs typeface="Arial" panose="020B0604020202020204" pitchFamily="34" charset="0"/>
              </a:rPr>
              <a:t>.  </a:t>
            </a:r>
          </a:p>
          <a:p>
            <a:pPr>
              <a:spcBef>
                <a:spcPct val="0"/>
              </a:spcBef>
              <a:buFontTx/>
              <a:buNone/>
            </a:pPr>
            <a:endParaRPr lang="en-US" altLang="en-US" sz="2000">
              <a:cs typeface="Arial" panose="020B0604020202020204" pitchFamily="34" charset="0"/>
            </a:endParaRPr>
          </a:p>
          <a:p>
            <a:pPr>
              <a:spcBef>
                <a:spcPct val="0"/>
              </a:spcBef>
              <a:buFontTx/>
              <a:buNone/>
            </a:pPr>
            <a:r>
              <a:rPr lang="en-US" altLang="en-US" sz="2000">
                <a:cs typeface="Arial" panose="020B0604020202020204" pitchFamily="34" charset="0"/>
              </a:rPr>
              <a:t>Intuitively, a component is the set of people who are all connected by a chain of relations.</a:t>
            </a:r>
          </a:p>
        </p:txBody>
      </p:sp>
      <p:sp>
        <p:nvSpPr>
          <p:cNvPr id="5"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694409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l="586" t="6465" r="607" b="1161"/>
          <a:stretch>
            <a:fillRect/>
          </a:stretch>
        </p:blipFill>
        <p:spPr bwMode="auto">
          <a:xfrm>
            <a:off x="2051050" y="1239838"/>
            <a:ext cx="6731000"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1" name="Text Box 3"/>
          <p:cNvSpPr txBox="1">
            <a:spLocks noChangeArrowheads="1"/>
          </p:cNvSpPr>
          <p:nvPr/>
        </p:nvSpPr>
        <p:spPr bwMode="auto">
          <a:xfrm>
            <a:off x="377825" y="1270000"/>
            <a:ext cx="14382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Arial" panose="020B0604020202020204" pitchFamily="34" charset="0"/>
              </a:rPr>
              <a:t>This example contains many components.</a:t>
            </a:r>
          </a:p>
        </p:txBody>
      </p:sp>
      <p:sp>
        <p:nvSpPr>
          <p:cNvPr id="78852" name="Freeform 5"/>
          <p:cNvSpPr>
            <a:spLocks/>
          </p:cNvSpPr>
          <p:nvPr/>
        </p:nvSpPr>
        <p:spPr bwMode="auto">
          <a:xfrm>
            <a:off x="2363788" y="1311275"/>
            <a:ext cx="6199187" cy="3581400"/>
          </a:xfrm>
          <a:custGeom>
            <a:avLst/>
            <a:gdLst>
              <a:gd name="T0" fmla="*/ 2147483647 w 3905"/>
              <a:gd name="T1" fmla="*/ 2147483647 h 2256"/>
              <a:gd name="T2" fmla="*/ 2147483647 w 3905"/>
              <a:gd name="T3" fmla="*/ 2147483647 h 2256"/>
              <a:gd name="T4" fmla="*/ 2147483647 w 3905"/>
              <a:gd name="T5" fmla="*/ 2147483647 h 2256"/>
              <a:gd name="T6" fmla="*/ 2147483647 w 3905"/>
              <a:gd name="T7" fmla="*/ 2147483647 h 2256"/>
              <a:gd name="T8" fmla="*/ 2147483647 w 3905"/>
              <a:gd name="T9" fmla="*/ 2147483647 h 2256"/>
              <a:gd name="T10" fmla="*/ 2147483647 w 3905"/>
              <a:gd name="T11" fmla="*/ 2147483647 h 2256"/>
              <a:gd name="T12" fmla="*/ 2147483647 w 3905"/>
              <a:gd name="T13" fmla="*/ 2147483647 h 2256"/>
              <a:gd name="T14" fmla="*/ 2147483647 w 3905"/>
              <a:gd name="T15" fmla="*/ 2147483647 h 2256"/>
              <a:gd name="T16" fmla="*/ 2147483647 w 3905"/>
              <a:gd name="T17" fmla="*/ 2147483647 h 2256"/>
              <a:gd name="T18" fmla="*/ 2147483647 w 3905"/>
              <a:gd name="T19" fmla="*/ 2147483647 h 2256"/>
              <a:gd name="T20" fmla="*/ 2147483647 w 3905"/>
              <a:gd name="T21" fmla="*/ 2147483647 h 2256"/>
              <a:gd name="T22" fmla="*/ 2147483647 w 3905"/>
              <a:gd name="T23" fmla="*/ 2147483647 h 2256"/>
              <a:gd name="T24" fmla="*/ 2147483647 w 3905"/>
              <a:gd name="T25" fmla="*/ 2147483647 h 2256"/>
              <a:gd name="T26" fmla="*/ 2147483647 w 3905"/>
              <a:gd name="T27" fmla="*/ 2147483647 h 2256"/>
              <a:gd name="T28" fmla="*/ 2147483647 w 3905"/>
              <a:gd name="T29" fmla="*/ 2147483647 h 2256"/>
              <a:gd name="T30" fmla="*/ 2147483647 w 3905"/>
              <a:gd name="T31" fmla="*/ 2147483647 h 2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05" h="2256">
                <a:moveTo>
                  <a:pt x="1067" y="271"/>
                </a:moveTo>
                <a:cubicBezTo>
                  <a:pt x="839" y="388"/>
                  <a:pt x="146" y="550"/>
                  <a:pt x="73" y="792"/>
                </a:cubicBezTo>
                <a:cubicBezTo>
                  <a:pt x="0" y="1034"/>
                  <a:pt x="406" y="1496"/>
                  <a:pt x="626" y="1723"/>
                </a:cubicBezTo>
                <a:cubicBezTo>
                  <a:pt x="846" y="1950"/>
                  <a:pt x="1190" y="2072"/>
                  <a:pt x="1391" y="2157"/>
                </a:cubicBezTo>
                <a:cubicBezTo>
                  <a:pt x="1592" y="2242"/>
                  <a:pt x="1712" y="2256"/>
                  <a:pt x="1833" y="2235"/>
                </a:cubicBezTo>
                <a:cubicBezTo>
                  <a:pt x="1954" y="2214"/>
                  <a:pt x="1995" y="2092"/>
                  <a:pt x="2117" y="2030"/>
                </a:cubicBezTo>
                <a:cubicBezTo>
                  <a:pt x="2239" y="1968"/>
                  <a:pt x="2384" y="1941"/>
                  <a:pt x="2567" y="1865"/>
                </a:cubicBezTo>
                <a:cubicBezTo>
                  <a:pt x="2750" y="1789"/>
                  <a:pt x="3047" y="1669"/>
                  <a:pt x="3214" y="1573"/>
                </a:cubicBezTo>
                <a:cubicBezTo>
                  <a:pt x="3381" y="1477"/>
                  <a:pt x="3467" y="1394"/>
                  <a:pt x="3569" y="1289"/>
                </a:cubicBezTo>
                <a:cubicBezTo>
                  <a:pt x="3671" y="1184"/>
                  <a:pt x="3905" y="1046"/>
                  <a:pt x="3829" y="941"/>
                </a:cubicBezTo>
                <a:cubicBezTo>
                  <a:pt x="3753" y="836"/>
                  <a:pt x="3304" y="755"/>
                  <a:pt x="3111" y="657"/>
                </a:cubicBezTo>
                <a:cubicBezTo>
                  <a:pt x="2918" y="559"/>
                  <a:pt x="2861" y="447"/>
                  <a:pt x="2669" y="350"/>
                </a:cubicBezTo>
                <a:cubicBezTo>
                  <a:pt x="2477" y="253"/>
                  <a:pt x="2125" y="132"/>
                  <a:pt x="1959" y="74"/>
                </a:cubicBezTo>
                <a:cubicBezTo>
                  <a:pt x="1793" y="16"/>
                  <a:pt x="1762" y="0"/>
                  <a:pt x="1675" y="2"/>
                </a:cubicBezTo>
                <a:cubicBezTo>
                  <a:pt x="1588" y="4"/>
                  <a:pt x="1536" y="43"/>
                  <a:pt x="1438" y="89"/>
                </a:cubicBezTo>
                <a:cubicBezTo>
                  <a:pt x="1340" y="135"/>
                  <a:pt x="1295" y="154"/>
                  <a:pt x="1067" y="271"/>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2326554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03238" y="1265238"/>
            <a:ext cx="8640762"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Because relations can be directed or undirected, components come in two flavors:</a:t>
            </a:r>
          </a:p>
          <a:p>
            <a:pPr eaLnBrk="1" hangingPunct="1">
              <a:spcBef>
                <a:spcPct val="0"/>
              </a:spcBef>
              <a:buFontTx/>
              <a:buNone/>
            </a:pPr>
            <a:endParaRPr lang="en-US" altLang="en-US" sz="2000">
              <a:cs typeface="Arial" panose="020B0604020202020204" pitchFamily="34" charset="0"/>
            </a:endParaRPr>
          </a:p>
          <a:p>
            <a:pPr eaLnBrk="1" hangingPunct="1">
              <a:spcBef>
                <a:spcPct val="0"/>
              </a:spcBef>
              <a:buFontTx/>
              <a:buNone/>
            </a:pPr>
            <a:r>
              <a:rPr lang="en-US" altLang="en-US" sz="2000">
                <a:cs typeface="Arial" panose="020B0604020202020204" pitchFamily="34" charset="0"/>
              </a:rPr>
              <a:t>For a graph with any directed edges, there are two types of components:</a:t>
            </a:r>
          </a:p>
          <a:p>
            <a:pPr lvl="1" eaLnBrk="1" hangingPunct="1">
              <a:spcBef>
                <a:spcPct val="0"/>
              </a:spcBef>
              <a:buFontTx/>
              <a:buNone/>
            </a:pPr>
            <a:r>
              <a:rPr lang="en-US" altLang="en-US" sz="2000" u="sng">
                <a:cs typeface="Arial" panose="020B0604020202020204" pitchFamily="34" charset="0"/>
              </a:rPr>
              <a:t>Strong components</a:t>
            </a:r>
            <a:r>
              <a:rPr lang="en-US" altLang="en-US" sz="2000">
                <a:cs typeface="Arial" panose="020B0604020202020204" pitchFamily="34" charset="0"/>
              </a:rPr>
              <a:t> consist of the set(s) of all nodes that are </a:t>
            </a:r>
            <a:r>
              <a:rPr lang="en-US" altLang="en-US" sz="2000" i="1">
                <a:cs typeface="Arial" panose="020B0604020202020204" pitchFamily="34" charset="0"/>
              </a:rPr>
              <a:t>mutually reachable</a:t>
            </a:r>
          </a:p>
          <a:p>
            <a:pPr lvl="1" eaLnBrk="1" hangingPunct="1">
              <a:spcBef>
                <a:spcPct val="0"/>
              </a:spcBef>
              <a:buFontTx/>
              <a:buNone/>
            </a:pPr>
            <a:endParaRPr lang="en-US" altLang="en-US" sz="2000" i="1">
              <a:cs typeface="Arial" panose="020B0604020202020204" pitchFamily="34" charset="0"/>
            </a:endParaRPr>
          </a:p>
          <a:p>
            <a:pPr lvl="1" eaLnBrk="1" hangingPunct="1">
              <a:spcBef>
                <a:spcPct val="0"/>
              </a:spcBef>
              <a:buFontTx/>
              <a:buNone/>
            </a:pPr>
            <a:r>
              <a:rPr lang="en-US" altLang="en-US" sz="2000" u="sng">
                <a:cs typeface="Arial" panose="020B0604020202020204" pitchFamily="34" charset="0"/>
              </a:rPr>
              <a:t>Weak components </a:t>
            </a:r>
            <a:r>
              <a:rPr lang="en-US" altLang="en-US" sz="2000">
                <a:cs typeface="Arial" panose="020B0604020202020204" pitchFamily="34" charset="0"/>
              </a:rPr>
              <a:t>consist of the set(s) of all nodes where at least one node can reach the other. </a:t>
            </a:r>
            <a:endParaRPr lang="en-US" altLang="en-US" sz="2000" u="sng">
              <a:cs typeface="Arial" panose="020B0604020202020204" pitchFamily="34" charset="0"/>
            </a:endParaRPr>
          </a:p>
        </p:txBody>
      </p:sp>
      <p:sp>
        <p:nvSpPr>
          <p:cNvPr id="4"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39023858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684213" y="927100"/>
            <a:ext cx="5195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We can examine networks across multiple levels:</a:t>
            </a:r>
          </a:p>
        </p:txBody>
      </p:sp>
      <p:sp>
        <p:nvSpPr>
          <p:cNvPr id="30723" name="Text Box 5"/>
          <p:cNvSpPr txBox="1">
            <a:spLocks noChangeArrowheads="1"/>
          </p:cNvSpPr>
          <p:nvPr/>
        </p:nvSpPr>
        <p:spPr bwMode="auto">
          <a:xfrm>
            <a:off x="798513" y="1581150"/>
            <a:ext cx="77628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11430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None/>
            </a:pPr>
            <a:r>
              <a:rPr lang="en-US" altLang="en-US" sz="2000" i="1" dirty="0" smtClean="0"/>
              <a:t>1) Ego-network</a:t>
            </a:r>
            <a:r>
              <a:rPr lang="en-US" altLang="en-US" sz="2000" dirty="0" smtClean="0"/>
              <a:t> </a:t>
            </a:r>
          </a:p>
          <a:p>
            <a:pPr marL="342900" indent="-342900">
              <a:lnSpc>
                <a:spcPct val="80000"/>
              </a:lnSpc>
              <a:spcBef>
                <a:spcPct val="0"/>
              </a:spcBef>
            </a:pPr>
            <a:r>
              <a:rPr lang="en-US" altLang="en-US" sz="2000" dirty="0" smtClean="0"/>
              <a:t>Have </a:t>
            </a:r>
            <a:r>
              <a:rPr lang="en-US" altLang="en-US" sz="2000" dirty="0"/>
              <a:t>data on a respondent (ego) and the people they are connected to (alters</a:t>
            </a:r>
            <a:r>
              <a:rPr lang="en-US" altLang="en-US" sz="2000" dirty="0" smtClean="0"/>
              <a:t>).</a:t>
            </a:r>
          </a:p>
          <a:p>
            <a:pPr marL="342900" indent="-342900">
              <a:lnSpc>
                <a:spcPct val="80000"/>
              </a:lnSpc>
              <a:spcBef>
                <a:spcPct val="0"/>
              </a:spcBef>
            </a:pPr>
            <a:r>
              <a:rPr lang="en-US" altLang="en-US" sz="2000" dirty="0" smtClean="0"/>
              <a:t>May </a:t>
            </a:r>
            <a:r>
              <a:rPr lang="en-US" altLang="en-US" sz="2000" dirty="0"/>
              <a:t>include estimates of connections among alters</a:t>
            </a:r>
          </a:p>
        </p:txBody>
      </p:sp>
      <p:sp>
        <p:nvSpPr>
          <p:cNvPr id="30724" name="Text Box 6"/>
          <p:cNvSpPr txBox="1">
            <a:spLocks noChangeArrowheads="1"/>
          </p:cNvSpPr>
          <p:nvPr/>
        </p:nvSpPr>
        <p:spPr bwMode="auto">
          <a:xfrm>
            <a:off x="750888" y="3505200"/>
            <a:ext cx="77628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dirty="0"/>
              <a:t>2) Partial </a:t>
            </a:r>
            <a:r>
              <a:rPr lang="en-US" altLang="en-US" sz="2000" i="1" dirty="0" smtClean="0"/>
              <a:t>network</a:t>
            </a:r>
            <a:endParaRPr lang="en-US" altLang="en-US" sz="2000" dirty="0"/>
          </a:p>
          <a:p>
            <a:pPr marL="342900" indent="-342900">
              <a:spcBef>
                <a:spcPct val="0"/>
              </a:spcBef>
            </a:pPr>
            <a:r>
              <a:rPr lang="en-US" altLang="en-US" sz="2000" dirty="0" smtClean="0"/>
              <a:t>Ego </a:t>
            </a:r>
            <a:r>
              <a:rPr lang="en-US" altLang="en-US" sz="2000" dirty="0"/>
              <a:t>networks plus some amount of tracing to reach contacts of contacts </a:t>
            </a:r>
            <a:endParaRPr lang="en-US" altLang="en-US" sz="2000" dirty="0" smtClean="0"/>
          </a:p>
          <a:p>
            <a:pPr marL="342900" indent="-342900">
              <a:spcBef>
                <a:spcPct val="0"/>
              </a:spcBef>
            </a:pPr>
            <a:r>
              <a:rPr lang="en-US" altLang="en-US" sz="2000" dirty="0" smtClean="0"/>
              <a:t>Something </a:t>
            </a:r>
            <a:r>
              <a:rPr lang="en-US" altLang="en-US" sz="2000" dirty="0"/>
              <a:t>less than full account of connections among all pairs of actors in the relevant </a:t>
            </a:r>
            <a:r>
              <a:rPr lang="en-US" altLang="en-US" sz="2000" dirty="0" smtClean="0"/>
              <a:t>population</a:t>
            </a:r>
          </a:p>
          <a:p>
            <a:pPr marL="342900" indent="-342900">
              <a:spcBef>
                <a:spcPct val="0"/>
              </a:spcBef>
            </a:pPr>
            <a:r>
              <a:rPr lang="en-US" altLang="en-US" sz="2000" dirty="0" smtClean="0"/>
              <a:t>Example</a:t>
            </a:r>
            <a:r>
              <a:rPr lang="en-US" altLang="en-US" sz="2000" dirty="0"/>
              <a:t>: CDC Contact tracing data for STDs</a:t>
            </a:r>
          </a:p>
          <a:p>
            <a:pPr lvl="1">
              <a:spcBef>
                <a:spcPct val="0"/>
              </a:spcBef>
              <a:buFontTx/>
              <a:buNone/>
            </a:pPr>
            <a:endParaRPr lang="en-US" altLang="en-US" sz="2000" dirty="0"/>
          </a:p>
        </p:txBody>
      </p:sp>
      <p:sp>
        <p:nvSpPr>
          <p:cNvPr id="30725" name="Text Box 7"/>
          <p:cNvSpPr txBox="1">
            <a:spLocks noChangeArrowheads="1"/>
          </p:cNvSpPr>
          <p:nvPr/>
        </p:nvSpPr>
        <p:spPr bwMode="auto">
          <a:xfrm>
            <a:off x="317500" y="290513"/>
            <a:ext cx="35380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a:t>
            </a:r>
          </a:p>
          <a:p>
            <a:pPr eaLnBrk="1" hangingPunct="1">
              <a:spcBef>
                <a:spcPct val="0"/>
              </a:spcBef>
              <a:buFontTx/>
              <a:buNone/>
            </a:pPr>
            <a:r>
              <a:rPr lang="en-US" altLang="en-US" sz="1600" dirty="0"/>
              <a:t>Basic Data Elements: Levels of </a:t>
            </a:r>
            <a:r>
              <a:rPr lang="en-US" altLang="en-US" sz="1600" dirty="0" smtClean="0"/>
              <a:t>Analysis</a:t>
            </a:r>
            <a:endParaRPr lang="en-US" altLang="en-US" sz="1600" dirty="0"/>
          </a:p>
        </p:txBody>
      </p:sp>
    </p:spTree>
    <p:extLst>
      <p:ext uri="{BB962C8B-B14F-4D97-AF65-F5344CB8AC3E}">
        <p14:creationId xmlns:p14="http://schemas.microsoft.com/office/powerpoint/2010/main" val="731003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7438" y="606425"/>
            <a:ext cx="5337175" cy="5800725"/>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99" name="Rectangle 2"/>
          <p:cNvSpPr>
            <a:spLocks noChangeArrowheads="1"/>
          </p:cNvSpPr>
          <p:nvPr/>
        </p:nvSpPr>
        <p:spPr bwMode="auto">
          <a:xfrm>
            <a:off x="4048125" y="2128838"/>
            <a:ext cx="284163" cy="2841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0" name="Rectangle 3"/>
          <p:cNvSpPr>
            <a:spLocks noChangeArrowheads="1"/>
          </p:cNvSpPr>
          <p:nvPr/>
        </p:nvSpPr>
        <p:spPr bwMode="auto">
          <a:xfrm>
            <a:off x="4048125" y="2128838"/>
            <a:ext cx="284163" cy="284162"/>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1" name="Rectangle 4"/>
          <p:cNvSpPr>
            <a:spLocks noChangeArrowheads="1"/>
          </p:cNvSpPr>
          <p:nvPr/>
        </p:nvSpPr>
        <p:spPr bwMode="auto">
          <a:xfrm>
            <a:off x="4146550" y="3963988"/>
            <a:ext cx="284163"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2" name="Rectangle 5"/>
          <p:cNvSpPr>
            <a:spLocks noChangeArrowheads="1"/>
          </p:cNvSpPr>
          <p:nvPr/>
        </p:nvSpPr>
        <p:spPr bwMode="auto">
          <a:xfrm>
            <a:off x="4146550" y="3963988"/>
            <a:ext cx="284163" cy="282575"/>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3" name="Rectangle 6"/>
          <p:cNvSpPr>
            <a:spLocks noChangeArrowheads="1"/>
          </p:cNvSpPr>
          <p:nvPr/>
        </p:nvSpPr>
        <p:spPr bwMode="auto">
          <a:xfrm>
            <a:off x="6351588" y="4418013"/>
            <a:ext cx="282575" cy="28257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4" name="Rectangle 7"/>
          <p:cNvSpPr>
            <a:spLocks noChangeArrowheads="1"/>
          </p:cNvSpPr>
          <p:nvPr/>
        </p:nvSpPr>
        <p:spPr bwMode="auto">
          <a:xfrm>
            <a:off x="6351588" y="4418013"/>
            <a:ext cx="282575" cy="282575"/>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5" name="Rectangle 8"/>
          <p:cNvSpPr>
            <a:spLocks noChangeArrowheads="1"/>
          </p:cNvSpPr>
          <p:nvPr/>
        </p:nvSpPr>
        <p:spPr bwMode="auto">
          <a:xfrm>
            <a:off x="5395913" y="2582863"/>
            <a:ext cx="284162" cy="2841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6" name="Rectangle 9"/>
          <p:cNvSpPr>
            <a:spLocks noChangeArrowheads="1"/>
          </p:cNvSpPr>
          <p:nvPr/>
        </p:nvSpPr>
        <p:spPr bwMode="auto">
          <a:xfrm>
            <a:off x="5395913" y="2582863"/>
            <a:ext cx="284162" cy="284162"/>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7" name="Rectangle 10"/>
          <p:cNvSpPr>
            <a:spLocks noChangeArrowheads="1"/>
          </p:cNvSpPr>
          <p:nvPr/>
        </p:nvSpPr>
        <p:spPr bwMode="auto">
          <a:xfrm>
            <a:off x="7145338" y="1306513"/>
            <a:ext cx="284162" cy="284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8" name="Rectangle 11"/>
          <p:cNvSpPr>
            <a:spLocks noChangeArrowheads="1"/>
          </p:cNvSpPr>
          <p:nvPr/>
        </p:nvSpPr>
        <p:spPr bwMode="auto">
          <a:xfrm>
            <a:off x="7145338" y="1306513"/>
            <a:ext cx="284162" cy="284162"/>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09" name="Rectangle 12"/>
          <p:cNvSpPr>
            <a:spLocks noChangeArrowheads="1"/>
          </p:cNvSpPr>
          <p:nvPr/>
        </p:nvSpPr>
        <p:spPr bwMode="auto">
          <a:xfrm>
            <a:off x="8151813" y="2767013"/>
            <a:ext cx="284162" cy="284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0" name="Rectangle 13"/>
          <p:cNvSpPr>
            <a:spLocks noChangeArrowheads="1"/>
          </p:cNvSpPr>
          <p:nvPr/>
        </p:nvSpPr>
        <p:spPr bwMode="auto">
          <a:xfrm>
            <a:off x="8151813" y="2767013"/>
            <a:ext cx="284162" cy="284162"/>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1" name="Rectangle 14"/>
          <p:cNvSpPr>
            <a:spLocks noChangeArrowheads="1"/>
          </p:cNvSpPr>
          <p:nvPr/>
        </p:nvSpPr>
        <p:spPr bwMode="auto">
          <a:xfrm>
            <a:off x="7826375" y="4602163"/>
            <a:ext cx="284163"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2" name="Rectangle 15"/>
          <p:cNvSpPr>
            <a:spLocks noChangeArrowheads="1"/>
          </p:cNvSpPr>
          <p:nvPr/>
        </p:nvSpPr>
        <p:spPr bwMode="auto">
          <a:xfrm>
            <a:off x="7826375" y="4602163"/>
            <a:ext cx="284163" cy="282575"/>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3" name="Rectangle 16"/>
          <p:cNvSpPr>
            <a:spLocks noChangeArrowheads="1"/>
          </p:cNvSpPr>
          <p:nvPr/>
        </p:nvSpPr>
        <p:spPr bwMode="auto">
          <a:xfrm>
            <a:off x="5807075" y="5934075"/>
            <a:ext cx="284163" cy="2841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4" name="Rectangle 17"/>
          <p:cNvSpPr>
            <a:spLocks noChangeArrowheads="1"/>
          </p:cNvSpPr>
          <p:nvPr/>
        </p:nvSpPr>
        <p:spPr bwMode="auto">
          <a:xfrm>
            <a:off x="5807075" y="5934075"/>
            <a:ext cx="284163" cy="284163"/>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5" name="Rectangle 18"/>
          <p:cNvSpPr>
            <a:spLocks noChangeArrowheads="1"/>
          </p:cNvSpPr>
          <p:nvPr/>
        </p:nvSpPr>
        <p:spPr bwMode="auto">
          <a:xfrm>
            <a:off x="4813300" y="4473575"/>
            <a:ext cx="284163" cy="28416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6" name="Rectangle 19"/>
          <p:cNvSpPr>
            <a:spLocks noChangeArrowheads="1"/>
          </p:cNvSpPr>
          <p:nvPr/>
        </p:nvSpPr>
        <p:spPr bwMode="auto">
          <a:xfrm>
            <a:off x="4813300" y="4473575"/>
            <a:ext cx="284163" cy="284163"/>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7" name="Rectangle 20"/>
          <p:cNvSpPr>
            <a:spLocks noChangeArrowheads="1"/>
          </p:cNvSpPr>
          <p:nvPr/>
        </p:nvSpPr>
        <p:spPr bwMode="auto">
          <a:xfrm>
            <a:off x="6005513" y="3567113"/>
            <a:ext cx="288925" cy="28257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8" name="Rectangle 21"/>
          <p:cNvSpPr>
            <a:spLocks noChangeArrowheads="1"/>
          </p:cNvSpPr>
          <p:nvPr/>
        </p:nvSpPr>
        <p:spPr bwMode="auto">
          <a:xfrm>
            <a:off x="6005513" y="3567113"/>
            <a:ext cx="288925" cy="282575"/>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19" name="Rectangle 22"/>
          <p:cNvSpPr>
            <a:spLocks noChangeArrowheads="1"/>
          </p:cNvSpPr>
          <p:nvPr/>
        </p:nvSpPr>
        <p:spPr bwMode="auto">
          <a:xfrm>
            <a:off x="7116763" y="2752725"/>
            <a:ext cx="284162"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20" name="Rectangle 23"/>
          <p:cNvSpPr>
            <a:spLocks noChangeArrowheads="1"/>
          </p:cNvSpPr>
          <p:nvPr/>
        </p:nvSpPr>
        <p:spPr bwMode="auto">
          <a:xfrm>
            <a:off x="7116763" y="2752725"/>
            <a:ext cx="284162" cy="284163"/>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21" name="Rectangle 24"/>
          <p:cNvSpPr>
            <a:spLocks noChangeArrowheads="1"/>
          </p:cNvSpPr>
          <p:nvPr/>
        </p:nvSpPr>
        <p:spPr bwMode="auto">
          <a:xfrm>
            <a:off x="5835650" y="1519238"/>
            <a:ext cx="284163" cy="2841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22" name="Rectangle 25"/>
          <p:cNvSpPr>
            <a:spLocks noChangeArrowheads="1"/>
          </p:cNvSpPr>
          <p:nvPr/>
        </p:nvSpPr>
        <p:spPr bwMode="auto">
          <a:xfrm>
            <a:off x="5835650" y="1519238"/>
            <a:ext cx="284163" cy="284162"/>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23" name="Rectangle 26"/>
          <p:cNvSpPr>
            <a:spLocks noChangeArrowheads="1"/>
          </p:cNvSpPr>
          <p:nvPr/>
        </p:nvSpPr>
        <p:spPr bwMode="auto">
          <a:xfrm>
            <a:off x="4318000" y="696913"/>
            <a:ext cx="282575" cy="2841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24" name="Rectangle 27"/>
          <p:cNvSpPr>
            <a:spLocks noChangeArrowheads="1"/>
          </p:cNvSpPr>
          <p:nvPr/>
        </p:nvSpPr>
        <p:spPr bwMode="auto">
          <a:xfrm>
            <a:off x="4318000" y="696913"/>
            <a:ext cx="282575" cy="284162"/>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0925" name="Freeform 28"/>
          <p:cNvSpPr>
            <a:spLocks/>
          </p:cNvSpPr>
          <p:nvPr/>
        </p:nvSpPr>
        <p:spPr bwMode="auto">
          <a:xfrm>
            <a:off x="4232275" y="981075"/>
            <a:ext cx="198438" cy="1082675"/>
          </a:xfrm>
          <a:custGeom>
            <a:avLst/>
            <a:gdLst>
              <a:gd name="T0" fmla="*/ 2147483647 w 125"/>
              <a:gd name="T1" fmla="*/ 0 h 682"/>
              <a:gd name="T2" fmla="*/ 0 w 125"/>
              <a:gd name="T3" fmla="*/ 2147483647 h 682"/>
              <a:gd name="T4" fmla="*/ 2147483647 w 125"/>
              <a:gd name="T5" fmla="*/ 0 h 682"/>
              <a:gd name="T6" fmla="*/ 0 60000 65536"/>
              <a:gd name="T7" fmla="*/ 0 60000 65536"/>
              <a:gd name="T8" fmla="*/ 0 60000 65536"/>
            </a:gdLst>
            <a:ahLst/>
            <a:cxnLst>
              <a:cxn ang="T6">
                <a:pos x="T0" y="T1"/>
              </a:cxn>
              <a:cxn ang="T7">
                <a:pos x="T2" y="T3"/>
              </a:cxn>
              <a:cxn ang="T8">
                <a:pos x="T4" y="T5"/>
              </a:cxn>
            </a:cxnLst>
            <a:rect l="0" t="0" r="r" b="b"/>
            <a:pathLst>
              <a:path w="125" h="682">
                <a:moveTo>
                  <a:pt x="125" y="0"/>
                </a:moveTo>
                <a:lnTo>
                  <a:pt x="0" y="682"/>
                </a:lnTo>
                <a:lnTo>
                  <a:pt x="125"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6" name="Line 29"/>
          <p:cNvSpPr>
            <a:spLocks noChangeShapeType="1"/>
          </p:cNvSpPr>
          <p:nvPr/>
        </p:nvSpPr>
        <p:spPr bwMode="auto">
          <a:xfrm flipH="1">
            <a:off x="4232275" y="981075"/>
            <a:ext cx="198438" cy="108267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7" name="Freeform 30"/>
          <p:cNvSpPr>
            <a:spLocks/>
          </p:cNvSpPr>
          <p:nvPr/>
        </p:nvSpPr>
        <p:spPr bwMode="auto">
          <a:xfrm>
            <a:off x="4213225" y="1939925"/>
            <a:ext cx="80963" cy="188913"/>
          </a:xfrm>
          <a:custGeom>
            <a:avLst/>
            <a:gdLst>
              <a:gd name="T0" fmla="*/ 2147483647 w 51"/>
              <a:gd name="T1" fmla="*/ 2147483647 h 119"/>
              <a:gd name="T2" fmla="*/ 2147483647 w 51"/>
              <a:gd name="T3" fmla="*/ 2147483647 h 119"/>
              <a:gd name="T4" fmla="*/ 2147483647 w 51"/>
              <a:gd name="T5" fmla="*/ 2147483647 h 119"/>
              <a:gd name="T6" fmla="*/ 2147483647 w 51"/>
              <a:gd name="T7" fmla="*/ 2147483647 h 119"/>
              <a:gd name="T8" fmla="*/ 0 w 51"/>
              <a:gd name="T9" fmla="*/ 0 h 119"/>
              <a:gd name="T10" fmla="*/ 2147483647 w 51"/>
              <a:gd name="T11" fmla="*/ 2147483647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19">
                <a:moveTo>
                  <a:pt x="3" y="119"/>
                </a:moveTo>
                <a:lnTo>
                  <a:pt x="51" y="12"/>
                </a:lnTo>
                <a:lnTo>
                  <a:pt x="21" y="33"/>
                </a:lnTo>
                <a:lnTo>
                  <a:pt x="0" y="0"/>
                </a:lnTo>
                <a:lnTo>
                  <a:pt x="3" y="119"/>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8" name="Freeform 31"/>
          <p:cNvSpPr>
            <a:spLocks/>
          </p:cNvSpPr>
          <p:nvPr/>
        </p:nvSpPr>
        <p:spPr bwMode="auto">
          <a:xfrm>
            <a:off x="4213225" y="1939925"/>
            <a:ext cx="80963" cy="188913"/>
          </a:xfrm>
          <a:custGeom>
            <a:avLst/>
            <a:gdLst>
              <a:gd name="T0" fmla="*/ 2147483647 w 51"/>
              <a:gd name="T1" fmla="*/ 2147483647 h 119"/>
              <a:gd name="T2" fmla="*/ 2147483647 w 51"/>
              <a:gd name="T3" fmla="*/ 2147483647 h 119"/>
              <a:gd name="T4" fmla="*/ 2147483647 w 51"/>
              <a:gd name="T5" fmla="*/ 2147483647 h 119"/>
              <a:gd name="T6" fmla="*/ 2147483647 w 51"/>
              <a:gd name="T7" fmla="*/ 2147483647 h 119"/>
              <a:gd name="T8" fmla="*/ 0 w 51"/>
              <a:gd name="T9" fmla="*/ 0 h 119"/>
              <a:gd name="T10" fmla="*/ 2147483647 w 51"/>
              <a:gd name="T11" fmla="*/ 2147483647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19">
                <a:moveTo>
                  <a:pt x="3" y="119"/>
                </a:moveTo>
                <a:lnTo>
                  <a:pt x="51" y="12"/>
                </a:lnTo>
                <a:lnTo>
                  <a:pt x="21" y="33"/>
                </a:lnTo>
                <a:lnTo>
                  <a:pt x="0" y="0"/>
                </a:lnTo>
                <a:lnTo>
                  <a:pt x="3" y="119"/>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29" name="Freeform 32"/>
          <p:cNvSpPr>
            <a:spLocks/>
          </p:cNvSpPr>
          <p:nvPr/>
        </p:nvSpPr>
        <p:spPr bwMode="auto">
          <a:xfrm>
            <a:off x="4332288" y="2327275"/>
            <a:ext cx="996950" cy="322263"/>
          </a:xfrm>
          <a:custGeom>
            <a:avLst/>
            <a:gdLst>
              <a:gd name="T0" fmla="*/ 0 w 628"/>
              <a:gd name="T1" fmla="*/ 0 h 203"/>
              <a:gd name="T2" fmla="*/ 2147483647 w 628"/>
              <a:gd name="T3" fmla="*/ 2147483647 h 203"/>
              <a:gd name="T4" fmla="*/ 0 w 628"/>
              <a:gd name="T5" fmla="*/ 0 h 203"/>
              <a:gd name="T6" fmla="*/ 0 60000 65536"/>
              <a:gd name="T7" fmla="*/ 0 60000 65536"/>
              <a:gd name="T8" fmla="*/ 0 60000 65536"/>
            </a:gdLst>
            <a:ahLst/>
            <a:cxnLst>
              <a:cxn ang="T6">
                <a:pos x="T0" y="T1"/>
              </a:cxn>
              <a:cxn ang="T7">
                <a:pos x="T2" y="T3"/>
              </a:cxn>
              <a:cxn ang="T8">
                <a:pos x="T4" y="T5"/>
              </a:cxn>
            </a:cxnLst>
            <a:rect l="0" t="0" r="r" b="b"/>
            <a:pathLst>
              <a:path w="628" h="203">
                <a:moveTo>
                  <a:pt x="0" y="0"/>
                </a:moveTo>
                <a:lnTo>
                  <a:pt x="628" y="203"/>
                </a:lnTo>
                <a:lnTo>
                  <a:pt x="0" y="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0" name="Line 33"/>
          <p:cNvSpPr>
            <a:spLocks noChangeShapeType="1"/>
          </p:cNvSpPr>
          <p:nvPr/>
        </p:nvSpPr>
        <p:spPr bwMode="auto">
          <a:xfrm>
            <a:off x="4332288" y="2327275"/>
            <a:ext cx="996950" cy="322263"/>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1" name="Freeform 34"/>
          <p:cNvSpPr>
            <a:spLocks/>
          </p:cNvSpPr>
          <p:nvPr/>
        </p:nvSpPr>
        <p:spPr bwMode="auto">
          <a:xfrm>
            <a:off x="5211763" y="2573338"/>
            <a:ext cx="184150" cy="95250"/>
          </a:xfrm>
          <a:custGeom>
            <a:avLst/>
            <a:gdLst>
              <a:gd name="T0" fmla="*/ 2147483647 w 116"/>
              <a:gd name="T1" fmla="*/ 2147483647 h 60"/>
              <a:gd name="T2" fmla="*/ 2147483647 w 116"/>
              <a:gd name="T3" fmla="*/ 0 h 60"/>
              <a:gd name="T4" fmla="*/ 2147483647 w 116"/>
              <a:gd name="T5" fmla="*/ 2147483647 h 60"/>
              <a:gd name="T6" fmla="*/ 2147483647 w 116"/>
              <a:gd name="T7" fmla="*/ 2147483647 h 60"/>
              <a:gd name="T8" fmla="*/ 0 w 116"/>
              <a:gd name="T9" fmla="*/ 2147483647 h 60"/>
              <a:gd name="T10" fmla="*/ 2147483647 w 116"/>
              <a:gd name="T11" fmla="*/ 2147483647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60">
                <a:moveTo>
                  <a:pt x="116" y="60"/>
                </a:moveTo>
                <a:lnTo>
                  <a:pt x="15" y="0"/>
                </a:lnTo>
                <a:lnTo>
                  <a:pt x="32" y="33"/>
                </a:lnTo>
                <a:lnTo>
                  <a:pt x="0" y="51"/>
                </a:lnTo>
                <a:lnTo>
                  <a:pt x="116" y="6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2" name="Freeform 35"/>
          <p:cNvSpPr>
            <a:spLocks/>
          </p:cNvSpPr>
          <p:nvPr/>
        </p:nvSpPr>
        <p:spPr bwMode="auto">
          <a:xfrm>
            <a:off x="5211763" y="2573338"/>
            <a:ext cx="184150" cy="95250"/>
          </a:xfrm>
          <a:custGeom>
            <a:avLst/>
            <a:gdLst>
              <a:gd name="T0" fmla="*/ 2147483647 w 116"/>
              <a:gd name="T1" fmla="*/ 2147483647 h 60"/>
              <a:gd name="T2" fmla="*/ 2147483647 w 116"/>
              <a:gd name="T3" fmla="*/ 0 h 60"/>
              <a:gd name="T4" fmla="*/ 2147483647 w 116"/>
              <a:gd name="T5" fmla="*/ 2147483647 h 60"/>
              <a:gd name="T6" fmla="*/ 2147483647 w 116"/>
              <a:gd name="T7" fmla="*/ 2147483647 h 60"/>
              <a:gd name="T8" fmla="*/ 0 w 116"/>
              <a:gd name="T9" fmla="*/ 2147483647 h 60"/>
              <a:gd name="T10" fmla="*/ 2147483647 w 116"/>
              <a:gd name="T11" fmla="*/ 2147483647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60">
                <a:moveTo>
                  <a:pt x="116" y="60"/>
                </a:moveTo>
                <a:lnTo>
                  <a:pt x="15" y="0"/>
                </a:lnTo>
                <a:lnTo>
                  <a:pt x="32" y="33"/>
                </a:lnTo>
                <a:lnTo>
                  <a:pt x="0" y="51"/>
                </a:lnTo>
                <a:lnTo>
                  <a:pt x="116" y="6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33" name="Freeform 36"/>
          <p:cNvSpPr>
            <a:spLocks/>
          </p:cNvSpPr>
          <p:nvPr/>
        </p:nvSpPr>
        <p:spPr bwMode="auto">
          <a:xfrm>
            <a:off x="4600575" y="923925"/>
            <a:ext cx="1173163" cy="619125"/>
          </a:xfrm>
          <a:custGeom>
            <a:avLst/>
            <a:gdLst>
              <a:gd name="T0" fmla="*/ 0 w 739"/>
              <a:gd name="T1" fmla="*/ 0 h 390"/>
              <a:gd name="T2" fmla="*/ 2147483647 w 739"/>
              <a:gd name="T3" fmla="*/ 2147483647 h 390"/>
              <a:gd name="T4" fmla="*/ 0 w 739"/>
              <a:gd name="T5" fmla="*/ 0 h 390"/>
              <a:gd name="T6" fmla="*/ 0 60000 65536"/>
              <a:gd name="T7" fmla="*/ 0 60000 65536"/>
              <a:gd name="T8" fmla="*/ 0 60000 65536"/>
            </a:gdLst>
            <a:ahLst/>
            <a:cxnLst>
              <a:cxn ang="T6">
                <a:pos x="T0" y="T1"/>
              </a:cxn>
              <a:cxn ang="T7">
                <a:pos x="T2" y="T3"/>
              </a:cxn>
              <a:cxn ang="T8">
                <a:pos x="T4" y="T5"/>
              </a:cxn>
            </a:cxnLst>
            <a:rect l="0" t="0" r="r" b="b"/>
            <a:pathLst>
              <a:path w="739" h="390">
                <a:moveTo>
                  <a:pt x="0" y="0"/>
                </a:moveTo>
                <a:lnTo>
                  <a:pt x="739" y="390"/>
                </a:lnTo>
                <a:lnTo>
                  <a:pt x="0" y="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4" name="Line 37"/>
          <p:cNvSpPr>
            <a:spLocks noChangeShapeType="1"/>
          </p:cNvSpPr>
          <p:nvPr/>
        </p:nvSpPr>
        <p:spPr bwMode="auto">
          <a:xfrm>
            <a:off x="4600575" y="923925"/>
            <a:ext cx="1173163" cy="619125"/>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5" name="Freeform 38"/>
          <p:cNvSpPr>
            <a:spLocks/>
          </p:cNvSpPr>
          <p:nvPr/>
        </p:nvSpPr>
        <p:spPr bwMode="auto">
          <a:xfrm>
            <a:off x="5656263" y="1452563"/>
            <a:ext cx="179387" cy="123825"/>
          </a:xfrm>
          <a:custGeom>
            <a:avLst/>
            <a:gdLst>
              <a:gd name="T0" fmla="*/ 2147483647 w 113"/>
              <a:gd name="T1" fmla="*/ 2147483647 h 78"/>
              <a:gd name="T2" fmla="*/ 2147483647 w 113"/>
              <a:gd name="T3" fmla="*/ 0 h 78"/>
              <a:gd name="T4" fmla="*/ 2147483647 w 113"/>
              <a:gd name="T5" fmla="*/ 2147483647 h 78"/>
              <a:gd name="T6" fmla="*/ 2147483647 w 113"/>
              <a:gd name="T7" fmla="*/ 2147483647 h 78"/>
              <a:gd name="T8" fmla="*/ 0 w 113"/>
              <a:gd name="T9" fmla="*/ 2147483647 h 78"/>
              <a:gd name="T10" fmla="*/ 2147483647 w 113"/>
              <a:gd name="T11" fmla="*/ 2147483647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78">
                <a:moveTo>
                  <a:pt x="113" y="78"/>
                </a:moveTo>
                <a:lnTo>
                  <a:pt x="23" y="0"/>
                </a:lnTo>
                <a:lnTo>
                  <a:pt x="35" y="36"/>
                </a:lnTo>
                <a:lnTo>
                  <a:pt x="0" y="48"/>
                </a:lnTo>
                <a:lnTo>
                  <a:pt x="113" y="78"/>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6" name="Freeform 39"/>
          <p:cNvSpPr>
            <a:spLocks/>
          </p:cNvSpPr>
          <p:nvPr/>
        </p:nvSpPr>
        <p:spPr bwMode="auto">
          <a:xfrm>
            <a:off x="5656263" y="1452563"/>
            <a:ext cx="179387" cy="123825"/>
          </a:xfrm>
          <a:custGeom>
            <a:avLst/>
            <a:gdLst>
              <a:gd name="T0" fmla="*/ 2147483647 w 113"/>
              <a:gd name="T1" fmla="*/ 2147483647 h 78"/>
              <a:gd name="T2" fmla="*/ 2147483647 w 113"/>
              <a:gd name="T3" fmla="*/ 0 h 78"/>
              <a:gd name="T4" fmla="*/ 2147483647 w 113"/>
              <a:gd name="T5" fmla="*/ 2147483647 h 78"/>
              <a:gd name="T6" fmla="*/ 2147483647 w 113"/>
              <a:gd name="T7" fmla="*/ 2147483647 h 78"/>
              <a:gd name="T8" fmla="*/ 0 w 113"/>
              <a:gd name="T9" fmla="*/ 2147483647 h 78"/>
              <a:gd name="T10" fmla="*/ 2147483647 w 113"/>
              <a:gd name="T11" fmla="*/ 2147483647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78">
                <a:moveTo>
                  <a:pt x="113" y="78"/>
                </a:moveTo>
                <a:lnTo>
                  <a:pt x="23" y="0"/>
                </a:lnTo>
                <a:lnTo>
                  <a:pt x="35" y="36"/>
                </a:lnTo>
                <a:lnTo>
                  <a:pt x="0" y="48"/>
                </a:lnTo>
                <a:lnTo>
                  <a:pt x="113" y="78"/>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37" name="Freeform 40"/>
          <p:cNvSpPr>
            <a:spLocks/>
          </p:cNvSpPr>
          <p:nvPr/>
        </p:nvSpPr>
        <p:spPr bwMode="auto">
          <a:xfrm>
            <a:off x="5622925" y="1803400"/>
            <a:ext cx="296863" cy="717550"/>
          </a:xfrm>
          <a:custGeom>
            <a:avLst/>
            <a:gdLst>
              <a:gd name="T0" fmla="*/ 2147483647 w 187"/>
              <a:gd name="T1" fmla="*/ 0 h 452"/>
              <a:gd name="T2" fmla="*/ 0 w 187"/>
              <a:gd name="T3" fmla="*/ 2147483647 h 452"/>
              <a:gd name="T4" fmla="*/ 2147483647 w 187"/>
              <a:gd name="T5" fmla="*/ 0 h 452"/>
              <a:gd name="T6" fmla="*/ 0 60000 65536"/>
              <a:gd name="T7" fmla="*/ 0 60000 65536"/>
              <a:gd name="T8" fmla="*/ 0 60000 65536"/>
            </a:gdLst>
            <a:ahLst/>
            <a:cxnLst>
              <a:cxn ang="T6">
                <a:pos x="T0" y="T1"/>
              </a:cxn>
              <a:cxn ang="T7">
                <a:pos x="T2" y="T3"/>
              </a:cxn>
              <a:cxn ang="T8">
                <a:pos x="T4" y="T5"/>
              </a:cxn>
            </a:cxnLst>
            <a:rect l="0" t="0" r="r" b="b"/>
            <a:pathLst>
              <a:path w="187" h="452">
                <a:moveTo>
                  <a:pt x="187" y="0"/>
                </a:moveTo>
                <a:lnTo>
                  <a:pt x="0" y="452"/>
                </a:lnTo>
                <a:lnTo>
                  <a:pt x="187"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8" name="Line 41"/>
          <p:cNvSpPr>
            <a:spLocks noChangeShapeType="1"/>
          </p:cNvSpPr>
          <p:nvPr/>
        </p:nvSpPr>
        <p:spPr bwMode="auto">
          <a:xfrm flipH="1">
            <a:off x="5622925" y="1803400"/>
            <a:ext cx="296863" cy="717550"/>
          </a:xfrm>
          <a:prstGeom prst="line">
            <a:avLst/>
          </a:prstGeom>
          <a:noFill/>
          <a:ln w="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39" name="Freeform 42"/>
          <p:cNvSpPr>
            <a:spLocks/>
          </p:cNvSpPr>
          <p:nvPr/>
        </p:nvSpPr>
        <p:spPr bwMode="auto">
          <a:xfrm>
            <a:off x="5594350" y="2398713"/>
            <a:ext cx="112713" cy="184150"/>
          </a:xfrm>
          <a:custGeom>
            <a:avLst/>
            <a:gdLst>
              <a:gd name="T0" fmla="*/ 0 w 71"/>
              <a:gd name="T1" fmla="*/ 2147483647 h 116"/>
              <a:gd name="T2" fmla="*/ 2147483647 w 71"/>
              <a:gd name="T3" fmla="*/ 2147483647 h 116"/>
              <a:gd name="T4" fmla="*/ 2147483647 w 71"/>
              <a:gd name="T5" fmla="*/ 2147483647 h 116"/>
              <a:gd name="T6" fmla="*/ 2147483647 w 71"/>
              <a:gd name="T7" fmla="*/ 2147483647 h 116"/>
              <a:gd name="T8" fmla="*/ 2147483647 w 71"/>
              <a:gd name="T9" fmla="*/ 0 h 116"/>
              <a:gd name="T10" fmla="*/ 0 w 71"/>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16">
                <a:moveTo>
                  <a:pt x="0" y="116"/>
                </a:moveTo>
                <a:lnTo>
                  <a:pt x="71" y="21"/>
                </a:lnTo>
                <a:lnTo>
                  <a:pt x="36" y="36"/>
                </a:lnTo>
                <a:lnTo>
                  <a:pt x="21" y="0"/>
                </a:lnTo>
                <a:lnTo>
                  <a:pt x="0" y="116"/>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0" name="Freeform 43"/>
          <p:cNvSpPr>
            <a:spLocks/>
          </p:cNvSpPr>
          <p:nvPr/>
        </p:nvSpPr>
        <p:spPr bwMode="auto">
          <a:xfrm>
            <a:off x="5594350" y="2398713"/>
            <a:ext cx="112713" cy="184150"/>
          </a:xfrm>
          <a:custGeom>
            <a:avLst/>
            <a:gdLst>
              <a:gd name="T0" fmla="*/ 0 w 71"/>
              <a:gd name="T1" fmla="*/ 2147483647 h 116"/>
              <a:gd name="T2" fmla="*/ 2147483647 w 71"/>
              <a:gd name="T3" fmla="*/ 2147483647 h 116"/>
              <a:gd name="T4" fmla="*/ 2147483647 w 71"/>
              <a:gd name="T5" fmla="*/ 2147483647 h 116"/>
              <a:gd name="T6" fmla="*/ 2147483647 w 71"/>
              <a:gd name="T7" fmla="*/ 2147483647 h 116"/>
              <a:gd name="T8" fmla="*/ 2147483647 w 71"/>
              <a:gd name="T9" fmla="*/ 0 h 116"/>
              <a:gd name="T10" fmla="*/ 0 w 71"/>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16">
                <a:moveTo>
                  <a:pt x="0" y="116"/>
                </a:moveTo>
                <a:lnTo>
                  <a:pt x="71" y="21"/>
                </a:lnTo>
                <a:lnTo>
                  <a:pt x="36" y="36"/>
                </a:lnTo>
                <a:lnTo>
                  <a:pt x="21" y="0"/>
                </a:lnTo>
                <a:lnTo>
                  <a:pt x="0" y="116"/>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41" name="Freeform 44"/>
          <p:cNvSpPr>
            <a:spLocks/>
          </p:cNvSpPr>
          <p:nvPr/>
        </p:nvSpPr>
        <p:spPr bwMode="auto">
          <a:xfrm>
            <a:off x="4667250" y="957263"/>
            <a:ext cx="1168400" cy="619125"/>
          </a:xfrm>
          <a:custGeom>
            <a:avLst/>
            <a:gdLst>
              <a:gd name="T0" fmla="*/ 2147483647 w 736"/>
              <a:gd name="T1" fmla="*/ 2147483647 h 390"/>
              <a:gd name="T2" fmla="*/ 0 w 736"/>
              <a:gd name="T3" fmla="*/ 0 h 390"/>
              <a:gd name="T4" fmla="*/ 2147483647 w 736"/>
              <a:gd name="T5" fmla="*/ 2147483647 h 390"/>
              <a:gd name="T6" fmla="*/ 0 60000 65536"/>
              <a:gd name="T7" fmla="*/ 0 60000 65536"/>
              <a:gd name="T8" fmla="*/ 0 60000 65536"/>
            </a:gdLst>
            <a:ahLst/>
            <a:cxnLst>
              <a:cxn ang="T6">
                <a:pos x="T0" y="T1"/>
              </a:cxn>
              <a:cxn ang="T7">
                <a:pos x="T2" y="T3"/>
              </a:cxn>
              <a:cxn ang="T8">
                <a:pos x="T4" y="T5"/>
              </a:cxn>
            </a:cxnLst>
            <a:rect l="0" t="0" r="r" b="b"/>
            <a:pathLst>
              <a:path w="736" h="390">
                <a:moveTo>
                  <a:pt x="736" y="390"/>
                </a:moveTo>
                <a:lnTo>
                  <a:pt x="0" y="0"/>
                </a:lnTo>
                <a:lnTo>
                  <a:pt x="736" y="39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2" name="Line 45"/>
          <p:cNvSpPr>
            <a:spLocks noChangeShapeType="1"/>
          </p:cNvSpPr>
          <p:nvPr/>
        </p:nvSpPr>
        <p:spPr bwMode="auto">
          <a:xfrm flipH="1" flipV="1">
            <a:off x="4667250" y="957263"/>
            <a:ext cx="1168400" cy="61912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3" name="Freeform 46"/>
          <p:cNvSpPr>
            <a:spLocks/>
          </p:cNvSpPr>
          <p:nvPr/>
        </p:nvSpPr>
        <p:spPr bwMode="auto">
          <a:xfrm>
            <a:off x="4600575" y="923925"/>
            <a:ext cx="185738" cy="127000"/>
          </a:xfrm>
          <a:custGeom>
            <a:avLst/>
            <a:gdLst>
              <a:gd name="T0" fmla="*/ 0 w 117"/>
              <a:gd name="T1" fmla="*/ 0 h 80"/>
              <a:gd name="T2" fmla="*/ 2147483647 w 117"/>
              <a:gd name="T3" fmla="*/ 2147483647 h 80"/>
              <a:gd name="T4" fmla="*/ 2147483647 w 117"/>
              <a:gd name="T5" fmla="*/ 2147483647 h 80"/>
              <a:gd name="T6" fmla="*/ 2147483647 w 117"/>
              <a:gd name="T7" fmla="*/ 2147483647 h 80"/>
              <a:gd name="T8" fmla="*/ 2147483647 w 117"/>
              <a:gd name="T9" fmla="*/ 2147483647 h 80"/>
              <a:gd name="T10" fmla="*/ 0 w 117"/>
              <a:gd name="T11" fmla="*/ 0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80">
                <a:moveTo>
                  <a:pt x="0" y="0"/>
                </a:moveTo>
                <a:lnTo>
                  <a:pt x="93" y="80"/>
                </a:lnTo>
                <a:lnTo>
                  <a:pt x="81" y="42"/>
                </a:lnTo>
                <a:lnTo>
                  <a:pt x="117" y="33"/>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4" name="Freeform 47"/>
          <p:cNvSpPr>
            <a:spLocks/>
          </p:cNvSpPr>
          <p:nvPr/>
        </p:nvSpPr>
        <p:spPr bwMode="auto">
          <a:xfrm>
            <a:off x="4600575" y="923925"/>
            <a:ext cx="185738" cy="127000"/>
          </a:xfrm>
          <a:custGeom>
            <a:avLst/>
            <a:gdLst>
              <a:gd name="T0" fmla="*/ 0 w 117"/>
              <a:gd name="T1" fmla="*/ 0 h 80"/>
              <a:gd name="T2" fmla="*/ 2147483647 w 117"/>
              <a:gd name="T3" fmla="*/ 2147483647 h 80"/>
              <a:gd name="T4" fmla="*/ 2147483647 w 117"/>
              <a:gd name="T5" fmla="*/ 2147483647 h 80"/>
              <a:gd name="T6" fmla="*/ 2147483647 w 117"/>
              <a:gd name="T7" fmla="*/ 2147483647 h 80"/>
              <a:gd name="T8" fmla="*/ 2147483647 w 117"/>
              <a:gd name="T9" fmla="*/ 2147483647 h 80"/>
              <a:gd name="T10" fmla="*/ 0 w 117"/>
              <a:gd name="T11" fmla="*/ 0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80">
                <a:moveTo>
                  <a:pt x="0" y="0"/>
                </a:moveTo>
                <a:lnTo>
                  <a:pt x="93" y="80"/>
                </a:lnTo>
                <a:lnTo>
                  <a:pt x="81" y="42"/>
                </a:lnTo>
                <a:lnTo>
                  <a:pt x="117" y="33"/>
                </a:lnTo>
                <a:lnTo>
                  <a:pt x="0"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45" name="Freeform 48"/>
          <p:cNvSpPr>
            <a:spLocks/>
          </p:cNvSpPr>
          <p:nvPr/>
        </p:nvSpPr>
        <p:spPr bwMode="auto">
          <a:xfrm>
            <a:off x="4203700" y="2413000"/>
            <a:ext cx="71438" cy="1479550"/>
          </a:xfrm>
          <a:custGeom>
            <a:avLst/>
            <a:gdLst>
              <a:gd name="T0" fmla="*/ 0 w 45"/>
              <a:gd name="T1" fmla="*/ 0 h 932"/>
              <a:gd name="T2" fmla="*/ 2147483647 w 45"/>
              <a:gd name="T3" fmla="*/ 2147483647 h 932"/>
              <a:gd name="T4" fmla="*/ 0 w 45"/>
              <a:gd name="T5" fmla="*/ 0 h 932"/>
              <a:gd name="T6" fmla="*/ 0 60000 65536"/>
              <a:gd name="T7" fmla="*/ 0 60000 65536"/>
              <a:gd name="T8" fmla="*/ 0 60000 65536"/>
            </a:gdLst>
            <a:ahLst/>
            <a:cxnLst>
              <a:cxn ang="T6">
                <a:pos x="T0" y="T1"/>
              </a:cxn>
              <a:cxn ang="T7">
                <a:pos x="T2" y="T3"/>
              </a:cxn>
              <a:cxn ang="T8">
                <a:pos x="T4" y="T5"/>
              </a:cxn>
            </a:cxnLst>
            <a:rect l="0" t="0" r="r" b="b"/>
            <a:pathLst>
              <a:path w="45" h="932">
                <a:moveTo>
                  <a:pt x="0" y="0"/>
                </a:moveTo>
                <a:lnTo>
                  <a:pt x="45" y="932"/>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6" name="Line 49"/>
          <p:cNvSpPr>
            <a:spLocks noChangeShapeType="1"/>
          </p:cNvSpPr>
          <p:nvPr/>
        </p:nvSpPr>
        <p:spPr bwMode="auto">
          <a:xfrm>
            <a:off x="4203700" y="2413000"/>
            <a:ext cx="71438" cy="1479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7" name="Freeform 50"/>
          <p:cNvSpPr>
            <a:spLocks/>
          </p:cNvSpPr>
          <p:nvPr/>
        </p:nvSpPr>
        <p:spPr bwMode="auto">
          <a:xfrm>
            <a:off x="4227513" y="3775075"/>
            <a:ext cx="85725" cy="188913"/>
          </a:xfrm>
          <a:custGeom>
            <a:avLst/>
            <a:gdLst>
              <a:gd name="T0" fmla="*/ 2147483647 w 54"/>
              <a:gd name="T1" fmla="*/ 2147483647 h 119"/>
              <a:gd name="T2" fmla="*/ 2147483647 w 54"/>
              <a:gd name="T3" fmla="*/ 0 h 119"/>
              <a:gd name="T4" fmla="*/ 2147483647 w 54"/>
              <a:gd name="T5" fmla="*/ 2147483647 h 119"/>
              <a:gd name="T6" fmla="*/ 2147483647 w 54"/>
              <a:gd name="T7" fmla="*/ 2147483647 h 119"/>
              <a:gd name="T8" fmla="*/ 0 w 54"/>
              <a:gd name="T9" fmla="*/ 2147483647 h 119"/>
              <a:gd name="T10" fmla="*/ 2147483647 w 54"/>
              <a:gd name="T11" fmla="*/ 2147483647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119">
                <a:moveTo>
                  <a:pt x="30" y="119"/>
                </a:moveTo>
                <a:lnTo>
                  <a:pt x="54" y="0"/>
                </a:lnTo>
                <a:lnTo>
                  <a:pt x="27" y="29"/>
                </a:lnTo>
                <a:lnTo>
                  <a:pt x="0" y="3"/>
                </a:lnTo>
                <a:lnTo>
                  <a:pt x="30" y="119"/>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8" name="Freeform 51"/>
          <p:cNvSpPr>
            <a:spLocks/>
          </p:cNvSpPr>
          <p:nvPr/>
        </p:nvSpPr>
        <p:spPr bwMode="auto">
          <a:xfrm>
            <a:off x="4227513" y="3775075"/>
            <a:ext cx="85725" cy="188913"/>
          </a:xfrm>
          <a:custGeom>
            <a:avLst/>
            <a:gdLst>
              <a:gd name="T0" fmla="*/ 2147483647 w 54"/>
              <a:gd name="T1" fmla="*/ 2147483647 h 119"/>
              <a:gd name="T2" fmla="*/ 2147483647 w 54"/>
              <a:gd name="T3" fmla="*/ 0 h 119"/>
              <a:gd name="T4" fmla="*/ 2147483647 w 54"/>
              <a:gd name="T5" fmla="*/ 2147483647 h 119"/>
              <a:gd name="T6" fmla="*/ 2147483647 w 54"/>
              <a:gd name="T7" fmla="*/ 2147483647 h 119"/>
              <a:gd name="T8" fmla="*/ 0 w 54"/>
              <a:gd name="T9" fmla="*/ 2147483647 h 119"/>
              <a:gd name="T10" fmla="*/ 2147483647 w 54"/>
              <a:gd name="T11" fmla="*/ 2147483647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119">
                <a:moveTo>
                  <a:pt x="30" y="119"/>
                </a:moveTo>
                <a:lnTo>
                  <a:pt x="54" y="0"/>
                </a:lnTo>
                <a:lnTo>
                  <a:pt x="27" y="29"/>
                </a:lnTo>
                <a:lnTo>
                  <a:pt x="0" y="3"/>
                </a:lnTo>
                <a:lnTo>
                  <a:pt x="30" y="119"/>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49" name="Freeform 52"/>
          <p:cNvSpPr>
            <a:spLocks/>
          </p:cNvSpPr>
          <p:nvPr/>
        </p:nvSpPr>
        <p:spPr bwMode="auto">
          <a:xfrm>
            <a:off x="4487863" y="4256088"/>
            <a:ext cx="325437" cy="246062"/>
          </a:xfrm>
          <a:custGeom>
            <a:avLst/>
            <a:gdLst>
              <a:gd name="T0" fmla="*/ 2147483647 w 205"/>
              <a:gd name="T1" fmla="*/ 2147483647 h 155"/>
              <a:gd name="T2" fmla="*/ 0 w 205"/>
              <a:gd name="T3" fmla="*/ 0 h 155"/>
              <a:gd name="T4" fmla="*/ 2147483647 w 205"/>
              <a:gd name="T5" fmla="*/ 2147483647 h 155"/>
              <a:gd name="T6" fmla="*/ 0 60000 65536"/>
              <a:gd name="T7" fmla="*/ 0 60000 65536"/>
              <a:gd name="T8" fmla="*/ 0 60000 65536"/>
            </a:gdLst>
            <a:ahLst/>
            <a:cxnLst>
              <a:cxn ang="T6">
                <a:pos x="T0" y="T1"/>
              </a:cxn>
              <a:cxn ang="T7">
                <a:pos x="T2" y="T3"/>
              </a:cxn>
              <a:cxn ang="T8">
                <a:pos x="T4" y="T5"/>
              </a:cxn>
            </a:cxnLst>
            <a:rect l="0" t="0" r="r" b="b"/>
            <a:pathLst>
              <a:path w="205" h="155">
                <a:moveTo>
                  <a:pt x="205" y="155"/>
                </a:moveTo>
                <a:lnTo>
                  <a:pt x="0" y="0"/>
                </a:lnTo>
                <a:lnTo>
                  <a:pt x="205" y="155"/>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0" name="Line 53"/>
          <p:cNvSpPr>
            <a:spLocks noChangeShapeType="1"/>
          </p:cNvSpPr>
          <p:nvPr/>
        </p:nvSpPr>
        <p:spPr bwMode="auto">
          <a:xfrm flipH="1" flipV="1">
            <a:off x="4487863" y="4256088"/>
            <a:ext cx="325437" cy="24606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51" name="Freeform 54"/>
          <p:cNvSpPr>
            <a:spLocks/>
          </p:cNvSpPr>
          <p:nvPr/>
        </p:nvSpPr>
        <p:spPr bwMode="auto">
          <a:xfrm>
            <a:off x="4430713" y="4217988"/>
            <a:ext cx="174625" cy="142875"/>
          </a:xfrm>
          <a:custGeom>
            <a:avLst/>
            <a:gdLst>
              <a:gd name="T0" fmla="*/ 0 w 110"/>
              <a:gd name="T1" fmla="*/ 0 h 90"/>
              <a:gd name="T2" fmla="*/ 2147483647 w 110"/>
              <a:gd name="T3" fmla="*/ 2147483647 h 90"/>
              <a:gd name="T4" fmla="*/ 2147483647 w 110"/>
              <a:gd name="T5" fmla="*/ 2147483647 h 90"/>
              <a:gd name="T6" fmla="*/ 2147483647 w 110"/>
              <a:gd name="T7" fmla="*/ 2147483647 h 90"/>
              <a:gd name="T8" fmla="*/ 2147483647 w 110"/>
              <a:gd name="T9" fmla="*/ 2147483647 h 90"/>
              <a:gd name="T10" fmla="*/ 0 w 110"/>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0">
                <a:moveTo>
                  <a:pt x="0" y="0"/>
                </a:moveTo>
                <a:lnTo>
                  <a:pt x="78" y="90"/>
                </a:lnTo>
                <a:lnTo>
                  <a:pt x="75" y="51"/>
                </a:lnTo>
                <a:lnTo>
                  <a:pt x="110" y="48"/>
                </a:lnTo>
                <a:lnTo>
                  <a:pt x="0" y="0"/>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2" name="Freeform 55"/>
          <p:cNvSpPr>
            <a:spLocks/>
          </p:cNvSpPr>
          <p:nvPr/>
        </p:nvSpPr>
        <p:spPr bwMode="auto">
          <a:xfrm>
            <a:off x="4430713" y="4217988"/>
            <a:ext cx="174625" cy="142875"/>
          </a:xfrm>
          <a:custGeom>
            <a:avLst/>
            <a:gdLst>
              <a:gd name="T0" fmla="*/ 0 w 110"/>
              <a:gd name="T1" fmla="*/ 0 h 90"/>
              <a:gd name="T2" fmla="*/ 2147483647 w 110"/>
              <a:gd name="T3" fmla="*/ 2147483647 h 90"/>
              <a:gd name="T4" fmla="*/ 2147483647 w 110"/>
              <a:gd name="T5" fmla="*/ 2147483647 h 90"/>
              <a:gd name="T6" fmla="*/ 2147483647 w 110"/>
              <a:gd name="T7" fmla="*/ 2147483647 h 90"/>
              <a:gd name="T8" fmla="*/ 2147483647 w 110"/>
              <a:gd name="T9" fmla="*/ 2147483647 h 90"/>
              <a:gd name="T10" fmla="*/ 0 w 110"/>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0">
                <a:moveTo>
                  <a:pt x="0" y="0"/>
                </a:moveTo>
                <a:lnTo>
                  <a:pt x="78" y="90"/>
                </a:lnTo>
                <a:lnTo>
                  <a:pt x="75" y="51"/>
                </a:lnTo>
                <a:lnTo>
                  <a:pt x="110" y="48"/>
                </a:lnTo>
                <a:lnTo>
                  <a:pt x="0"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53" name="Freeform 56"/>
          <p:cNvSpPr>
            <a:spLocks/>
          </p:cNvSpPr>
          <p:nvPr/>
        </p:nvSpPr>
        <p:spPr bwMode="auto">
          <a:xfrm>
            <a:off x="5097463" y="3863975"/>
            <a:ext cx="850900" cy="638175"/>
          </a:xfrm>
          <a:custGeom>
            <a:avLst/>
            <a:gdLst>
              <a:gd name="T0" fmla="*/ 0 w 536"/>
              <a:gd name="T1" fmla="*/ 2147483647 h 402"/>
              <a:gd name="T2" fmla="*/ 2147483647 w 536"/>
              <a:gd name="T3" fmla="*/ 0 h 402"/>
              <a:gd name="T4" fmla="*/ 0 w 536"/>
              <a:gd name="T5" fmla="*/ 2147483647 h 402"/>
              <a:gd name="T6" fmla="*/ 0 60000 65536"/>
              <a:gd name="T7" fmla="*/ 0 60000 65536"/>
              <a:gd name="T8" fmla="*/ 0 60000 65536"/>
            </a:gdLst>
            <a:ahLst/>
            <a:cxnLst>
              <a:cxn ang="T6">
                <a:pos x="T0" y="T1"/>
              </a:cxn>
              <a:cxn ang="T7">
                <a:pos x="T2" y="T3"/>
              </a:cxn>
              <a:cxn ang="T8">
                <a:pos x="T4" y="T5"/>
              </a:cxn>
            </a:cxnLst>
            <a:rect l="0" t="0" r="r" b="b"/>
            <a:pathLst>
              <a:path w="536" h="402">
                <a:moveTo>
                  <a:pt x="0" y="402"/>
                </a:moveTo>
                <a:lnTo>
                  <a:pt x="536" y="0"/>
                </a:lnTo>
                <a:lnTo>
                  <a:pt x="0" y="402"/>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4" name="Line 57"/>
          <p:cNvSpPr>
            <a:spLocks noChangeShapeType="1"/>
          </p:cNvSpPr>
          <p:nvPr/>
        </p:nvSpPr>
        <p:spPr bwMode="auto">
          <a:xfrm flipV="1">
            <a:off x="5097463" y="3863975"/>
            <a:ext cx="850900" cy="638175"/>
          </a:xfrm>
          <a:prstGeom prst="line">
            <a:avLst/>
          </a:prstGeom>
          <a:noFill/>
          <a:ln w="0">
            <a:solidFill>
              <a:srgbClr val="FFFB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55" name="Freeform 58"/>
          <p:cNvSpPr>
            <a:spLocks/>
          </p:cNvSpPr>
          <p:nvPr/>
        </p:nvSpPr>
        <p:spPr bwMode="auto">
          <a:xfrm>
            <a:off x="5835650" y="3821113"/>
            <a:ext cx="169863" cy="142875"/>
          </a:xfrm>
          <a:custGeom>
            <a:avLst/>
            <a:gdLst>
              <a:gd name="T0" fmla="*/ 2147483647 w 107"/>
              <a:gd name="T1" fmla="*/ 0 h 90"/>
              <a:gd name="T2" fmla="*/ 0 w 107"/>
              <a:gd name="T3" fmla="*/ 2147483647 h 90"/>
              <a:gd name="T4" fmla="*/ 2147483647 w 107"/>
              <a:gd name="T5" fmla="*/ 2147483647 h 90"/>
              <a:gd name="T6" fmla="*/ 2147483647 w 107"/>
              <a:gd name="T7" fmla="*/ 2147483647 h 90"/>
              <a:gd name="T8" fmla="*/ 2147483647 w 107"/>
              <a:gd name="T9" fmla="*/ 2147483647 h 90"/>
              <a:gd name="T10" fmla="*/ 2147483647 w 107"/>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0">
                <a:moveTo>
                  <a:pt x="107" y="0"/>
                </a:moveTo>
                <a:lnTo>
                  <a:pt x="0" y="48"/>
                </a:lnTo>
                <a:lnTo>
                  <a:pt x="36" y="54"/>
                </a:lnTo>
                <a:lnTo>
                  <a:pt x="33" y="90"/>
                </a:lnTo>
                <a:lnTo>
                  <a:pt x="107"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6" name="Freeform 59"/>
          <p:cNvSpPr>
            <a:spLocks/>
          </p:cNvSpPr>
          <p:nvPr/>
        </p:nvSpPr>
        <p:spPr bwMode="auto">
          <a:xfrm>
            <a:off x="5835650" y="3821113"/>
            <a:ext cx="169863" cy="142875"/>
          </a:xfrm>
          <a:custGeom>
            <a:avLst/>
            <a:gdLst>
              <a:gd name="T0" fmla="*/ 2147483647 w 107"/>
              <a:gd name="T1" fmla="*/ 0 h 90"/>
              <a:gd name="T2" fmla="*/ 0 w 107"/>
              <a:gd name="T3" fmla="*/ 2147483647 h 90"/>
              <a:gd name="T4" fmla="*/ 2147483647 w 107"/>
              <a:gd name="T5" fmla="*/ 2147483647 h 90"/>
              <a:gd name="T6" fmla="*/ 2147483647 w 107"/>
              <a:gd name="T7" fmla="*/ 2147483647 h 90"/>
              <a:gd name="T8" fmla="*/ 2147483647 w 107"/>
              <a:gd name="T9" fmla="*/ 2147483647 h 90"/>
              <a:gd name="T10" fmla="*/ 2147483647 w 107"/>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0">
                <a:moveTo>
                  <a:pt x="107" y="0"/>
                </a:moveTo>
                <a:lnTo>
                  <a:pt x="0" y="48"/>
                </a:lnTo>
                <a:lnTo>
                  <a:pt x="36" y="54"/>
                </a:lnTo>
                <a:lnTo>
                  <a:pt x="33" y="90"/>
                </a:lnTo>
                <a:lnTo>
                  <a:pt x="107"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57" name="Freeform 60"/>
          <p:cNvSpPr>
            <a:spLocks/>
          </p:cNvSpPr>
          <p:nvPr/>
        </p:nvSpPr>
        <p:spPr bwMode="auto">
          <a:xfrm>
            <a:off x="5661025" y="2928938"/>
            <a:ext cx="401638" cy="638175"/>
          </a:xfrm>
          <a:custGeom>
            <a:avLst/>
            <a:gdLst>
              <a:gd name="T0" fmla="*/ 2147483647 w 253"/>
              <a:gd name="T1" fmla="*/ 2147483647 h 402"/>
              <a:gd name="T2" fmla="*/ 0 w 253"/>
              <a:gd name="T3" fmla="*/ 0 h 402"/>
              <a:gd name="T4" fmla="*/ 2147483647 w 253"/>
              <a:gd name="T5" fmla="*/ 2147483647 h 402"/>
              <a:gd name="T6" fmla="*/ 0 60000 65536"/>
              <a:gd name="T7" fmla="*/ 0 60000 65536"/>
              <a:gd name="T8" fmla="*/ 0 60000 65536"/>
            </a:gdLst>
            <a:ahLst/>
            <a:cxnLst>
              <a:cxn ang="T6">
                <a:pos x="T0" y="T1"/>
              </a:cxn>
              <a:cxn ang="T7">
                <a:pos x="T2" y="T3"/>
              </a:cxn>
              <a:cxn ang="T8">
                <a:pos x="T4" y="T5"/>
              </a:cxn>
            </a:cxnLst>
            <a:rect l="0" t="0" r="r" b="b"/>
            <a:pathLst>
              <a:path w="253" h="402">
                <a:moveTo>
                  <a:pt x="253" y="402"/>
                </a:moveTo>
                <a:lnTo>
                  <a:pt x="0" y="0"/>
                </a:lnTo>
                <a:lnTo>
                  <a:pt x="253" y="402"/>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8" name="Line 61"/>
          <p:cNvSpPr>
            <a:spLocks noChangeShapeType="1"/>
          </p:cNvSpPr>
          <p:nvPr/>
        </p:nvSpPr>
        <p:spPr bwMode="auto">
          <a:xfrm flipH="1" flipV="1">
            <a:off x="5661025" y="2928938"/>
            <a:ext cx="401638" cy="63817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59" name="Freeform 62"/>
          <p:cNvSpPr>
            <a:spLocks/>
          </p:cNvSpPr>
          <p:nvPr/>
        </p:nvSpPr>
        <p:spPr bwMode="auto">
          <a:xfrm>
            <a:off x="5622925" y="2867025"/>
            <a:ext cx="136525" cy="179388"/>
          </a:xfrm>
          <a:custGeom>
            <a:avLst/>
            <a:gdLst>
              <a:gd name="T0" fmla="*/ 0 w 86"/>
              <a:gd name="T1" fmla="*/ 0 h 113"/>
              <a:gd name="T2" fmla="*/ 2147483647 w 86"/>
              <a:gd name="T3" fmla="*/ 2147483647 h 113"/>
              <a:gd name="T4" fmla="*/ 2147483647 w 86"/>
              <a:gd name="T5" fmla="*/ 2147483647 h 113"/>
              <a:gd name="T6" fmla="*/ 2147483647 w 86"/>
              <a:gd name="T7" fmla="*/ 2147483647 h 113"/>
              <a:gd name="T8" fmla="*/ 2147483647 w 86"/>
              <a:gd name="T9" fmla="*/ 2147483647 h 113"/>
              <a:gd name="T10" fmla="*/ 0 w 86"/>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13">
                <a:moveTo>
                  <a:pt x="0" y="0"/>
                </a:moveTo>
                <a:lnTo>
                  <a:pt x="42" y="113"/>
                </a:lnTo>
                <a:lnTo>
                  <a:pt x="50" y="77"/>
                </a:lnTo>
                <a:lnTo>
                  <a:pt x="86" y="86"/>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0" name="Freeform 63"/>
          <p:cNvSpPr>
            <a:spLocks/>
          </p:cNvSpPr>
          <p:nvPr/>
        </p:nvSpPr>
        <p:spPr bwMode="auto">
          <a:xfrm>
            <a:off x="5622925" y="2867025"/>
            <a:ext cx="136525" cy="179388"/>
          </a:xfrm>
          <a:custGeom>
            <a:avLst/>
            <a:gdLst>
              <a:gd name="T0" fmla="*/ 0 w 86"/>
              <a:gd name="T1" fmla="*/ 0 h 113"/>
              <a:gd name="T2" fmla="*/ 2147483647 w 86"/>
              <a:gd name="T3" fmla="*/ 2147483647 h 113"/>
              <a:gd name="T4" fmla="*/ 2147483647 w 86"/>
              <a:gd name="T5" fmla="*/ 2147483647 h 113"/>
              <a:gd name="T6" fmla="*/ 2147483647 w 86"/>
              <a:gd name="T7" fmla="*/ 2147483647 h 113"/>
              <a:gd name="T8" fmla="*/ 2147483647 w 86"/>
              <a:gd name="T9" fmla="*/ 2147483647 h 113"/>
              <a:gd name="T10" fmla="*/ 0 w 86"/>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13">
                <a:moveTo>
                  <a:pt x="0" y="0"/>
                </a:moveTo>
                <a:lnTo>
                  <a:pt x="42" y="113"/>
                </a:lnTo>
                <a:lnTo>
                  <a:pt x="50" y="77"/>
                </a:lnTo>
                <a:lnTo>
                  <a:pt x="86" y="86"/>
                </a:lnTo>
                <a:lnTo>
                  <a:pt x="0"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61" name="Freeform 64"/>
          <p:cNvSpPr>
            <a:spLocks/>
          </p:cNvSpPr>
          <p:nvPr/>
        </p:nvSpPr>
        <p:spPr bwMode="auto">
          <a:xfrm>
            <a:off x="6203950" y="3849688"/>
            <a:ext cx="203200" cy="501650"/>
          </a:xfrm>
          <a:custGeom>
            <a:avLst/>
            <a:gdLst>
              <a:gd name="T0" fmla="*/ 0 w 128"/>
              <a:gd name="T1" fmla="*/ 0 h 316"/>
              <a:gd name="T2" fmla="*/ 2147483647 w 128"/>
              <a:gd name="T3" fmla="*/ 2147483647 h 316"/>
              <a:gd name="T4" fmla="*/ 0 w 128"/>
              <a:gd name="T5" fmla="*/ 0 h 316"/>
              <a:gd name="T6" fmla="*/ 0 60000 65536"/>
              <a:gd name="T7" fmla="*/ 0 60000 65536"/>
              <a:gd name="T8" fmla="*/ 0 60000 65536"/>
            </a:gdLst>
            <a:ahLst/>
            <a:cxnLst>
              <a:cxn ang="T6">
                <a:pos x="T0" y="T1"/>
              </a:cxn>
              <a:cxn ang="T7">
                <a:pos x="T2" y="T3"/>
              </a:cxn>
              <a:cxn ang="T8">
                <a:pos x="T4" y="T5"/>
              </a:cxn>
            </a:cxnLst>
            <a:rect l="0" t="0" r="r" b="b"/>
            <a:pathLst>
              <a:path w="128" h="316">
                <a:moveTo>
                  <a:pt x="0" y="0"/>
                </a:moveTo>
                <a:lnTo>
                  <a:pt x="128" y="316"/>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2" name="Line 65"/>
          <p:cNvSpPr>
            <a:spLocks noChangeShapeType="1"/>
          </p:cNvSpPr>
          <p:nvPr/>
        </p:nvSpPr>
        <p:spPr bwMode="auto">
          <a:xfrm>
            <a:off x="6203950" y="3849688"/>
            <a:ext cx="203200" cy="501650"/>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63" name="Freeform 66"/>
          <p:cNvSpPr>
            <a:spLocks/>
          </p:cNvSpPr>
          <p:nvPr/>
        </p:nvSpPr>
        <p:spPr bwMode="auto">
          <a:xfrm>
            <a:off x="6327775" y="4227513"/>
            <a:ext cx="107950" cy="190500"/>
          </a:xfrm>
          <a:custGeom>
            <a:avLst/>
            <a:gdLst>
              <a:gd name="T0" fmla="*/ 2147483647 w 68"/>
              <a:gd name="T1" fmla="*/ 2147483647 h 120"/>
              <a:gd name="T2" fmla="*/ 2147483647 w 68"/>
              <a:gd name="T3" fmla="*/ 0 h 120"/>
              <a:gd name="T4" fmla="*/ 2147483647 w 68"/>
              <a:gd name="T5" fmla="*/ 2147483647 h 120"/>
              <a:gd name="T6" fmla="*/ 2147483647 w 68"/>
              <a:gd name="T7" fmla="*/ 2147483647 h 120"/>
              <a:gd name="T8" fmla="*/ 0 w 68"/>
              <a:gd name="T9" fmla="*/ 2147483647 h 120"/>
              <a:gd name="T10" fmla="*/ 2147483647 w 68"/>
              <a:gd name="T11" fmla="*/ 2147483647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20">
                <a:moveTo>
                  <a:pt x="68" y="120"/>
                </a:moveTo>
                <a:lnTo>
                  <a:pt x="47" y="0"/>
                </a:lnTo>
                <a:lnTo>
                  <a:pt x="32" y="36"/>
                </a:lnTo>
                <a:lnTo>
                  <a:pt x="0" y="21"/>
                </a:lnTo>
                <a:lnTo>
                  <a:pt x="68" y="12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4" name="Freeform 67"/>
          <p:cNvSpPr>
            <a:spLocks/>
          </p:cNvSpPr>
          <p:nvPr/>
        </p:nvSpPr>
        <p:spPr bwMode="auto">
          <a:xfrm>
            <a:off x="6327775" y="4227513"/>
            <a:ext cx="107950" cy="190500"/>
          </a:xfrm>
          <a:custGeom>
            <a:avLst/>
            <a:gdLst>
              <a:gd name="T0" fmla="*/ 2147483647 w 68"/>
              <a:gd name="T1" fmla="*/ 2147483647 h 120"/>
              <a:gd name="T2" fmla="*/ 2147483647 w 68"/>
              <a:gd name="T3" fmla="*/ 0 h 120"/>
              <a:gd name="T4" fmla="*/ 2147483647 w 68"/>
              <a:gd name="T5" fmla="*/ 2147483647 h 120"/>
              <a:gd name="T6" fmla="*/ 2147483647 w 68"/>
              <a:gd name="T7" fmla="*/ 2147483647 h 120"/>
              <a:gd name="T8" fmla="*/ 0 w 68"/>
              <a:gd name="T9" fmla="*/ 2147483647 h 120"/>
              <a:gd name="T10" fmla="*/ 2147483647 w 68"/>
              <a:gd name="T11" fmla="*/ 2147483647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20">
                <a:moveTo>
                  <a:pt x="68" y="120"/>
                </a:moveTo>
                <a:lnTo>
                  <a:pt x="47" y="0"/>
                </a:lnTo>
                <a:lnTo>
                  <a:pt x="32" y="36"/>
                </a:lnTo>
                <a:lnTo>
                  <a:pt x="0" y="21"/>
                </a:lnTo>
                <a:lnTo>
                  <a:pt x="68" y="12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65" name="Freeform 68"/>
          <p:cNvSpPr>
            <a:spLocks/>
          </p:cNvSpPr>
          <p:nvPr/>
        </p:nvSpPr>
        <p:spPr bwMode="auto">
          <a:xfrm>
            <a:off x="6294438" y="3051175"/>
            <a:ext cx="760412" cy="542925"/>
          </a:xfrm>
          <a:custGeom>
            <a:avLst/>
            <a:gdLst>
              <a:gd name="T0" fmla="*/ 0 w 479"/>
              <a:gd name="T1" fmla="*/ 2147483647 h 342"/>
              <a:gd name="T2" fmla="*/ 2147483647 w 479"/>
              <a:gd name="T3" fmla="*/ 0 h 342"/>
              <a:gd name="T4" fmla="*/ 0 w 479"/>
              <a:gd name="T5" fmla="*/ 2147483647 h 342"/>
              <a:gd name="T6" fmla="*/ 0 60000 65536"/>
              <a:gd name="T7" fmla="*/ 0 60000 65536"/>
              <a:gd name="T8" fmla="*/ 0 60000 65536"/>
            </a:gdLst>
            <a:ahLst/>
            <a:cxnLst>
              <a:cxn ang="T6">
                <a:pos x="T0" y="T1"/>
              </a:cxn>
              <a:cxn ang="T7">
                <a:pos x="T2" y="T3"/>
              </a:cxn>
              <a:cxn ang="T8">
                <a:pos x="T4" y="T5"/>
              </a:cxn>
            </a:cxnLst>
            <a:rect l="0" t="0" r="r" b="b"/>
            <a:pathLst>
              <a:path w="479" h="342">
                <a:moveTo>
                  <a:pt x="0" y="342"/>
                </a:moveTo>
                <a:lnTo>
                  <a:pt x="479" y="0"/>
                </a:lnTo>
                <a:lnTo>
                  <a:pt x="0" y="342"/>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6" name="Line 69"/>
          <p:cNvSpPr>
            <a:spLocks noChangeShapeType="1"/>
          </p:cNvSpPr>
          <p:nvPr/>
        </p:nvSpPr>
        <p:spPr bwMode="auto">
          <a:xfrm flipV="1">
            <a:off x="6294438" y="3051175"/>
            <a:ext cx="760412" cy="54292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67" name="Freeform 70"/>
          <p:cNvSpPr>
            <a:spLocks/>
          </p:cNvSpPr>
          <p:nvPr/>
        </p:nvSpPr>
        <p:spPr bwMode="auto">
          <a:xfrm>
            <a:off x="6937375" y="3008313"/>
            <a:ext cx="179388" cy="141287"/>
          </a:xfrm>
          <a:custGeom>
            <a:avLst/>
            <a:gdLst>
              <a:gd name="T0" fmla="*/ 2147483647 w 113"/>
              <a:gd name="T1" fmla="*/ 0 h 89"/>
              <a:gd name="T2" fmla="*/ 0 w 113"/>
              <a:gd name="T3" fmla="*/ 2147483647 h 89"/>
              <a:gd name="T4" fmla="*/ 2147483647 w 113"/>
              <a:gd name="T5" fmla="*/ 2147483647 h 89"/>
              <a:gd name="T6" fmla="*/ 2147483647 w 113"/>
              <a:gd name="T7" fmla="*/ 2147483647 h 89"/>
              <a:gd name="T8" fmla="*/ 2147483647 w 113"/>
              <a:gd name="T9" fmla="*/ 2147483647 h 89"/>
              <a:gd name="T10" fmla="*/ 2147483647 w 113"/>
              <a:gd name="T11" fmla="*/ 0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89">
                <a:moveTo>
                  <a:pt x="113" y="0"/>
                </a:moveTo>
                <a:lnTo>
                  <a:pt x="0" y="48"/>
                </a:lnTo>
                <a:lnTo>
                  <a:pt x="39" y="54"/>
                </a:lnTo>
                <a:lnTo>
                  <a:pt x="33" y="89"/>
                </a:lnTo>
                <a:lnTo>
                  <a:pt x="113"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68" name="Freeform 71"/>
          <p:cNvSpPr>
            <a:spLocks/>
          </p:cNvSpPr>
          <p:nvPr/>
        </p:nvSpPr>
        <p:spPr bwMode="auto">
          <a:xfrm>
            <a:off x="6937375" y="3008313"/>
            <a:ext cx="179388" cy="141287"/>
          </a:xfrm>
          <a:custGeom>
            <a:avLst/>
            <a:gdLst>
              <a:gd name="T0" fmla="*/ 2147483647 w 113"/>
              <a:gd name="T1" fmla="*/ 0 h 89"/>
              <a:gd name="T2" fmla="*/ 0 w 113"/>
              <a:gd name="T3" fmla="*/ 2147483647 h 89"/>
              <a:gd name="T4" fmla="*/ 2147483647 w 113"/>
              <a:gd name="T5" fmla="*/ 2147483647 h 89"/>
              <a:gd name="T6" fmla="*/ 2147483647 w 113"/>
              <a:gd name="T7" fmla="*/ 2147483647 h 89"/>
              <a:gd name="T8" fmla="*/ 2147483647 w 113"/>
              <a:gd name="T9" fmla="*/ 2147483647 h 89"/>
              <a:gd name="T10" fmla="*/ 2147483647 w 113"/>
              <a:gd name="T11" fmla="*/ 0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89">
                <a:moveTo>
                  <a:pt x="113" y="0"/>
                </a:moveTo>
                <a:lnTo>
                  <a:pt x="0" y="48"/>
                </a:lnTo>
                <a:lnTo>
                  <a:pt x="39" y="54"/>
                </a:lnTo>
                <a:lnTo>
                  <a:pt x="33" y="89"/>
                </a:lnTo>
                <a:lnTo>
                  <a:pt x="113"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69" name="Freeform 72"/>
          <p:cNvSpPr>
            <a:spLocks/>
          </p:cNvSpPr>
          <p:nvPr/>
        </p:nvSpPr>
        <p:spPr bwMode="auto">
          <a:xfrm>
            <a:off x="7258050" y="1590675"/>
            <a:ext cx="28575" cy="1092200"/>
          </a:xfrm>
          <a:custGeom>
            <a:avLst/>
            <a:gdLst>
              <a:gd name="T0" fmla="*/ 2147483647 w 18"/>
              <a:gd name="T1" fmla="*/ 0 h 688"/>
              <a:gd name="T2" fmla="*/ 0 w 18"/>
              <a:gd name="T3" fmla="*/ 2147483647 h 688"/>
              <a:gd name="T4" fmla="*/ 2147483647 w 18"/>
              <a:gd name="T5" fmla="*/ 0 h 688"/>
              <a:gd name="T6" fmla="*/ 0 60000 65536"/>
              <a:gd name="T7" fmla="*/ 0 60000 65536"/>
              <a:gd name="T8" fmla="*/ 0 60000 65536"/>
            </a:gdLst>
            <a:ahLst/>
            <a:cxnLst>
              <a:cxn ang="T6">
                <a:pos x="T0" y="T1"/>
              </a:cxn>
              <a:cxn ang="T7">
                <a:pos x="T2" y="T3"/>
              </a:cxn>
              <a:cxn ang="T8">
                <a:pos x="T4" y="T5"/>
              </a:cxn>
            </a:cxnLst>
            <a:rect l="0" t="0" r="r" b="b"/>
            <a:pathLst>
              <a:path w="18" h="688">
                <a:moveTo>
                  <a:pt x="18" y="0"/>
                </a:moveTo>
                <a:lnTo>
                  <a:pt x="0" y="688"/>
                </a:lnTo>
                <a:lnTo>
                  <a:pt x="18"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0" name="Line 73"/>
          <p:cNvSpPr>
            <a:spLocks noChangeShapeType="1"/>
          </p:cNvSpPr>
          <p:nvPr/>
        </p:nvSpPr>
        <p:spPr bwMode="auto">
          <a:xfrm flipH="1">
            <a:off x="7258050" y="1590675"/>
            <a:ext cx="28575" cy="10922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71" name="Freeform 74"/>
          <p:cNvSpPr>
            <a:spLocks/>
          </p:cNvSpPr>
          <p:nvPr/>
        </p:nvSpPr>
        <p:spPr bwMode="auto">
          <a:xfrm>
            <a:off x="7221538" y="2568575"/>
            <a:ext cx="84137" cy="184150"/>
          </a:xfrm>
          <a:custGeom>
            <a:avLst/>
            <a:gdLst>
              <a:gd name="T0" fmla="*/ 2147483647 w 53"/>
              <a:gd name="T1" fmla="*/ 2147483647 h 116"/>
              <a:gd name="T2" fmla="*/ 2147483647 w 53"/>
              <a:gd name="T3" fmla="*/ 2147483647 h 116"/>
              <a:gd name="T4" fmla="*/ 2147483647 w 53"/>
              <a:gd name="T5" fmla="*/ 2147483647 h 116"/>
              <a:gd name="T6" fmla="*/ 2147483647 w 53"/>
              <a:gd name="T7" fmla="*/ 2147483647 h 116"/>
              <a:gd name="T8" fmla="*/ 0 w 53"/>
              <a:gd name="T9" fmla="*/ 0 h 116"/>
              <a:gd name="T10" fmla="*/ 2147483647 w 53"/>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16">
                <a:moveTo>
                  <a:pt x="23" y="116"/>
                </a:moveTo>
                <a:lnTo>
                  <a:pt x="53" y="3"/>
                </a:lnTo>
                <a:lnTo>
                  <a:pt x="23" y="27"/>
                </a:lnTo>
                <a:lnTo>
                  <a:pt x="0" y="0"/>
                </a:lnTo>
                <a:lnTo>
                  <a:pt x="23" y="116"/>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2" name="Freeform 75"/>
          <p:cNvSpPr>
            <a:spLocks/>
          </p:cNvSpPr>
          <p:nvPr/>
        </p:nvSpPr>
        <p:spPr bwMode="auto">
          <a:xfrm>
            <a:off x="7221538" y="2568575"/>
            <a:ext cx="84137" cy="184150"/>
          </a:xfrm>
          <a:custGeom>
            <a:avLst/>
            <a:gdLst>
              <a:gd name="T0" fmla="*/ 2147483647 w 53"/>
              <a:gd name="T1" fmla="*/ 2147483647 h 116"/>
              <a:gd name="T2" fmla="*/ 2147483647 w 53"/>
              <a:gd name="T3" fmla="*/ 2147483647 h 116"/>
              <a:gd name="T4" fmla="*/ 2147483647 w 53"/>
              <a:gd name="T5" fmla="*/ 2147483647 h 116"/>
              <a:gd name="T6" fmla="*/ 2147483647 w 53"/>
              <a:gd name="T7" fmla="*/ 2147483647 h 116"/>
              <a:gd name="T8" fmla="*/ 0 w 53"/>
              <a:gd name="T9" fmla="*/ 0 h 116"/>
              <a:gd name="T10" fmla="*/ 2147483647 w 53"/>
              <a:gd name="T11" fmla="*/ 214748364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16">
                <a:moveTo>
                  <a:pt x="23" y="116"/>
                </a:moveTo>
                <a:lnTo>
                  <a:pt x="53" y="3"/>
                </a:lnTo>
                <a:lnTo>
                  <a:pt x="23" y="27"/>
                </a:lnTo>
                <a:lnTo>
                  <a:pt x="0" y="0"/>
                </a:lnTo>
                <a:lnTo>
                  <a:pt x="23" y="116"/>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73" name="Freeform 76"/>
          <p:cNvSpPr>
            <a:spLocks/>
          </p:cNvSpPr>
          <p:nvPr/>
        </p:nvSpPr>
        <p:spPr bwMode="auto">
          <a:xfrm>
            <a:off x="7470775" y="2900363"/>
            <a:ext cx="681038" cy="9525"/>
          </a:xfrm>
          <a:custGeom>
            <a:avLst/>
            <a:gdLst>
              <a:gd name="T0" fmla="*/ 2147483647 w 429"/>
              <a:gd name="T1" fmla="*/ 2147483647 h 6"/>
              <a:gd name="T2" fmla="*/ 0 w 429"/>
              <a:gd name="T3" fmla="*/ 0 h 6"/>
              <a:gd name="T4" fmla="*/ 2147483647 w 429"/>
              <a:gd name="T5" fmla="*/ 2147483647 h 6"/>
              <a:gd name="T6" fmla="*/ 0 60000 65536"/>
              <a:gd name="T7" fmla="*/ 0 60000 65536"/>
              <a:gd name="T8" fmla="*/ 0 60000 65536"/>
            </a:gdLst>
            <a:ahLst/>
            <a:cxnLst>
              <a:cxn ang="T6">
                <a:pos x="T0" y="T1"/>
              </a:cxn>
              <a:cxn ang="T7">
                <a:pos x="T2" y="T3"/>
              </a:cxn>
              <a:cxn ang="T8">
                <a:pos x="T4" y="T5"/>
              </a:cxn>
            </a:cxnLst>
            <a:rect l="0" t="0" r="r" b="b"/>
            <a:pathLst>
              <a:path w="429" h="6">
                <a:moveTo>
                  <a:pt x="429" y="6"/>
                </a:moveTo>
                <a:lnTo>
                  <a:pt x="0" y="0"/>
                </a:lnTo>
                <a:lnTo>
                  <a:pt x="429" y="6"/>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4" name="Line 77"/>
          <p:cNvSpPr>
            <a:spLocks noChangeShapeType="1"/>
          </p:cNvSpPr>
          <p:nvPr/>
        </p:nvSpPr>
        <p:spPr bwMode="auto">
          <a:xfrm flipH="1" flipV="1">
            <a:off x="7470775" y="2900363"/>
            <a:ext cx="681038" cy="952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75" name="Freeform 78"/>
          <p:cNvSpPr>
            <a:spLocks/>
          </p:cNvSpPr>
          <p:nvPr/>
        </p:nvSpPr>
        <p:spPr bwMode="auto">
          <a:xfrm>
            <a:off x="7400925" y="2857500"/>
            <a:ext cx="184150" cy="84138"/>
          </a:xfrm>
          <a:custGeom>
            <a:avLst/>
            <a:gdLst>
              <a:gd name="T0" fmla="*/ 0 w 116"/>
              <a:gd name="T1" fmla="*/ 2147483647 h 53"/>
              <a:gd name="T2" fmla="*/ 2147483647 w 116"/>
              <a:gd name="T3" fmla="*/ 2147483647 h 53"/>
              <a:gd name="T4" fmla="*/ 2147483647 w 116"/>
              <a:gd name="T5" fmla="*/ 2147483647 h 53"/>
              <a:gd name="T6" fmla="*/ 2147483647 w 116"/>
              <a:gd name="T7" fmla="*/ 2147483647 h 53"/>
              <a:gd name="T8" fmla="*/ 2147483647 w 116"/>
              <a:gd name="T9" fmla="*/ 0 h 53"/>
              <a:gd name="T10" fmla="*/ 0 w 116"/>
              <a:gd name="T11" fmla="*/ 2147483647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53">
                <a:moveTo>
                  <a:pt x="0" y="24"/>
                </a:moveTo>
                <a:lnTo>
                  <a:pt x="113" y="53"/>
                </a:lnTo>
                <a:lnTo>
                  <a:pt x="89" y="27"/>
                </a:lnTo>
                <a:lnTo>
                  <a:pt x="116" y="0"/>
                </a:lnTo>
                <a:lnTo>
                  <a:pt x="0" y="24"/>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6" name="Freeform 79"/>
          <p:cNvSpPr>
            <a:spLocks/>
          </p:cNvSpPr>
          <p:nvPr/>
        </p:nvSpPr>
        <p:spPr bwMode="auto">
          <a:xfrm>
            <a:off x="7400925" y="2857500"/>
            <a:ext cx="184150" cy="84138"/>
          </a:xfrm>
          <a:custGeom>
            <a:avLst/>
            <a:gdLst>
              <a:gd name="T0" fmla="*/ 0 w 116"/>
              <a:gd name="T1" fmla="*/ 2147483647 h 53"/>
              <a:gd name="T2" fmla="*/ 2147483647 w 116"/>
              <a:gd name="T3" fmla="*/ 2147483647 h 53"/>
              <a:gd name="T4" fmla="*/ 2147483647 w 116"/>
              <a:gd name="T5" fmla="*/ 2147483647 h 53"/>
              <a:gd name="T6" fmla="*/ 2147483647 w 116"/>
              <a:gd name="T7" fmla="*/ 2147483647 h 53"/>
              <a:gd name="T8" fmla="*/ 2147483647 w 116"/>
              <a:gd name="T9" fmla="*/ 0 h 53"/>
              <a:gd name="T10" fmla="*/ 0 w 116"/>
              <a:gd name="T11" fmla="*/ 2147483647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53">
                <a:moveTo>
                  <a:pt x="0" y="24"/>
                </a:moveTo>
                <a:lnTo>
                  <a:pt x="113" y="53"/>
                </a:lnTo>
                <a:lnTo>
                  <a:pt x="89" y="27"/>
                </a:lnTo>
                <a:lnTo>
                  <a:pt x="116" y="0"/>
                </a:lnTo>
                <a:lnTo>
                  <a:pt x="0" y="24"/>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77" name="Freeform 80"/>
          <p:cNvSpPr>
            <a:spLocks/>
          </p:cNvSpPr>
          <p:nvPr/>
        </p:nvSpPr>
        <p:spPr bwMode="auto">
          <a:xfrm>
            <a:off x="7339013" y="3103563"/>
            <a:ext cx="571500" cy="1498600"/>
          </a:xfrm>
          <a:custGeom>
            <a:avLst/>
            <a:gdLst>
              <a:gd name="T0" fmla="*/ 2147483647 w 360"/>
              <a:gd name="T1" fmla="*/ 2147483647 h 944"/>
              <a:gd name="T2" fmla="*/ 0 w 360"/>
              <a:gd name="T3" fmla="*/ 0 h 944"/>
              <a:gd name="T4" fmla="*/ 2147483647 w 360"/>
              <a:gd name="T5" fmla="*/ 2147483647 h 944"/>
              <a:gd name="T6" fmla="*/ 0 60000 65536"/>
              <a:gd name="T7" fmla="*/ 0 60000 65536"/>
              <a:gd name="T8" fmla="*/ 0 60000 65536"/>
            </a:gdLst>
            <a:ahLst/>
            <a:cxnLst>
              <a:cxn ang="T6">
                <a:pos x="T0" y="T1"/>
              </a:cxn>
              <a:cxn ang="T7">
                <a:pos x="T2" y="T3"/>
              </a:cxn>
              <a:cxn ang="T8">
                <a:pos x="T4" y="T5"/>
              </a:cxn>
            </a:cxnLst>
            <a:rect l="0" t="0" r="r" b="b"/>
            <a:pathLst>
              <a:path w="360" h="944">
                <a:moveTo>
                  <a:pt x="360" y="944"/>
                </a:moveTo>
                <a:lnTo>
                  <a:pt x="0" y="0"/>
                </a:lnTo>
                <a:lnTo>
                  <a:pt x="360" y="944"/>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78" name="Line 81"/>
          <p:cNvSpPr>
            <a:spLocks noChangeShapeType="1"/>
          </p:cNvSpPr>
          <p:nvPr/>
        </p:nvSpPr>
        <p:spPr bwMode="auto">
          <a:xfrm flipH="1" flipV="1">
            <a:off x="7339013" y="3103563"/>
            <a:ext cx="571500" cy="14986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79" name="Freeform 82"/>
          <p:cNvSpPr>
            <a:spLocks/>
          </p:cNvSpPr>
          <p:nvPr/>
        </p:nvSpPr>
        <p:spPr bwMode="auto">
          <a:xfrm>
            <a:off x="7315200" y="3036888"/>
            <a:ext cx="104775" cy="188912"/>
          </a:xfrm>
          <a:custGeom>
            <a:avLst/>
            <a:gdLst>
              <a:gd name="T0" fmla="*/ 0 w 66"/>
              <a:gd name="T1" fmla="*/ 0 h 119"/>
              <a:gd name="T2" fmla="*/ 2147483647 w 66"/>
              <a:gd name="T3" fmla="*/ 2147483647 h 119"/>
              <a:gd name="T4" fmla="*/ 2147483647 w 66"/>
              <a:gd name="T5" fmla="*/ 2147483647 h 119"/>
              <a:gd name="T6" fmla="*/ 2147483647 w 66"/>
              <a:gd name="T7" fmla="*/ 2147483647 h 119"/>
              <a:gd name="T8" fmla="*/ 2147483647 w 66"/>
              <a:gd name="T9" fmla="*/ 2147483647 h 119"/>
              <a:gd name="T10" fmla="*/ 0 w 66"/>
              <a:gd name="T11" fmla="*/ 0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19">
                <a:moveTo>
                  <a:pt x="0" y="0"/>
                </a:moveTo>
                <a:lnTo>
                  <a:pt x="15" y="119"/>
                </a:lnTo>
                <a:lnTo>
                  <a:pt x="30" y="86"/>
                </a:lnTo>
                <a:lnTo>
                  <a:pt x="66" y="101"/>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0" name="Freeform 83"/>
          <p:cNvSpPr>
            <a:spLocks/>
          </p:cNvSpPr>
          <p:nvPr/>
        </p:nvSpPr>
        <p:spPr bwMode="auto">
          <a:xfrm>
            <a:off x="7315200" y="3036888"/>
            <a:ext cx="104775" cy="188912"/>
          </a:xfrm>
          <a:custGeom>
            <a:avLst/>
            <a:gdLst>
              <a:gd name="T0" fmla="*/ 0 w 66"/>
              <a:gd name="T1" fmla="*/ 0 h 119"/>
              <a:gd name="T2" fmla="*/ 2147483647 w 66"/>
              <a:gd name="T3" fmla="*/ 2147483647 h 119"/>
              <a:gd name="T4" fmla="*/ 2147483647 w 66"/>
              <a:gd name="T5" fmla="*/ 2147483647 h 119"/>
              <a:gd name="T6" fmla="*/ 2147483647 w 66"/>
              <a:gd name="T7" fmla="*/ 2147483647 h 119"/>
              <a:gd name="T8" fmla="*/ 2147483647 w 66"/>
              <a:gd name="T9" fmla="*/ 2147483647 h 119"/>
              <a:gd name="T10" fmla="*/ 0 w 66"/>
              <a:gd name="T11" fmla="*/ 0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19">
                <a:moveTo>
                  <a:pt x="0" y="0"/>
                </a:moveTo>
                <a:lnTo>
                  <a:pt x="15" y="119"/>
                </a:lnTo>
                <a:lnTo>
                  <a:pt x="30" y="86"/>
                </a:lnTo>
                <a:lnTo>
                  <a:pt x="66" y="101"/>
                </a:lnTo>
                <a:lnTo>
                  <a:pt x="0"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81" name="Freeform 84"/>
          <p:cNvSpPr>
            <a:spLocks/>
          </p:cNvSpPr>
          <p:nvPr/>
        </p:nvSpPr>
        <p:spPr bwMode="auto">
          <a:xfrm>
            <a:off x="6005513" y="4767263"/>
            <a:ext cx="406400" cy="1166812"/>
          </a:xfrm>
          <a:custGeom>
            <a:avLst/>
            <a:gdLst>
              <a:gd name="T0" fmla="*/ 0 w 256"/>
              <a:gd name="T1" fmla="*/ 2147483647 h 735"/>
              <a:gd name="T2" fmla="*/ 2147483647 w 256"/>
              <a:gd name="T3" fmla="*/ 0 h 735"/>
              <a:gd name="T4" fmla="*/ 0 w 256"/>
              <a:gd name="T5" fmla="*/ 2147483647 h 735"/>
              <a:gd name="T6" fmla="*/ 0 60000 65536"/>
              <a:gd name="T7" fmla="*/ 0 60000 65536"/>
              <a:gd name="T8" fmla="*/ 0 60000 65536"/>
            </a:gdLst>
            <a:ahLst/>
            <a:cxnLst>
              <a:cxn ang="T6">
                <a:pos x="T0" y="T1"/>
              </a:cxn>
              <a:cxn ang="T7">
                <a:pos x="T2" y="T3"/>
              </a:cxn>
              <a:cxn ang="T8">
                <a:pos x="T4" y="T5"/>
              </a:cxn>
            </a:cxnLst>
            <a:rect l="0" t="0" r="r" b="b"/>
            <a:pathLst>
              <a:path w="256" h="735">
                <a:moveTo>
                  <a:pt x="0" y="735"/>
                </a:moveTo>
                <a:lnTo>
                  <a:pt x="256" y="0"/>
                </a:lnTo>
                <a:lnTo>
                  <a:pt x="0" y="735"/>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2" name="Line 85"/>
          <p:cNvSpPr>
            <a:spLocks noChangeShapeType="1"/>
          </p:cNvSpPr>
          <p:nvPr/>
        </p:nvSpPr>
        <p:spPr bwMode="auto">
          <a:xfrm flipV="1">
            <a:off x="6005513" y="4767263"/>
            <a:ext cx="406400" cy="116681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83" name="Freeform 86"/>
          <p:cNvSpPr>
            <a:spLocks/>
          </p:cNvSpPr>
          <p:nvPr/>
        </p:nvSpPr>
        <p:spPr bwMode="auto">
          <a:xfrm>
            <a:off x="6332538" y="4700588"/>
            <a:ext cx="103187" cy="184150"/>
          </a:xfrm>
          <a:custGeom>
            <a:avLst/>
            <a:gdLst>
              <a:gd name="T0" fmla="*/ 2147483647 w 65"/>
              <a:gd name="T1" fmla="*/ 0 h 116"/>
              <a:gd name="T2" fmla="*/ 0 w 65"/>
              <a:gd name="T3" fmla="*/ 2147483647 h 116"/>
              <a:gd name="T4" fmla="*/ 2147483647 w 65"/>
              <a:gd name="T5" fmla="*/ 2147483647 h 116"/>
              <a:gd name="T6" fmla="*/ 2147483647 w 65"/>
              <a:gd name="T7" fmla="*/ 2147483647 h 116"/>
              <a:gd name="T8" fmla="*/ 2147483647 w 65"/>
              <a:gd name="T9" fmla="*/ 2147483647 h 116"/>
              <a:gd name="T10" fmla="*/ 2147483647 w 65"/>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116">
                <a:moveTo>
                  <a:pt x="65" y="0"/>
                </a:moveTo>
                <a:lnTo>
                  <a:pt x="0" y="101"/>
                </a:lnTo>
                <a:lnTo>
                  <a:pt x="35" y="84"/>
                </a:lnTo>
                <a:lnTo>
                  <a:pt x="50" y="116"/>
                </a:lnTo>
                <a:lnTo>
                  <a:pt x="65"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4" name="Freeform 87"/>
          <p:cNvSpPr>
            <a:spLocks/>
          </p:cNvSpPr>
          <p:nvPr/>
        </p:nvSpPr>
        <p:spPr bwMode="auto">
          <a:xfrm>
            <a:off x="6332538" y="4700588"/>
            <a:ext cx="103187" cy="184150"/>
          </a:xfrm>
          <a:custGeom>
            <a:avLst/>
            <a:gdLst>
              <a:gd name="T0" fmla="*/ 2147483647 w 65"/>
              <a:gd name="T1" fmla="*/ 0 h 116"/>
              <a:gd name="T2" fmla="*/ 0 w 65"/>
              <a:gd name="T3" fmla="*/ 2147483647 h 116"/>
              <a:gd name="T4" fmla="*/ 2147483647 w 65"/>
              <a:gd name="T5" fmla="*/ 2147483647 h 116"/>
              <a:gd name="T6" fmla="*/ 2147483647 w 65"/>
              <a:gd name="T7" fmla="*/ 2147483647 h 116"/>
              <a:gd name="T8" fmla="*/ 2147483647 w 65"/>
              <a:gd name="T9" fmla="*/ 2147483647 h 116"/>
              <a:gd name="T10" fmla="*/ 2147483647 w 65"/>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116">
                <a:moveTo>
                  <a:pt x="65" y="0"/>
                </a:moveTo>
                <a:lnTo>
                  <a:pt x="0" y="101"/>
                </a:lnTo>
                <a:lnTo>
                  <a:pt x="35" y="84"/>
                </a:lnTo>
                <a:lnTo>
                  <a:pt x="50" y="116"/>
                </a:lnTo>
                <a:lnTo>
                  <a:pt x="65"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85" name="Freeform 88"/>
          <p:cNvSpPr>
            <a:spLocks/>
          </p:cNvSpPr>
          <p:nvPr/>
        </p:nvSpPr>
        <p:spPr bwMode="auto">
          <a:xfrm>
            <a:off x="4402138" y="2351088"/>
            <a:ext cx="993775" cy="317500"/>
          </a:xfrm>
          <a:custGeom>
            <a:avLst/>
            <a:gdLst>
              <a:gd name="T0" fmla="*/ 2147483647 w 626"/>
              <a:gd name="T1" fmla="*/ 2147483647 h 200"/>
              <a:gd name="T2" fmla="*/ 0 w 626"/>
              <a:gd name="T3" fmla="*/ 0 h 200"/>
              <a:gd name="T4" fmla="*/ 2147483647 w 626"/>
              <a:gd name="T5" fmla="*/ 2147483647 h 200"/>
              <a:gd name="T6" fmla="*/ 0 60000 65536"/>
              <a:gd name="T7" fmla="*/ 0 60000 65536"/>
              <a:gd name="T8" fmla="*/ 0 60000 65536"/>
            </a:gdLst>
            <a:ahLst/>
            <a:cxnLst>
              <a:cxn ang="T6">
                <a:pos x="T0" y="T1"/>
              </a:cxn>
              <a:cxn ang="T7">
                <a:pos x="T2" y="T3"/>
              </a:cxn>
              <a:cxn ang="T8">
                <a:pos x="T4" y="T5"/>
              </a:cxn>
            </a:cxnLst>
            <a:rect l="0" t="0" r="r" b="b"/>
            <a:pathLst>
              <a:path w="626" h="200">
                <a:moveTo>
                  <a:pt x="626" y="200"/>
                </a:moveTo>
                <a:lnTo>
                  <a:pt x="0" y="0"/>
                </a:lnTo>
                <a:lnTo>
                  <a:pt x="626" y="20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6" name="Line 89"/>
          <p:cNvSpPr>
            <a:spLocks noChangeShapeType="1"/>
          </p:cNvSpPr>
          <p:nvPr/>
        </p:nvSpPr>
        <p:spPr bwMode="auto">
          <a:xfrm flipH="1" flipV="1">
            <a:off x="4402138" y="2351088"/>
            <a:ext cx="993775" cy="31750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87" name="Freeform 90"/>
          <p:cNvSpPr>
            <a:spLocks/>
          </p:cNvSpPr>
          <p:nvPr/>
        </p:nvSpPr>
        <p:spPr bwMode="auto">
          <a:xfrm>
            <a:off x="4332288" y="2327275"/>
            <a:ext cx="188912" cy="100013"/>
          </a:xfrm>
          <a:custGeom>
            <a:avLst/>
            <a:gdLst>
              <a:gd name="T0" fmla="*/ 0 w 119"/>
              <a:gd name="T1" fmla="*/ 0 h 63"/>
              <a:gd name="T2" fmla="*/ 2147483647 w 119"/>
              <a:gd name="T3" fmla="*/ 2147483647 h 63"/>
              <a:gd name="T4" fmla="*/ 2147483647 w 119"/>
              <a:gd name="T5" fmla="*/ 2147483647 h 63"/>
              <a:gd name="T6" fmla="*/ 2147483647 w 119"/>
              <a:gd name="T7" fmla="*/ 2147483647 h 63"/>
              <a:gd name="T8" fmla="*/ 2147483647 w 119"/>
              <a:gd name="T9" fmla="*/ 2147483647 h 63"/>
              <a:gd name="T10" fmla="*/ 0 w 119"/>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63">
                <a:moveTo>
                  <a:pt x="0" y="0"/>
                </a:moveTo>
                <a:lnTo>
                  <a:pt x="104" y="63"/>
                </a:lnTo>
                <a:lnTo>
                  <a:pt x="86" y="30"/>
                </a:lnTo>
                <a:lnTo>
                  <a:pt x="119" y="12"/>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88" name="Freeform 91"/>
          <p:cNvSpPr>
            <a:spLocks/>
          </p:cNvSpPr>
          <p:nvPr/>
        </p:nvSpPr>
        <p:spPr bwMode="auto">
          <a:xfrm>
            <a:off x="4332288" y="2327275"/>
            <a:ext cx="188912" cy="100013"/>
          </a:xfrm>
          <a:custGeom>
            <a:avLst/>
            <a:gdLst>
              <a:gd name="T0" fmla="*/ 0 w 119"/>
              <a:gd name="T1" fmla="*/ 0 h 63"/>
              <a:gd name="T2" fmla="*/ 2147483647 w 119"/>
              <a:gd name="T3" fmla="*/ 2147483647 h 63"/>
              <a:gd name="T4" fmla="*/ 2147483647 w 119"/>
              <a:gd name="T5" fmla="*/ 2147483647 h 63"/>
              <a:gd name="T6" fmla="*/ 2147483647 w 119"/>
              <a:gd name="T7" fmla="*/ 2147483647 h 63"/>
              <a:gd name="T8" fmla="*/ 2147483647 w 119"/>
              <a:gd name="T9" fmla="*/ 2147483647 h 63"/>
              <a:gd name="T10" fmla="*/ 0 w 119"/>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63">
                <a:moveTo>
                  <a:pt x="0" y="0"/>
                </a:moveTo>
                <a:lnTo>
                  <a:pt x="104" y="63"/>
                </a:lnTo>
                <a:lnTo>
                  <a:pt x="86" y="30"/>
                </a:lnTo>
                <a:lnTo>
                  <a:pt x="119" y="12"/>
                </a:lnTo>
                <a:lnTo>
                  <a:pt x="0"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89" name="Freeform 92"/>
          <p:cNvSpPr>
            <a:spLocks/>
          </p:cNvSpPr>
          <p:nvPr/>
        </p:nvSpPr>
        <p:spPr bwMode="auto">
          <a:xfrm>
            <a:off x="5054600" y="4757738"/>
            <a:ext cx="757238" cy="1116012"/>
          </a:xfrm>
          <a:custGeom>
            <a:avLst/>
            <a:gdLst>
              <a:gd name="T0" fmla="*/ 0 w 477"/>
              <a:gd name="T1" fmla="*/ 0 h 703"/>
              <a:gd name="T2" fmla="*/ 2147483647 w 477"/>
              <a:gd name="T3" fmla="*/ 2147483647 h 703"/>
              <a:gd name="T4" fmla="*/ 0 w 477"/>
              <a:gd name="T5" fmla="*/ 0 h 703"/>
              <a:gd name="T6" fmla="*/ 0 60000 65536"/>
              <a:gd name="T7" fmla="*/ 0 60000 65536"/>
              <a:gd name="T8" fmla="*/ 0 60000 65536"/>
            </a:gdLst>
            <a:ahLst/>
            <a:cxnLst>
              <a:cxn ang="T6">
                <a:pos x="T0" y="T1"/>
              </a:cxn>
              <a:cxn ang="T7">
                <a:pos x="T2" y="T3"/>
              </a:cxn>
              <a:cxn ang="T8">
                <a:pos x="T4" y="T5"/>
              </a:cxn>
            </a:cxnLst>
            <a:rect l="0" t="0" r="r" b="b"/>
            <a:pathLst>
              <a:path w="477" h="703">
                <a:moveTo>
                  <a:pt x="0" y="0"/>
                </a:moveTo>
                <a:lnTo>
                  <a:pt x="477" y="703"/>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0" name="Line 93"/>
          <p:cNvSpPr>
            <a:spLocks noChangeShapeType="1"/>
          </p:cNvSpPr>
          <p:nvPr/>
        </p:nvSpPr>
        <p:spPr bwMode="auto">
          <a:xfrm>
            <a:off x="5054600" y="4757738"/>
            <a:ext cx="757238" cy="111601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91" name="Freeform 94"/>
          <p:cNvSpPr>
            <a:spLocks/>
          </p:cNvSpPr>
          <p:nvPr/>
        </p:nvSpPr>
        <p:spPr bwMode="auto">
          <a:xfrm>
            <a:off x="5711825" y="5754688"/>
            <a:ext cx="138113" cy="179387"/>
          </a:xfrm>
          <a:custGeom>
            <a:avLst/>
            <a:gdLst>
              <a:gd name="T0" fmla="*/ 2147483647 w 87"/>
              <a:gd name="T1" fmla="*/ 2147483647 h 113"/>
              <a:gd name="T2" fmla="*/ 2147483647 w 87"/>
              <a:gd name="T3" fmla="*/ 0 h 113"/>
              <a:gd name="T4" fmla="*/ 2147483647 w 87"/>
              <a:gd name="T5" fmla="*/ 2147483647 h 113"/>
              <a:gd name="T6" fmla="*/ 2147483647 w 87"/>
              <a:gd name="T7" fmla="*/ 2147483647 h 113"/>
              <a:gd name="T8" fmla="*/ 0 w 87"/>
              <a:gd name="T9" fmla="*/ 2147483647 h 113"/>
              <a:gd name="T10" fmla="*/ 2147483647 w 87"/>
              <a:gd name="T11" fmla="*/ 214748364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13">
                <a:moveTo>
                  <a:pt x="87" y="113"/>
                </a:moveTo>
                <a:lnTo>
                  <a:pt x="45" y="0"/>
                </a:lnTo>
                <a:lnTo>
                  <a:pt x="39" y="39"/>
                </a:lnTo>
                <a:lnTo>
                  <a:pt x="0" y="30"/>
                </a:lnTo>
                <a:lnTo>
                  <a:pt x="87" y="113"/>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2" name="Freeform 95"/>
          <p:cNvSpPr>
            <a:spLocks/>
          </p:cNvSpPr>
          <p:nvPr/>
        </p:nvSpPr>
        <p:spPr bwMode="auto">
          <a:xfrm>
            <a:off x="5711825" y="5754688"/>
            <a:ext cx="138113" cy="179387"/>
          </a:xfrm>
          <a:custGeom>
            <a:avLst/>
            <a:gdLst>
              <a:gd name="T0" fmla="*/ 2147483647 w 87"/>
              <a:gd name="T1" fmla="*/ 2147483647 h 113"/>
              <a:gd name="T2" fmla="*/ 2147483647 w 87"/>
              <a:gd name="T3" fmla="*/ 0 h 113"/>
              <a:gd name="T4" fmla="*/ 2147483647 w 87"/>
              <a:gd name="T5" fmla="*/ 2147483647 h 113"/>
              <a:gd name="T6" fmla="*/ 2147483647 w 87"/>
              <a:gd name="T7" fmla="*/ 2147483647 h 113"/>
              <a:gd name="T8" fmla="*/ 0 w 87"/>
              <a:gd name="T9" fmla="*/ 2147483647 h 113"/>
              <a:gd name="T10" fmla="*/ 2147483647 w 87"/>
              <a:gd name="T11" fmla="*/ 214748364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13">
                <a:moveTo>
                  <a:pt x="87" y="113"/>
                </a:moveTo>
                <a:lnTo>
                  <a:pt x="45" y="0"/>
                </a:lnTo>
                <a:lnTo>
                  <a:pt x="39" y="39"/>
                </a:lnTo>
                <a:lnTo>
                  <a:pt x="0" y="30"/>
                </a:lnTo>
                <a:lnTo>
                  <a:pt x="87" y="113"/>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93" name="Freeform 96"/>
          <p:cNvSpPr>
            <a:spLocks/>
          </p:cNvSpPr>
          <p:nvPr/>
        </p:nvSpPr>
        <p:spPr bwMode="auto">
          <a:xfrm>
            <a:off x="6232525" y="3911600"/>
            <a:ext cx="203200" cy="506413"/>
          </a:xfrm>
          <a:custGeom>
            <a:avLst/>
            <a:gdLst>
              <a:gd name="T0" fmla="*/ 2147483647 w 128"/>
              <a:gd name="T1" fmla="*/ 2147483647 h 319"/>
              <a:gd name="T2" fmla="*/ 0 w 128"/>
              <a:gd name="T3" fmla="*/ 0 h 319"/>
              <a:gd name="T4" fmla="*/ 2147483647 w 128"/>
              <a:gd name="T5" fmla="*/ 2147483647 h 319"/>
              <a:gd name="T6" fmla="*/ 0 60000 65536"/>
              <a:gd name="T7" fmla="*/ 0 60000 65536"/>
              <a:gd name="T8" fmla="*/ 0 60000 65536"/>
            </a:gdLst>
            <a:ahLst/>
            <a:cxnLst>
              <a:cxn ang="T6">
                <a:pos x="T0" y="T1"/>
              </a:cxn>
              <a:cxn ang="T7">
                <a:pos x="T2" y="T3"/>
              </a:cxn>
              <a:cxn ang="T8">
                <a:pos x="T4" y="T5"/>
              </a:cxn>
            </a:cxnLst>
            <a:rect l="0" t="0" r="r" b="b"/>
            <a:pathLst>
              <a:path w="128" h="319">
                <a:moveTo>
                  <a:pt x="128" y="319"/>
                </a:moveTo>
                <a:lnTo>
                  <a:pt x="0" y="0"/>
                </a:lnTo>
                <a:lnTo>
                  <a:pt x="128" y="319"/>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4" name="Line 97"/>
          <p:cNvSpPr>
            <a:spLocks noChangeShapeType="1"/>
          </p:cNvSpPr>
          <p:nvPr/>
        </p:nvSpPr>
        <p:spPr bwMode="auto">
          <a:xfrm flipH="1" flipV="1">
            <a:off x="6232525" y="3911600"/>
            <a:ext cx="203200" cy="50641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95" name="Freeform 98"/>
          <p:cNvSpPr>
            <a:spLocks/>
          </p:cNvSpPr>
          <p:nvPr/>
        </p:nvSpPr>
        <p:spPr bwMode="auto">
          <a:xfrm>
            <a:off x="6203950" y="3849688"/>
            <a:ext cx="109538" cy="184150"/>
          </a:xfrm>
          <a:custGeom>
            <a:avLst/>
            <a:gdLst>
              <a:gd name="T0" fmla="*/ 0 w 69"/>
              <a:gd name="T1" fmla="*/ 0 h 116"/>
              <a:gd name="T2" fmla="*/ 2147483647 w 69"/>
              <a:gd name="T3" fmla="*/ 2147483647 h 116"/>
              <a:gd name="T4" fmla="*/ 2147483647 w 69"/>
              <a:gd name="T5" fmla="*/ 2147483647 h 116"/>
              <a:gd name="T6" fmla="*/ 2147483647 w 69"/>
              <a:gd name="T7" fmla="*/ 2147483647 h 116"/>
              <a:gd name="T8" fmla="*/ 2147483647 w 69"/>
              <a:gd name="T9" fmla="*/ 2147483647 h 116"/>
              <a:gd name="T10" fmla="*/ 0 w 69"/>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16">
                <a:moveTo>
                  <a:pt x="0" y="0"/>
                </a:moveTo>
                <a:lnTo>
                  <a:pt x="21" y="116"/>
                </a:lnTo>
                <a:lnTo>
                  <a:pt x="36" y="81"/>
                </a:lnTo>
                <a:lnTo>
                  <a:pt x="69" y="96"/>
                </a:lnTo>
                <a:lnTo>
                  <a:pt x="0" y="0"/>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6" name="Freeform 99"/>
          <p:cNvSpPr>
            <a:spLocks/>
          </p:cNvSpPr>
          <p:nvPr/>
        </p:nvSpPr>
        <p:spPr bwMode="auto">
          <a:xfrm>
            <a:off x="6203950" y="3849688"/>
            <a:ext cx="109538" cy="184150"/>
          </a:xfrm>
          <a:custGeom>
            <a:avLst/>
            <a:gdLst>
              <a:gd name="T0" fmla="*/ 0 w 69"/>
              <a:gd name="T1" fmla="*/ 0 h 116"/>
              <a:gd name="T2" fmla="*/ 2147483647 w 69"/>
              <a:gd name="T3" fmla="*/ 2147483647 h 116"/>
              <a:gd name="T4" fmla="*/ 2147483647 w 69"/>
              <a:gd name="T5" fmla="*/ 2147483647 h 116"/>
              <a:gd name="T6" fmla="*/ 2147483647 w 69"/>
              <a:gd name="T7" fmla="*/ 2147483647 h 116"/>
              <a:gd name="T8" fmla="*/ 2147483647 w 69"/>
              <a:gd name="T9" fmla="*/ 2147483647 h 116"/>
              <a:gd name="T10" fmla="*/ 0 w 69"/>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16">
                <a:moveTo>
                  <a:pt x="0" y="0"/>
                </a:moveTo>
                <a:lnTo>
                  <a:pt x="21" y="116"/>
                </a:lnTo>
                <a:lnTo>
                  <a:pt x="36" y="81"/>
                </a:lnTo>
                <a:lnTo>
                  <a:pt x="69" y="96"/>
                </a:lnTo>
                <a:lnTo>
                  <a:pt x="0" y="0"/>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0997" name="Freeform 100"/>
          <p:cNvSpPr>
            <a:spLocks/>
          </p:cNvSpPr>
          <p:nvPr/>
        </p:nvSpPr>
        <p:spPr bwMode="auto">
          <a:xfrm>
            <a:off x="5154613" y="3821113"/>
            <a:ext cx="850900" cy="638175"/>
          </a:xfrm>
          <a:custGeom>
            <a:avLst/>
            <a:gdLst>
              <a:gd name="T0" fmla="*/ 2147483647 w 536"/>
              <a:gd name="T1" fmla="*/ 0 h 402"/>
              <a:gd name="T2" fmla="*/ 0 w 536"/>
              <a:gd name="T3" fmla="*/ 2147483647 h 402"/>
              <a:gd name="T4" fmla="*/ 2147483647 w 536"/>
              <a:gd name="T5" fmla="*/ 0 h 402"/>
              <a:gd name="T6" fmla="*/ 0 60000 65536"/>
              <a:gd name="T7" fmla="*/ 0 60000 65536"/>
              <a:gd name="T8" fmla="*/ 0 60000 65536"/>
            </a:gdLst>
            <a:ahLst/>
            <a:cxnLst>
              <a:cxn ang="T6">
                <a:pos x="T0" y="T1"/>
              </a:cxn>
              <a:cxn ang="T7">
                <a:pos x="T2" y="T3"/>
              </a:cxn>
              <a:cxn ang="T8">
                <a:pos x="T4" y="T5"/>
              </a:cxn>
            </a:cxnLst>
            <a:rect l="0" t="0" r="r" b="b"/>
            <a:pathLst>
              <a:path w="536" h="402">
                <a:moveTo>
                  <a:pt x="536" y="0"/>
                </a:moveTo>
                <a:lnTo>
                  <a:pt x="0" y="402"/>
                </a:lnTo>
                <a:lnTo>
                  <a:pt x="536" y="0"/>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98" name="Line 101"/>
          <p:cNvSpPr>
            <a:spLocks noChangeShapeType="1"/>
          </p:cNvSpPr>
          <p:nvPr/>
        </p:nvSpPr>
        <p:spPr bwMode="auto">
          <a:xfrm flipH="1">
            <a:off x="5154613" y="3821113"/>
            <a:ext cx="850900" cy="63817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99" name="Freeform 102"/>
          <p:cNvSpPr>
            <a:spLocks/>
          </p:cNvSpPr>
          <p:nvPr/>
        </p:nvSpPr>
        <p:spPr bwMode="auto">
          <a:xfrm>
            <a:off x="5097463" y="4356100"/>
            <a:ext cx="174625" cy="146050"/>
          </a:xfrm>
          <a:custGeom>
            <a:avLst/>
            <a:gdLst>
              <a:gd name="T0" fmla="*/ 0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0 w 110"/>
              <a:gd name="T11" fmla="*/ 214748364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2">
                <a:moveTo>
                  <a:pt x="0" y="92"/>
                </a:moveTo>
                <a:lnTo>
                  <a:pt x="110" y="42"/>
                </a:lnTo>
                <a:lnTo>
                  <a:pt x="72" y="39"/>
                </a:lnTo>
                <a:lnTo>
                  <a:pt x="78" y="0"/>
                </a:lnTo>
                <a:lnTo>
                  <a:pt x="0" y="92"/>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000" name="Freeform 103"/>
          <p:cNvSpPr>
            <a:spLocks/>
          </p:cNvSpPr>
          <p:nvPr/>
        </p:nvSpPr>
        <p:spPr bwMode="auto">
          <a:xfrm>
            <a:off x="5097463" y="4356100"/>
            <a:ext cx="174625" cy="146050"/>
          </a:xfrm>
          <a:custGeom>
            <a:avLst/>
            <a:gdLst>
              <a:gd name="T0" fmla="*/ 0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0 w 110"/>
              <a:gd name="T11" fmla="*/ 214748364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2">
                <a:moveTo>
                  <a:pt x="0" y="92"/>
                </a:moveTo>
                <a:lnTo>
                  <a:pt x="110" y="42"/>
                </a:lnTo>
                <a:lnTo>
                  <a:pt x="72" y="39"/>
                </a:lnTo>
                <a:lnTo>
                  <a:pt x="78" y="0"/>
                </a:lnTo>
                <a:lnTo>
                  <a:pt x="0" y="92"/>
                </a:lnTo>
              </a:path>
            </a:pathLst>
          </a:custGeom>
          <a:solidFill>
            <a:schemeClr val="tx1"/>
          </a:solidFill>
          <a:ln w="19050" cap="flat">
            <a:solidFill>
              <a:schemeClr val="tx1"/>
            </a:solidFill>
            <a:prstDash val="solid"/>
            <a:miter lim="800000"/>
            <a:headEnd/>
            <a:tailEnd/>
          </a:ln>
        </p:spPr>
        <p:txBody>
          <a:bodyPr/>
          <a:lstStyle/>
          <a:p>
            <a:endParaRPr lang="en-US"/>
          </a:p>
        </p:txBody>
      </p:sp>
      <p:sp>
        <p:nvSpPr>
          <p:cNvPr id="81001" name="Text Box 104"/>
          <p:cNvSpPr txBox="1">
            <a:spLocks noChangeArrowheads="1"/>
          </p:cNvSpPr>
          <p:nvPr/>
        </p:nvSpPr>
        <p:spPr bwMode="auto">
          <a:xfrm>
            <a:off x="371475" y="1517650"/>
            <a:ext cx="28987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There are only 2 strong components with more than 1 person in this network.</a:t>
            </a:r>
          </a:p>
          <a:p>
            <a:pPr eaLnBrk="1" hangingPunct="1">
              <a:spcBef>
                <a:spcPct val="0"/>
              </a:spcBef>
              <a:buFontTx/>
              <a:buNone/>
            </a:pPr>
            <a:endParaRPr lang="en-US" altLang="en-US" sz="2000">
              <a:cs typeface="Arial" panose="020B0604020202020204" pitchFamily="34" charset="0"/>
            </a:endParaRPr>
          </a:p>
          <a:p>
            <a:pPr eaLnBrk="1" hangingPunct="1">
              <a:spcBef>
                <a:spcPct val="0"/>
              </a:spcBef>
              <a:buFontTx/>
              <a:buNone/>
            </a:pPr>
            <a:r>
              <a:rPr lang="en-US" altLang="en-US" sz="2000">
                <a:cs typeface="Arial" panose="020B0604020202020204" pitchFamily="34" charset="0"/>
              </a:rPr>
              <a:t>Components are the minimum requirement for social groups.  As we will see later, they are necessary but not sufficient</a:t>
            </a:r>
          </a:p>
        </p:txBody>
      </p:sp>
      <p:sp>
        <p:nvSpPr>
          <p:cNvPr id="81002" name="Text Box 106"/>
          <p:cNvSpPr txBox="1">
            <a:spLocks noChangeArrowheads="1"/>
          </p:cNvSpPr>
          <p:nvPr/>
        </p:nvSpPr>
        <p:spPr bwMode="auto">
          <a:xfrm>
            <a:off x="284163" y="5645150"/>
            <a:ext cx="29114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Arial" panose="020B0604020202020204" pitchFamily="34" charset="0"/>
              </a:rPr>
              <a:t>All of the major network analysis software identifies strong and weak components</a:t>
            </a:r>
          </a:p>
        </p:txBody>
      </p:sp>
      <p:sp>
        <p:nvSpPr>
          <p:cNvPr id="108" name="Text Box 53"/>
          <p:cNvSpPr txBox="1">
            <a:spLocks noChangeArrowheads="1"/>
          </p:cNvSpPr>
          <p:nvPr/>
        </p:nvSpPr>
        <p:spPr bwMode="auto">
          <a:xfrm>
            <a:off x="250825" y="290513"/>
            <a:ext cx="40879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dirty="0"/>
          </a:p>
        </p:txBody>
      </p:sp>
    </p:spTree>
    <p:extLst>
      <p:ext uri="{BB962C8B-B14F-4D97-AF65-F5344CB8AC3E}">
        <p14:creationId xmlns:p14="http://schemas.microsoft.com/office/powerpoint/2010/main" val="152810920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22263" y="1147763"/>
            <a:ext cx="8821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Many large networks are characterized by a highly skewed distribution of the number of partners (degree)</a:t>
            </a:r>
          </a:p>
        </p:txBody>
      </p:sp>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l="20068" t="16284" r="2539" b="8829"/>
          <a:stretch>
            <a:fillRect/>
          </a:stretch>
        </p:blipFill>
        <p:spPr bwMode="auto">
          <a:xfrm>
            <a:off x="1389063" y="2163763"/>
            <a:ext cx="60102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Degree distributions</a:t>
            </a:r>
            <a:endParaRPr lang="en-US" altLang="en-US" sz="2000" i="1" dirty="0"/>
          </a:p>
        </p:txBody>
      </p:sp>
    </p:spTree>
    <p:extLst>
      <p:ext uri="{BB962C8B-B14F-4D97-AF65-F5344CB8AC3E}">
        <p14:creationId xmlns:p14="http://schemas.microsoft.com/office/powerpoint/2010/main" val="1235542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22263" y="1147763"/>
            <a:ext cx="8821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Many large networks are characterized by a highly skewed distribution of the number of partners (degree)</a:t>
            </a:r>
          </a:p>
        </p:txBody>
      </p:sp>
      <p:pic>
        <p:nvPicPr>
          <p:cNvPr id="82947" name="Picture 3">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2157413"/>
            <a:ext cx="6034088"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8" name="Line 4"/>
          <p:cNvSpPr>
            <a:spLocks noChangeShapeType="1"/>
          </p:cNvSpPr>
          <p:nvPr/>
        </p:nvSpPr>
        <p:spPr bwMode="auto">
          <a:xfrm>
            <a:off x="1905000" y="2414588"/>
            <a:ext cx="3327400" cy="344328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9" name="Text Box 5"/>
          <p:cNvSpPr txBox="1">
            <a:spLocks noChangeArrowheads="1"/>
          </p:cNvSpPr>
          <p:nvPr/>
        </p:nvSpPr>
        <p:spPr bwMode="auto">
          <a:xfrm>
            <a:off x="4657725" y="29083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82950" name="Object 6"/>
          <p:cNvGraphicFramePr>
            <a:graphicFrameLocks noChangeAspect="1"/>
          </p:cNvGraphicFramePr>
          <p:nvPr/>
        </p:nvGraphicFramePr>
        <p:xfrm>
          <a:off x="4373563" y="2794000"/>
          <a:ext cx="2246312" cy="749300"/>
        </p:xfrm>
        <a:graphic>
          <a:graphicData uri="http://schemas.openxmlformats.org/presentationml/2006/ole">
            <mc:AlternateContent xmlns:mc="http://schemas.openxmlformats.org/markup-compatibility/2006">
              <mc:Choice xmlns:v="urn:schemas-microsoft-com:vml" Requires="v">
                <p:oleObj spid="_x0000_s14345" name="Equation" r:id="rId5" imgW="685800" imgH="228600" progId="Equation.3">
                  <p:embed/>
                </p:oleObj>
              </mc:Choice>
              <mc:Fallback>
                <p:oleObj name="Equation" r:id="rId5" imgW="685800" imgH="228600" progId="Equation.3">
                  <p:embed/>
                  <p:pic>
                    <p:nvPicPr>
                      <p:cNvPr id="8295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3563" y="2794000"/>
                        <a:ext cx="2246312"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Degree distributions</a:t>
            </a:r>
            <a:endParaRPr lang="en-US" altLang="en-US" sz="2000" i="1" dirty="0"/>
          </a:p>
        </p:txBody>
      </p:sp>
    </p:spTree>
    <p:extLst>
      <p:ext uri="{BB962C8B-B14F-4D97-AF65-F5344CB8AC3E}">
        <p14:creationId xmlns:p14="http://schemas.microsoft.com/office/powerpoint/2010/main" val="28332229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t="9767"/>
          <a:stretch>
            <a:fillRect/>
          </a:stretch>
        </p:blipFill>
        <p:spPr bwMode="auto">
          <a:xfrm>
            <a:off x="3395663" y="2424113"/>
            <a:ext cx="50958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3"/>
          <p:cNvSpPr txBox="1">
            <a:spLocks noChangeArrowheads="1"/>
          </p:cNvSpPr>
          <p:nvPr/>
        </p:nvSpPr>
        <p:spPr bwMode="auto">
          <a:xfrm>
            <a:off x="365125" y="1279525"/>
            <a:ext cx="61864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 scale-free model focuses on the distance-reducing capacity of high-degree nodes:</a:t>
            </a:r>
          </a:p>
        </p:txBody>
      </p:sp>
      <p:sp>
        <p:nvSpPr>
          <p:cNvPr id="5"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Degree distributions</a:t>
            </a:r>
            <a:endParaRPr lang="en-US" altLang="en-US" sz="2000" i="1" dirty="0"/>
          </a:p>
        </p:txBody>
      </p:sp>
    </p:spTree>
    <p:extLst>
      <p:ext uri="{BB962C8B-B14F-4D97-AF65-F5344CB8AC3E}">
        <p14:creationId xmlns:p14="http://schemas.microsoft.com/office/powerpoint/2010/main" val="1966639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t="10191"/>
          <a:stretch>
            <a:fillRect/>
          </a:stretch>
        </p:blipFill>
        <p:spPr bwMode="auto">
          <a:xfrm>
            <a:off x="3376613" y="2443163"/>
            <a:ext cx="50958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Text Box 3"/>
          <p:cNvSpPr txBox="1">
            <a:spLocks noChangeArrowheads="1"/>
          </p:cNvSpPr>
          <p:nvPr/>
        </p:nvSpPr>
        <p:spPr bwMode="auto">
          <a:xfrm>
            <a:off x="365125" y="1279525"/>
            <a:ext cx="61864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 scale-free model focuses on the distance-reducing capacity of high-degree nodes:</a:t>
            </a:r>
          </a:p>
        </p:txBody>
      </p:sp>
      <p:sp>
        <p:nvSpPr>
          <p:cNvPr id="84997" name="TextBox 1"/>
          <p:cNvSpPr txBox="1">
            <a:spLocks noChangeArrowheads="1"/>
          </p:cNvSpPr>
          <p:nvPr/>
        </p:nvSpPr>
        <p:spPr bwMode="auto">
          <a:xfrm>
            <a:off x="522288" y="2176463"/>
            <a:ext cx="26558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If a preferential attachment model is active, then high-degree nodes are hubs, that if removed can disconnect the network.</a:t>
            </a:r>
          </a:p>
          <a:p>
            <a:pPr eaLnBrk="1" hangingPunct="1">
              <a:spcBef>
                <a:spcPct val="0"/>
              </a:spcBef>
              <a:buFontTx/>
              <a:buNone/>
            </a:pPr>
            <a:endParaRPr lang="en-US" altLang="en-US" sz="2000"/>
          </a:p>
          <a:p>
            <a:pPr eaLnBrk="1" hangingPunct="1">
              <a:spcBef>
                <a:spcPct val="0"/>
              </a:spcBef>
              <a:buFontTx/>
              <a:buNone/>
            </a:pPr>
            <a:r>
              <a:rPr lang="en-US" altLang="en-US" sz="2000"/>
              <a:t>Since hubs are rare, PA networks are robust to random attack, but very fragile to targeted attack.</a:t>
            </a:r>
          </a:p>
        </p:txBody>
      </p:sp>
      <p:sp>
        <p:nvSpPr>
          <p:cNvPr id="6"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Degree distributions</a:t>
            </a:r>
            <a:endParaRPr lang="en-US" altLang="en-US" sz="2000" i="1" dirty="0"/>
          </a:p>
        </p:txBody>
      </p:sp>
    </p:spTree>
    <p:extLst>
      <p:ext uri="{BB962C8B-B14F-4D97-AF65-F5344CB8AC3E}">
        <p14:creationId xmlns:p14="http://schemas.microsoft.com/office/powerpoint/2010/main" val="29711494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l="3094" t="8774" r="3094" b="4517"/>
          <a:stretch>
            <a:fillRect/>
          </a:stretch>
        </p:blipFill>
        <p:spPr bwMode="auto">
          <a:xfrm>
            <a:off x="136525" y="968375"/>
            <a:ext cx="8931275"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Text Box 3"/>
          <p:cNvSpPr txBox="1">
            <a:spLocks noChangeArrowheads="1"/>
          </p:cNvSpPr>
          <p:nvPr/>
        </p:nvSpPr>
        <p:spPr bwMode="auto">
          <a:xfrm>
            <a:off x="250825" y="1042988"/>
            <a:ext cx="3087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2"/>
                </a:solidFill>
              </a:rPr>
              <a:t>Colorado Springs High-Risk</a:t>
            </a:r>
          </a:p>
          <a:p>
            <a:pPr eaLnBrk="1" hangingPunct="1">
              <a:spcBef>
                <a:spcPct val="0"/>
              </a:spcBef>
              <a:buFontTx/>
              <a:buNone/>
            </a:pPr>
            <a:r>
              <a:rPr lang="en-US" altLang="en-US" sz="1600">
                <a:solidFill>
                  <a:schemeClr val="bg2"/>
                </a:solidFill>
              </a:rPr>
              <a:t>(Sexual contact only)</a:t>
            </a:r>
          </a:p>
        </p:txBody>
      </p:sp>
      <p:sp>
        <p:nvSpPr>
          <p:cNvPr id="86020" name="Text Box 4"/>
          <p:cNvSpPr txBox="1">
            <a:spLocks noChangeArrowheads="1"/>
          </p:cNvSpPr>
          <p:nvPr/>
        </p:nvSpPr>
        <p:spPr bwMode="auto">
          <a:xfrm>
            <a:off x="6143625" y="1309688"/>
            <a:ext cx="30003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000">
                <a:solidFill>
                  <a:schemeClr val="bg2"/>
                </a:solidFill>
              </a:rPr>
              <a:t>Network is approximately scale-free, with </a:t>
            </a:r>
            <a:r>
              <a:rPr lang="en-US" altLang="en-US" sz="2000">
                <a:solidFill>
                  <a:schemeClr val="bg2"/>
                </a:solidFill>
                <a:latin typeface="Symbol" panose="05050102010706020507" pitchFamily="18" charset="2"/>
              </a:rPr>
              <a:t>l</a:t>
            </a:r>
            <a:r>
              <a:rPr lang="en-US" altLang="en-US" sz="2000">
                <a:solidFill>
                  <a:schemeClr val="bg2"/>
                </a:solidFill>
              </a:rPr>
              <a:t> = -1.3</a:t>
            </a:r>
          </a:p>
          <a:p>
            <a:pPr eaLnBrk="1" hangingPunct="1">
              <a:spcBef>
                <a:spcPct val="0"/>
              </a:spcBef>
            </a:pPr>
            <a:endParaRPr lang="en-US" altLang="en-US" sz="2000">
              <a:solidFill>
                <a:schemeClr val="bg2"/>
              </a:solidFill>
            </a:endParaRPr>
          </a:p>
          <a:p>
            <a:pPr eaLnBrk="1" hangingPunct="1">
              <a:spcBef>
                <a:spcPct val="0"/>
              </a:spcBef>
            </a:pPr>
            <a:r>
              <a:rPr lang="en-US" altLang="en-US" sz="2000" i="1">
                <a:solidFill>
                  <a:schemeClr val="bg2"/>
                </a:solidFill>
              </a:rPr>
              <a:t>But connectivity does not depend on the hubs.</a:t>
            </a:r>
          </a:p>
          <a:p>
            <a:pPr eaLnBrk="1" hangingPunct="1">
              <a:spcBef>
                <a:spcPct val="0"/>
              </a:spcBef>
            </a:pPr>
            <a:endParaRPr lang="en-US" altLang="en-US" sz="2000" i="1">
              <a:solidFill>
                <a:schemeClr val="bg2"/>
              </a:solidFill>
            </a:endParaRPr>
          </a:p>
          <a:p>
            <a:pPr eaLnBrk="1" hangingPunct="1">
              <a:spcBef>
                <a:spcPct val="0"/>
              </a:spcBef>
            </a:pPr>
            <a:r>
              <a:rPr lang="en-US" altLang="en-US" sz="2000" i="1">
                <a:solidFill>
                  <a:schemeClr val="bg2"/>
                </a:solidFill>
              </a:rPr>
              <a:t>PrefAttach</a:t>
            </a:r>
            <a:r>
              <a:rPr lang="en-US" altLang="en-US" sz="2000" i="1">
                <a:solidFill>
                  <a:schemeClr val="bg2"/>
                </a:solidFill>
                <a:sym typeface="Wingdings" panose="05000000000000000000" pitchFamily="2" charset="2"/>
              </a:rPr>
              <a:t> Scale-free distribution, but scale-free distribution ^ preferential attachment.</a:t>
            </a:r>
            <a:endParaRPr lang="en-US" altLang="en-US" sz="2000" i="1">
              <a:solidFill>
                <a:schemeClr val="bg2"/>
              </a:solidFill>
            </a:endParaRPr>
          </a:p>
        </p:txBody>
      </p:sp>
      <p:sp>
        <p:nvSpPr>
          <p:cNvPr id="7"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Degree distributions</a:t>
            </a:r>
            <a:endParaRPr lang="en-US" altLang="en-US" sz="2000" i="1" dirty="0"/>
          </a:p>
        </p:txBody>
      </p:sp>
    </p:spTree>
    <p:extLst>
      <p:ext uri="{BB962C8B-B14F-4D97-AF65-F5344CB8AC3E}">
        <p14:creationId xmlns:p14="http://schemas.microsoft.com/office/powerpoint/2010/main" val="1627351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l="11687" t="33400" r="56078" b="24484"/>
          <a:stretch>
            <a:fillRect/>
          </a:stretch>
        </p:blipFill>
        <p:spPr bwMode="auto">
          <a:xfrm>
            <a:off x="1539875" y="1787525"/>
            <a:ext cx="5267325"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3" name="Text Box 3"/>
          <p:cNvSpPr txBox="1">
            <a:spLocks noChangeArrowheads="1"/>
          </p:cNvSpPr>
          <p:nvPr/>
        </p:nvSpPr>
        <p:spPr bwMode="auto">
          <a:xfrm>
            <a:off x="4845050" y="5381625"/>
            <a:ext cx="296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bg1"/>
                </a:solidFill>
                <a:cs typeface="Arial" panose="020B0604020202020204" pitchFamily="34" charset="0"/>
              </a:rPr>
              <a:t>a</a:t>
            </a:r>
          </a:p>
        </p:txBody>
      </p:sp>
      <p:sp>
        <p:nvSpPr>
          <p:cNvPr id="87044" name="Text Box 4"/>
          <p:cNvSpPr txBox="1">
            <a:spLocks noChangeArrowheads="1"/>
          </p:cNvSpPr>
          <p:nvPr/>
        </p:nvSpPr>
        <p:spPr bwMode="auto">
          <a:xfrm>
            <a:off x="203200" y="1247775"/>
            <a:ext cx="80787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cs typeface="Arial" panose="020B0604020202020204" pitchFamily="34" charset="0"/>
              </a:rPr>
              <a:t>Geodesic distance</a:t>
            </a:r>
            <a:r>
              <a:rPr lang="en-US" altLang="en-US" sz="1600">
                <a:cs typeface="Arial" panose="020B0604020202020204" pitchFamily="34" charset="0"/>
              </a:rPr>
              <a:t> is measured by the smallest (weighted) number of relations separating a pair:</a:t>
            </a:r>
          </a:p>
        </p:txBody>
      </p:sp>
      <p:grpSp>
        <p:nvGrpSpPr>
          <p:cNvPr id="13317" name="Group 5"/>
          <p:cNvGrpSpPr>
            <a:grpSpLocks/>
          </p:cNvGrpSpPr>
          <p:nvPr/>
        </p:nvGrpSpPr>
        <p:grpSpPr bwMode="auto">
          <a:xfrm>
            <a:off x="3867150" y="4727575"/>
            <a:ext cx="2540000" cy="1003300"/>
            <a:chOff x="2496" y="2744"/>
            <a:chExt cx="1600" cy="632"/>
          </a:xfrm>
        </p:grpSpPr>
        <p:grpSp>
          <p:nvGrpSpPr>
            <p:cNvPr id="87087" name="Group 6"/>
            <p:cNvGrpSpPr>
              <a:grpSpLocks/>
            </p:cNvGrpSpPr>
            <p:nvPr/>
          </p:nvGrpSpPr>
          <p:grpSpPr bwMode="auto">
            <a:xfrm>
              <a:off x="2496" y="2744"/>
              <a:ext cx="1600" cy="632"/>
              <a:chOff x="2496" y="2744"/>
              <a:chExt cx="1600" cy="632"/>
            </a:xfrm>
          </p:grpSpPr>
          <p:sp>
            <p:nvSpPr>
              <p:cNvPr id="87092" name="Rectangle 7"/>
              <p:cNvSpPr>
                <a:spLocks noChangeArrowheads="1"/>
              </p:cNvSpPr>
              <p:nvPr/>
            </p:nvSpPr>
            <p:spPr bwMode="auto">
              <a:xfrm>
                <a:off x="2496" y="2768"/>
                <a:ext cx="168" cy="136"/>
              </a:xfrm>
              <a:prstGeom prst="rect">
                <a:avLst/>
              </a:prstGeom>
              <a:noFill/>
              <a:ln w="38100">
                <a:solidFill>
                  <a:srgbClr val="CCE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93" name="Rectangle 8"/>
              <p:cNvSpPr>
                <a:spLocks noChangeArrowheads="1"/>
              </p:cNvSpPr>
              <p:nvPr/>
            </p:nvSpPr>
            <p:spPr bwMode="auto">
              <a:xfrm>
                <a:off x="2816" y="2744"/>
                <a:ext cx="168" cy="136"/>
              </a:xfrm>
              <a:prstGeom prst="rect">
                <a:avLst/>
              </a:prstGeom>
              <a:noFill/>
              <a:ln w="38100">
                <a:solidFill>
                  <a:srgbClr val="CCE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94" name="Rectangle 9"/>
              <p:cNvSpPr>
                <a:spLocks noChangeArrowheads="1"/>
              </p:cNvSpPr>
              <p:nvPr/>
            </p:nvSpPr>
            <p:spPr bwMode="auto">
              <a:xfrm>
                <a:off x="3608" y="2856"/>
                <a:ext cx="168" cy="144"/>
              </a:xfrm>
              <a:prstGeom prst="rect">
                <a:avLst/>
              </a:prstGeom>
              <a:noFill/>
              <a:ln w="38100">
                <a:solidFill>
                  <a:srgbClr val="CCE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95" name="Rectangle 10"/>
              <p:cNvSpPr>
                <a:spLocks noChangeArrowheads="1"/>
              </p:cNvSpPr>
              <p:nvPr/>
            </p:nvSpPr>
            <p:spPr bwMode="auto">
              <a:xfrm>
                <a:off x="3928" y="3232"/>
                <a:ext cx="168" cy="144"/>
              </a:xfrm>
              <a:prstGeom prst="rect">
                <a:avLst/>
              </a:prstGeom>
              <a:noFill/>
              <a:ln w="38100">
                <a:solidFill>
                  <a:srgbClr val="CCE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sp>
          <p:nvSpPr>
            <p:cNvPr id="87088" name="Line 11"/>
            <p:cNvSpPr>
              <a:spLocks noChangeShapeType="1"/>
            </p:cNvSpPr>
            <p:nvPr/>
          </p:nvSpPr>
          <p:spPr bwMode="auto">
            <a:xfrm flipH="1" flipV="1">
              <a:off x="2680" y="2912"/>
              <a:ext cx="456" cy="336"/>
            </a:xfrm>
            <a:prstGeom prst="line">
              <a:avLst/>
            </a:prstGeom>
            <a:noFill/>
            <a:ln w="381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9" name="Line 12"/>
            <p:cNvSpPr>
              <a:spLocks noChangeShapeType="1"/>
            </p:cNvSpPr>
            <p:nvPr/>
          </p:nvSpPr>
          <p:spPr bwMode="auto">
            <a:xfrm flipH="1" flipV="1">
              <a:off x="2960" y="2912"/>
              <a:ext cx="192" cy="320"/>
            </a:xfrm>
            <a:prstGeom prst="line">
              <a:avLst/>
            </a:prstGeom>
            <a:noFill/>
            <a:ln w="381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90" name="Line 13"/>
            <p:cNvSpPr>
              <a:spLocks noChangeShapeType="1"/>
            </p:cNvSpPr>
            <p:nvPr/>
          </p:nvSpPr>
          <p:spPr bwMode="auto">
            <a:xfrm flipV="1">
              <a:off x="3264" y="3000"/>
              <a:ext cx="336" cy="256"/>
            </a:xfrm>
            <a:prstGeom prst="line">
              <a:avLst/>
            </a:prstGeom>
            <a:noFill/>
            <a:ln w="381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91" name="Line 14"/>
            <p:cNvSpPr>
              <a:spLocks noChangeShapeType="1"/>
            </p:cNvSpPr>
            <p:nvPr/>
          </p:nvSpPr>
          <p:spPr bwMode="auto">
            <a:xfrm>
              <a:off x="3288" y="3304"/>
              <a:ext cx="640" cy="0"/>
            </a:xfrm>
            <a:prstGeom prst="line">
              <a:avLst/>
            </a:prstGeom>
            <a:noFill/>
            <a:ln w="3810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7" name="Group 15"/>
          <p:cNvGrpSpPr>
            <a:grpSpLocks/>
          </p:cNvGrpSpPr>
          <p:nvPr/>
        </p:nvGrpSpPr>
        <p:grpSpPr bwMode="auto">
          <a:xfrm>
            <a:off x="2787650" y="3787775"/>
            <a:ext cx="3797300" cy="1701800"/>
            <a:chOff x="1816" y="2152"/>
            <a:chExt cx="2392" cy="1072"/>
          </a:xfrm>
        </p:grpSpPr>
        <p:grpSp>
          <p:nvGrpSpPr>
            <p:cNvPr id="87075" name="Group 16"/>
            <p:cNvGrpSpPr>
              <a:grpSpLocks/>
            </p:cNvGrpSpPr>
            <p:nvPr/>
          </p:nvGrpSpPr>
          <p:grpSpPr bwMode="auto">
            <a:xfrm>
              <a:off x="1816" y="2152"/>
              <a:ext cx="2392" cy="712"/>
              <a:chOff x="1816" y="2152"/>
              <a:chExt cx="2392" cy="712"/>
            </a:xfrm>
          </p:grpSpPr>
          <p:sp>
            <p:nvSpPr>
              <p:cNvPr id="87082" name="Rectangle 17"/>
              <p:cNvSpPr>
                <a:spLocks noChangeArrowheads="1"/>
              </p:cNvSpPr>
              <p:nvPr/>
            </p:nvSpPr>
            <p:spPr bwMode="auto">
              <a:xfrm>
                <a:off x="1816" y="2720"/>
                <a:ext cx="168" cy="144"/>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83" name="Rectangle 18"/>
              <p:cNvSpPr>
                <a:spLocks noChangeArrowheads="1"/>
              </p:cNvSpPr>
              <p:nvPr/>
            </p:nvSpPr>
            <p:spPr bwMode="auto">
              <a:xfrm>
                <a:off x="2168" y="2488"/>
                <a:ext cx="168" cy="144"/>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84" name="Rectangle 19"/>
              <p:cNvSpPr>
                <a:spLocks noChangeArrowheads="1"/>
              </p:cNvSpPr>
              <p:nvPr/>
            </p:nvSpPr>
            <p:spPr bwMode="auto">
              <a:xfrm>
                <a:off x="2896" y="2152"/>
                <a:ext cx="168" cy="144"/>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85" name="Rectangle 20"/>
              <p:cNvSpPr>
                <a:spLocks noChangeArrowheads="1"/>
              </p:cNvSpPr>
              <p:nvPr/>
            </p:nvSpPr>
            <p:spPr bwMode="auto">
              <a:xfrm>
                <a:off x="3656" y="2224"/>
                <a:ext cx="168" cy="144"/>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86" name="Rectangle 21"/>
              <p:cNvSpPr>
                <a:spLocks noChangeArrowheads="1"/>
              </p:cNvSpPr>
              <p:nvPr/>
            </p:nvSpPr>
            <p:spPr bwMode="auto">
              <a:xfrm>
                <a:off x="4040" y="2664"/>
                <a:ext cx="168" cy="144"/>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sp>
          <p:nvSpPr>
            <p:cNvPr id="87076" name="Line 22"/>
            <p:cNvSpPr>
              <a:spLocks noChangeShapeType="1"/>
            </p:cNvSpPr>
            <p:nvPr/>
          </p:nvSpPr>
          <p:spPr bwMode="auto">
            <a:xfrm flipH="1" flipV="1">
              <a:off x="1992" y="2784"/>
              <a:ext cx="480" cy="40"/>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7" name="Line 23"/>
            <p:cNvSpPr>
              <a:spLocks noChangeShapeType="1"/>
            </p:cNvSpPr>
            <p:nvPr/>
          </p:nvSpPr>
          <p:spPr bwMode="auto">
            <a:xfrm flipH="1" flipV="1">
              <a:off x="2328" y="2632"/>
              <a:ext cx="168" cy="136"/>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8" name="Line 24"/>
            <p:cNvSpPr>
              <a:spLocks noChangeShapeType="1"/>
            </p:cNvSpPr>
            <p:nvPr/>
          </p:nvSpPr>
          <p:spPr bwMode="auto">
            <a:xfrm flipV="1">
              <a:off x="2632" y="2304"/>
              <a:ext cx="288" cy="456"/>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9" name="Line 25"/>
            <p:cNvSpPr>
              <a:spLocks noChangeShapeType="1"/>
            </p:cNvSpPr>
            <p:nvPr/>
          </p:nvSpPr>
          <p:spPr bwMode="auto">
            <a:xfrm flipV="1">
              <a:off x="2912" y="2296"/>
              <a:ext cx="64" cy="432"/>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0" name="Line 26"/>
            <p:cNvSpPr>
              <a:spLocks noChangeShapeType="1"/>
            </p:cNvSpPr>
            <p:nvPr/>
          </p:nvSpPr>
          <p:spPr bwMode="auto">
            <a:xfrm flipV="1">
              <a:off x="3696" y="2376"/>
              <a:ext cx="48" cy="464"/>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81" name="Line 27"/>
            <p:cNvSpPr>
              <a:spLocks noChangeShapeType="1"/>
            </p:cNvSpPr>
            <p:nvPr/>
          </p:nvSpPr>
          <p:spPr bwMode="auto">
            <a:xfrm flipV="1">
              <a:off x="4032" y="2832"/>
              <a:ext cx="72" cy="392"/>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40" name="Group 28"/>
          <p:cNvGrpSpPr>
            <a:grpSpLocks/>
          </p:cNvGrpSpPr>
          <p:nvPr/>
        </p:nvGrpSpPr>
        <p:grpSpPr bwMode="auto">
          <a:xfrm>
            <a:off x="2343150" y="3063875"/>
            <a:ext cx="3416300" cy="2489200"/>
            <a:chOff x="1536" y="1696"/>
            <a:chExt cx="2152" cy="1568"/>
          </a:xfrm>
        </p:grpSpPr>
        <p:grpSp>
          <p:nvGrpSpPr>
            <p:cNvPr id="87064" name="Group 29"/>
            <p:cNvGrpSpPr>
              <a:grpSpLocks/>
            </p:cNvGrpSpPr>
            <p:nvPr/>
          </p:nvGrpSpPr>
          <p:grpSpPr bwMode="auto">
            <a:xfrm>
              <a:off x="1536" y="1696"/>
              <a:ext cx="1928" cy="1568"/>
              <a:chOff x="1536" y="1696"/>
              <a:chExt cx="1928" cy="1568"/>
            </a:xfrm>
          </p:grpSpPr>
          <p:sp>
            <p:nvSpPr>
              <p:cNvPr id="87071" name="Rectangle 30"/>
              <p:cNvSpPr>
                <a:spLocks noChangeArrowheads="1"/>
              </p:cNvSpPr>
              <p:nvPr/>
            </p:nvSpPr>
            <p:spPr bwMode="auto">
              <a:xfrm>
                <a:off x="2040" y="3112"/>
                <a:ext cx="168" cy="152"/>
              </a:xfrm>
              <a:prstGeom prst="rect">
                <a:avLst/>
              </a:prstGeom>
              <a:noFill/>
              <a:ln w="38100">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72" name="Rectangle 31"/>
              <p:cNvSpPr>
                <a:spLocks noChangeArrowheads="1"/>
              </p:cNvSpPr>
              <p:nvPr/>
            </p:nvSpPr>
            <p:spPr bwMode="auto">
              <a:xfrm>
                <a:off x="2400" y="2256"/>
                <a:ext cx="168" cy="152"/>
              </a:xfrm>
              <a:prstGeom prst="rect">
                <a:avLst/>
              </a:prstGeom>
              <a:noFill/>
              <a:ln w="38100">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73" name="Rectangle 32"/>
              <p:cNvSpPr>
                <a:spLocks noChangeArrowheads="1"/>
              </p:cNvSpPr>
              <p:nvPr/>
            </p:nvSpPr>
            <p:spPr bwMode="auto">
              <a:xfrm>
                <a:off x="3296" y="1696"/>
                <a:ext cx="168" cy="152"/>
              </a:xfrm>
              <a:prstGeom prst="rect">
                <a:avLst/>
              </a:prstGeom>
              <a:noFill/>
              <a:ln w="38100">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74" name="Rectangle 33"/>
              <p:cNvSpPr>
                <a:spLocks noChangeArrowheads="1"/>
              </p:cNvSpPr>
              <p:nvPr/>
            </p:nvSpPr>
            <p:spPr bwMode="auto">
              <a:xfrm>
                <a:off x="1536" y="3112"/>
                <a:ext cx="168" cy="152"/>
              </a:xfrm>
              <a:prstGeom prst="rect">
                <a:avLst/>
              </a:prstGeom>
              <a:noFill/>
              <a:ln w="38100">
                <a:solidFill>
                  <a:srgbClr val="66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sp>
          <p:nvSpPr>
            <p:cNvPr id="87065" name="Line 34"/>
            <p:cNvSpPr>
              <a:spLocks noChangeShapeType="1"/>
            </p:cNvSpPr>
            <p:nvPr/>
          </p:nvSpPr>
          <p:spPr bwMode="auto">
            <a:xfrm>
              <a:off x="1952" y="2880"/>
              <a:ext cx="120" cy="224"/>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6" name="Line 35"/>
            <p:cNvSpPr>
              <a:spLocks noChangeShapeType="1"/>
            </p:cNvSpPr>
            <p:nvPr/>
          </p:nvSpPr>
          <p:spPr bwMode="auto">
            <a:xfrm flipH="1">
              <a:off x="1672" y="2872"/>
              <a:ext cx="176" cy="224"/>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7" name="Line 36"/>
            <p:cNvSpPr>
              <a:spLocks noChangeShapeType="1"/>
            </p:cNvSpPr>
            <p:nvPr/>
          </p:nvSpPr>
          <p:spPr bwMode="auto">
            <a:xfrm flipV="1">
              <a:off x="2344" y="2408"/>
              <a:ext cx="48" cy="64"/>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8" name="Line 37"/>
            <p:cNvSpPr>
              <a:spLocks noChangeShapeType="1"/>
            </p:cNvSpPr>
            <p:nvPr/>
          </p:nvSpPr>
          <p:spPr bwMode="auto">
            <a:xfrm flipH="1">
              <a:off x="2568" y="2232"/>
              <a:ext cx="328" cy="80"/>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9" name="Line 38"/>
            <p:cNvSpPr>
              <a:spLocks noChangeShapeType="1"/>
            </p:cNvSpPr>
            <p:nvPr/>
          </p:nvSpPr>
          <p:spPr bwMode="auto">
            <a:xfrm flipV="1">
              <a:off x="3056" y="1872"/>
              <a:ext cx="240" cy="272"/>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0" name="Line 39"/>
            <p:cNvSpPr>
              <a:spLocks noChangeShapeType="1"/>
            </p:cNvSpPr>
            <p:nvPr/>
          </p:nvSpPr>
          <p:spPr bwMode="auto">
            <a:xfrm flipH="1" flipV="1">
              <a:off x="3448" y="1880"/>
              <a:ext cx="240" cy="328"/>
            </a:xfrm>
            <a:prstGeom prst="line">
              <a:avLst/>
            </a:prstGeom>
            <a:noFill/>
            <a:ln w="381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52" name="Group 40"/>
          <p:cNvGrpSpPr>
            <a:grpSpLocks/>
          </p:cNvGrpSpPr>
          <p:nvPr/>
        </p:nvGrpSpPr>
        <p:grpSpPr bwMode="auto">
          <a:xfrm>
            <a:off x="1682750" y="2073275"/>
            <a:ext cx="3695700" cy="3314700"/>
            <a:chOff x="1120" y="1072"/>
            <a:chExt cx="2328" cy="2088"/>
          </a:xfrm>
        </p:grpSpPr>
        <p:grpSp>
          <p:nvGrpSpPr>
            <p:cNvPr id="87056" name="Group 41"/>
            <p:cNvGrpSpPr>
              <a:grpSpLocks/>
            </p:cNvGrpSpPr>
            <p:nvPr/>
          </p:nvGrpSpPr>
          <p:grpSpPr bwMode="auto">
            <a:xfrm>
              <a:off x="1120" y="1072"/>
              <a:ext cx="2328" cy="2040"/>
              <a:chOff x="1120" y="1072"/>
              <a:chExt cx="2328" cy="2040"/>
            </a:xfrm>
          </p:grpSpPr>
          <p:sp>
            <p:nvSpPr>
              <p:cNvPr id="87061" name="Rectangle 42"/>
              <p:cNvSpPr>
                <a:spLocks noChangeArrowheads="1"/>
              </p:cNvSpPr>
              <p:nvPr/>
            </p:nvSpPr>
            <p:spPr bwMode="auto">
              <a:xfrm>
                <a:off x="1120" y="2960"/>
                <a:ext cx="168" cy="152"/>
              </a:xfrm>
              <a:prstGeom prst="rect">
                <a:avLst/>
              </a:prstGeom>
              <a:noFill/>
              <a:ln w="381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62" name="Rectangle 43"/>
              <p:cNvSpPr>
                <a:spLocks noChangeArrowheads="1"/>
              </p:cNvSpPr>
              <p:nvPr/>
            </p:nvSpPr>
            <p:spPr bwMode="auto">
              <a:xfrm>
                <a:off x="1976" y="2064"/>
                <a:ext cx="168" cy="152"/>
              </a:xfrm>
              <a:prstGeom prst="rect">
                <a:avLst/>
              </a:prstGeom>
              <a:noFill/>
              <a:ln w="381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63" name="Rectangle 44"/>
              <p:cNvSpPr>
                <a:spLocks noChangeArrowheads="1"/>
              </p:cNvSpPr>
              <p:nvPr/>
            </p:nvSpPr>
            <p:spPr bwMode="auto">
              <a:xfrm>
                <a:off x="3280" y="1072"/>
                <a:ext cx="168" cy="152"/>
              </a:xfrm>
              <a:prstGeom prst="rect">
                <a:avLst/>
              </a:prstGeom>
              <a:noFill/>
              <a:ln w="381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87057" name="Group 45"/>
            <p:cNvGrpSpPr>
              <a:grpSpLocks/>
            </p:cNvGrpSpPr>
            <p:nvPr/>
          </p:nvGrpSpPr>
          <p:grpSpPr bwMode="auto">
            <a:xfrm>
              <a:off x="1288" y="1240"/>
              <a:ext cx="2088" cy="1920"/>
              <a:chOff x="1288" y="1240"/>
              <a:chExt cx="2088" cy="1920"/>
            </a:xfrm>
          </p:grpSpPr>
          <p:sp>
            <p:nvSpPr>
              <p:cNvPr id="87058" name="Line 46"/>
              <p:cNvSpPr>
                <a:spLocks noChangeShapeType="1"/>
              </p:cNvSpPr>
              <p:nvPr/>
            </p:nvSpPr>
            <p:spPr bwMode="auto">
              <a:xfrm flipH="1" flipV="1">
                <a:off x="1288" y="3072"/>
                <a:ext cx="240" cy="88"/>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9" name="Line 47"/>
              <p:cNvSpPr>
                <a:spLocks noChangeShapeType="1"/>
              </p:cNvSpPr>
              <p:nvPr/>
            </p:nvSpPr>
            <p:spPr bwMode="auto">
              <a:xfrm flipH="1" flipV="1">
                <a:off x="2144" y="2184"/>
                <a:ext cx="232" cy="96"/>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0" name="Line 48"/>
              <p:cNvSpPr>
                <a:spLocks noChangeShapeType="1"/>
              </p:cNvSpPr>
              <p:nvPr/>
            </p:nvSpPr>
            <p:spPr bwMode="auto">
              <a:xfrm flipH="1" flipV="1">
                <a:off x="3368" y="1240"/>
                <a:ext cx="8" cy="440"/>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361" name="Group 49"/>
          <p:cNvGrpSpPr>
            <a:grpSpLocks/>
          </p:cNvGrpSpPr>
          <p:nvPr/>
        </p:nvGrpSpPr>
        <p:grpSpPr bwMode="auto">
          <a:xfrm>
            <a:off x="1898650" y="3863975"/>
            <a:ext cx="1117600" cy="1181100"/>
            <a:chOff x="1256" y="2200"/>
            <a:chExt cx="704" cy="744"/>
          </a:xfrm>
        </p:grpSpPr>
        <p:sp>
          <p:nvSpPr>
            <p:cNvPr id="87053" name="Rectangle 50"/>
            <p:cNvSpPr>
              <a:spLocks noChangeArrowheads="1"/>
            </p:cNvSpPr>
            <p:nvPr/>
          </p:nvSpPr>
          <p:spPr bwMode="auto">
            <a:xfrm>
              <a:off x="1520" y="2344"/>
              <a:ext cx="160" cy="16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7054" name="Line 51"/>
            <p:cNvSpPr>
              <a:spLocks noChangeShapeType="1"/>
            </p:cNvSpPr>
            <p:nvPr/>
          </p:nvSpPr>
          <p:spPr bwMode="auto">
            <a:xfrm flipV="1">
              <a:off x="1256" y="2520"/>
              <a:ext cx="264" cy="42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Line 52"/>
            <p:cNvSpPr>
              <a:spLocks noChangeShapeType="1"/>
            </p:cNvSpPr>
            <p:nvPr/>
          </p:nvSpPr>
          <p:spPr bwMode="auto">
            <a:xfrm flipH="1">
              <a:off x="1688" y="2200"/>
              <a:ext cx="272" cy="152"/>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65" name="Text Box 53"/>
          <p:cNvSpPr txBox="1">
            <a:spLocks noChangeArrowheads="1"/>
          </p:cNvSpPr>
          <p:nvPr/>
        </p:nvSpPr>
        <p:spPr bwMode="auto">
          <a:xfrm>
            <a:off x="7026275" y="2354263"/>
            <a:ext cx="17541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Actor “a” is:</a:t>
            </a:r>
          </a:p>
          <a:p>
            <a:pPr>
              <a:spcBef>
                <a:spcPct val="0"/>
              </a:spcBef>
              <a:buFontTx/>
              <a:buNone/>
            </a:pPr>
            <a:r>
              <a:rPr lang="en-US" altLang="en-US" sz="2000">
                <a:cs typeface="Arial" panose="020B0604020202020204" pitchFamily="34" charset="0"/>
              </a:rPr>
              <a:t>  1 step from 4</a:t>
            </a:r>
          </a:p>
          <a:p>
            <a:pPr>
              <a:spcBef>
                <a:spcPct val="0"/>
              </a:spcBef>
              <a:buFontTx/>
              <a:buNone/>
            </a:pPr>
            <a:r>
              <a:rPr lang="en-US" altLang="en-US" sz="2000">
                <a:cs typeface="Arial" panose="020B0604020202020204" pitchFamily="34" charset="0"/>
              </a:rPr>
              <a:t>  2 steps from 5</a:t>
            </a:r>
          </a:p>
          <a:p>
            <a:pPr>
              <a:spcBef>
                <a:spcPct val="0"/>
              </a:spcBef>
              <a:buFontTx/>
              <a:buNone/>
            </a:pPr>
            <a:r>
              <a:rPr lang="en-US" altLang="en-US" sz="2000">
                <a:cs typeface="Arial" panose="020B0604020202020204" pitchFamily="34" charset="0"/>
              </a:rPr>
              <a:t>  3 steps from 4</a:t>
            </a:r>
          </a:p>
          <a:p>
            <a:pPr>
              <a:spcBef>
                <a:spcPct val="0"/>
              </a:spcBef>
              <a:buFontTx/>
              <a:buNone/>
            </a:pPr>
            <a:r>
              <a:rPr lang="en-US" altLang="en-US" sz="2000">
                <a:cs typeface="Arial" panose="020B0604020202020204" pitchFamily="34" charset="0"/>
              </a:rPr>
              <a:t>  4 steps from 3</a:t>
            </a:r>
          </a:p>
          <a:p>
            <a:pPr>
              <a:spcBef>
                <a:spcPct val="0"/>
              </a:spcBef>
              <a:buFontTx/>
              <a:buNone/>
            </a:pPr>
            <a:r>
              <a:rPr lang="en-US" altLang="en-US" sz="2000">
                <a:cs typeface="Arial" panose="020B0604020202020204" pitchFamily="34" charset="0"/>
              </a:rPr>
              <a:t>  5 steps from 1</a:t>
            </a:r>
          </a:p>
        </p:txBody>
      </p:sp>
      <p:sp>
        <p:nvSpPr>
          <p:cNvPr id="87051" name="TextBox 1"/>
          <p:cNvSpPr txBox="1">
            <a:spLocks noChangeArrowheads="1"/>
          </p:cNvSpPr>
          <p:nvPr/>
        </p:nvSpPr>
        <p:spPr bwMode="auto">
          <a:xfrm>
            <a:off x="4827588" y="5387975"/>
            <a:ext cx="29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a</a:t>
            </a:r>
          </a:p>
        </p:txBody>
      </p:sp>
      <p:sp>
        <p:nvSpPr>
          <p:cNvPr id="56"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Distance</a:t>
            </a:r>
            <a:endParaRPr lang="en-US" altLang="en-US" sz="2000" i="1" dirty="0"/>
          </a:p>
        </p:txBody>
      </p:sp>
    </p:spTree>
    <p:extLst>
      <p:ext uri="{BB962C8B-B14F-4D97-AF65-F5344CB8AC3E}">
        <p14:creationId xmlns:p14="http://schemas.microsoft.com/office/powerpoint/2010/main" val="329734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3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3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3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30513"/>
            <a:ext cx="4005263" cy="2751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ectangle 121"/>
          <p:cNvSpPr/>
          <p:nvPr/>
        </p:nvSpPr>
        <p:spPr>
          <a:xfrm>
            <a:off x="4824413" y="1419225"/>
            <a:ext cx="4179887" cy="5199063"/>
          </a:xfrm>
          <a:prstGeom prst="rect">
            <a:avLst/>
          </a:prstGeom>
          <a:solidFill>
            <a:schemeClr val="accent4">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8" name="Text Box 2"/>
          <p:cNvSpPr txBox="1">
            <a:spLocks noChangeArrowheads="1"/>
          </p:cNvSpPr>
          <p:nvPr/>
        </p:nvSpPr>
        <p:spPr bwMode="auto">
          <a:xfrm>
            <a:off x="228600" y="2814638"/>
            <a:ext cx="4051300"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SAS Monospace" panose="020B0609020202020204" pitchFamily="49" charset="0"/>
                <a:cs typeface="Arial" panose="020B0604020202020204" pitchFamily="34" charset="0"/>
              </a:rPr>
              <a:t>     a  b  c  d  e  f  g  h  i  j  k  l  m</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a.  .  1  2  .  .  .  .  .  .  .  .  2  1</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b.  3  .  1  .  .  .  .  .  .  .  .  1  2</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c.  .  .  .  .  .  .  .  .  .  .  .  .  .</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d.  4  3  1  .  1  2  1  .  2  .  .  2  3</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e.  3  2  2  1  .  1  2  .  1  .  .  1  2</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f.  4  3  3  2  1  .  3  .  2  .  .  2  3</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g.  5  4  4  3  2  1  .  .  3  .  .  3  4</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h.  .  .  .  .  .  .  .  .  1  .  .  .  .</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i.  .  .  .  .  .  .  .  .  .  .  .  .  .</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j.  .  .  .  .  .  .  .  .  1  .  .  .  .</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k.  .  .  .  .  .  .  .  .  1  .  .  .  .</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l.  2  1  2  .  .  .  .  .  .  .  .  .  1</a:t>
            </a:r>
          </a:p>
          <a:p>
            <a:pPr eaLnBrk="1" hangingPunct="1">
              <a:spcBef>
                <a:spcPct val="0"/>
              </a:spcBef>
              <a:buFontTx/>
              <a:buNone/>
            </a:pPr>
            <a:r>
              <a:rPr lang="en-US" altLang="en-US" sz="1200">
                <a:latin typeface="SAS Monospace" panose="020B0609020202020204" pitchFamily="49" charset="0"/>
                <a:cs typeface="Arial" panose="020B0604020202020204" pitchFamily="34" charset="0"/>
              </a:rPr>
              <a:t> m.  1  2  3  .  .  .  .  .  .  .  .  1  .</a:t>
            </a:r>
          </a:p>
          <a:p>
            <a:pPr eaLnBrk="1" hangingPunct="1">
              <a:spcBef>
                <a:spcPct val="0"/>
              </a:spcBef>
              <a:buFontTx/>
              <a:buNone/>
            </a:pPr>
            <a:endParaRPr lang="en-US" altLang="en-US" sz="1200">
              <a:latin typeface="SAS Monospace" panose="020B0609020202020204" pitchFamily="49" charset="0"/>
              <a:cs typeface="Arial" panose="020B0604020202020204" pitchFamily="34" charset="0"/>
            </a:endParaRPr>
          </a:p>
          <a:p>
            <a:pPr eaLnBrk="1" hangingPunct="1">
              <a:spcBef>
                <a:spcPct val="0"/>
              </a:spcBef>
              <a:buFontTx/>
              <a:buNone/>
            </a:pPr>
            <a:endParaRPr lang="en-US" altLang="en-US" sz="1200">
              <a:latin typeface="SAS Monospace" panose="020B0609020202020204" pitchFamily="49" charset="0"/>
              <a:cs typeface="Arial" panose="020B0604020202020204" pitchFamily="34" charset="0"/>
            </a:endParaRPr>
          </a:p>
        </p:txBody>
      </p:sp>
      <p:grpSp>
        <p:nvGrpSpPr>
          <p:cNvPr id="88069" name="Group 3"/>
          <p:cNvGrpSpPr>
            <a:grpSpLocks/>
          </p:cNvGrpSpPr>
          <p:nvPr/>
        </p:nvGrpSpPr>
        <p:grpSpPr bwMode="auto">
          <a:xfrm>
            <a:off x="4802188" y="1379538"/>
            <a:ext cx="3881437" cy="5214937"/>
            <a:chOff x="2807" y="371"/>
            <a:chExt cx="2773" cy="3618"/>
          </a:xfrm>
        </p:grpSpPr>
        <p:grpSp>
          <p:nvGrpSpPr>
            <p:cNvPr id="88072" name="Group 4"/>
            <p:cNvGrpSpPr>
              <a:grpSpLocks/>
            </p:cNvGrpSpPr>
            <p:nvPr/>
          </p:nvGrpSpPr>
          <p:grpSpPr bwMode="auto">
            <a:xfrm>
              <a:off x="2807" y="457"/>
              <a:ext cx="2773" cy="3532"/>
              <a:chOff x="2542" y="439"/>
              <a:chExt cx="2773" cy="3532"/>
            </a:xfrm>
          </p:grpSpPr>
          <p:sp>
            <p:nvSpPr>
              <p:cNvPr id="88074" name="Rectangle 5"/>
              <p:cNvSpPr>
                <a:spLocks noChangeArrowheads="1"/>
              </p:cNvSpPr>
              <p:nvPr/>
            </p:nvSpPr>
            <p:spPr bwMode="auto">
              <a:xfrm>
                <a:off x="2550" y="1341"/>
                <a:ext cx="179" cy="17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75" name="Rectangle 6"/>
              <p:cNvSpPr>
                <a:spLocks noChangeArrowheads="1"/>
              </p:cNvSpPr>
              <p:nvPr/>
            </p:nvSpPr>
            <p:spPr bwMode="auto">
              <a:xfrm>
                <a:off x="2550" y="1341"/>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76" name="Rectangle 7"/>
              <p:cNvSpPr>
                <a:spLocks noChangeArrowheads="1"/>
              </p:cNvSpPr>
              <p:nvPr/>
            </p:nvSpPr>
            <p:spPr bwMode="auto">
              <a:xfrm>
                <a:off x="2612" y="2497"/>
                <a:ext cx="179"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77" name="Rectangle 8"/>
              <p:cNvSpPr>
                <a:spLocks noChangeArrowheads="1"/>
              </p:cNvSpPr>
              <p:nvPr/>
            </p:nvSpPr>
            <p:spPr bwMode="auto">
              <a:xfrm>
                <a:off x="2612" y="2497"/>
                <a:ext cx="179" cy="178"/>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78" name="Rectangle 9"/>
              <p:cNvSpPr>
                <a:spLocks noChangeArrowheads="1"/>
              </p:cNvSpPr>
              <p:nvPr/>
            </p:nvSpPr>
            <p:spPr bwMode="auto">
              <a:xfrm>
                <a:off x="4001" y="2783"/>
                <a:ext cx="178" cy="1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79" name="Rectangle 10"/>
              <p:cNvSpPr>
                <a:spLocks noChangeArrowheads="1"/>
              </p:cNvSpPr>
              <p:nvPr/>
            </p:nvSpPr>
            <p:spPr bwMode="auto">
              <a:xfrm>
                <a:off x="4001" y="2783"/>
                <a:ext cx="178" cy="178"/>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0" name="Rectangle 11"/>
              <p:cNvSpPr>
                <a:spLocks noChangeArrowheads="1"/>
              </p:cNvSpPr>
              <p:nvPr/>
            </p:nvSpPr>
            <p:spPr bwMode="auto">
              <a:xfrm>
                <a:off x="3399" y="1627"/>
                <a:ext cx="179" cy="17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1" name="Rectangle 12"/>
              <p:cNvSpPr>
                <a:spLocks noChangeArrowheads="1"/>
              </p:cNvSpPr>
              <p:nvPr/>
            </p:nvSpPr>
            <p:spPr bwMode="auto">
              <a:xfrm>
                <a:off x="3399" y="1627"/>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2" name="Rectangle 13"/>
              <p:cNvSpPr>
                <a:spLocks noChangeArrowheads="1"/>
              </p:cNvSpPr>
              <p:nvPr/>
            </p:nvSpPr>
            <p:spPr bwMode="auto">
              <a:xfrm>
                <a:off x="4501" y="823"/>
                <a:ext cx="179"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3" name="Rectangle 14"/>
              <p:cNvSpPr>
                <a:spLocks noChangeArrowheads="1"/>
              </p:cNvSpPr>
              <p:nvPr/>
            </p:nvSpPr>
            <p:spPr bwMode="auto">
              <a:xfrm>
                <a:off x="4501" y="823"/>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4" name="Rectangle 15"/>
              <p:cNvSpPr>
                <a:spLocks noChangeArrowheads="1"/>
              </p:cNvSpPr>
              <p:nvPr/>
            </p:nvSpPr>
            <p:spPr bwMode="auto">
              <a:xfrm>
                <a:off x="5135" y="1743"/>
                <a:ext cx="179"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5" name="Rectangle 16"/>
              <p:cNvSpPr>
                <a:spLocks noChangeArrowheads="1"/>
              </p:cNvSpPr>
              <p:nvPr/>
            </p:nvSpPr>
            <p:spPr bwMode="auto">
              <a:xfrm>
                <a:off x="5135" y="1743"/>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6" name="Rectangle 17"/>
              <p:cNvSpPr>
                <a:spLocks noChangeArrowheads="1"/>
              </p:cNvSpPr>
              <p:nvPr/>
            </p:nvSpPr>
            <p:spPr bwMode="auto">
              <a:xfrm>
                <a:off x="4930" y="2899"/>
                <a:ext cx="179" cy="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7" name="Rectangle 18"/>
              <p:cNvSpPr>
                <a:spLocks noChangeArrowheads="1"/>
              </p:cNvSpPr>
              <p:nvPr/>
            </p:nvSpPr>
            <p:spPr bwMode="auto">
              <a:xfrm>
                <a:off x="4930" y="2899"/>
                <a:ext cx="179" cy="178"/>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8" name="Rectangle 19"/>
              <p:cNvSpPr>
                <a:spLocks noChangeArrowheads="1"/>
              </p:cNvSpPr>
              <p:nvPr/>
            </p:nvSpPr>
            <p:spPr bwMode="auto">
              <a:xfrm>
                <a:off x="3658" y="3738"/>
                <a:ext cx="179" cy="17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89" name="Rectangle 20"/>
              <p:cNvSpPr>
                <a:spLocks noChangeArrowheads="1"/>
              </p:cNvSpPr>
              <p:nvPr/>
            </p:nvSpPr>
            <p:spPr bwMode="auto">
              <a:xfrm>
                <a:off x="3658" y="3738"/>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0" name="Rectangle 21"/>
              <p:cNvSpPr>
                <a:spLocks noChangeArrowheads="1"/>
              </p:cNvSpPr>
              <p:nvPr/>
            </p:nvSpPr>
            <p:spPr bwMode="auto">
              <a:xfrm>
                <a:off x="3032" y="2818"/>
                <a:ext cx="179" cy="17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1" name="Rectangle 22"/>
              <p:cNvSpPr>
                <a:spLocks noChangeArrowheads="1"/>
              </p:cNvSpPr>
              <p:nvPr/>
            </p:nvSpPr>
            <p:spPr bwMode="auto">
              <a:xfrm>
                <a:off x="3032" y="2818"/>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2" name="Rectangle 23"/>
              <p:cNvSpPr>
                <a:spLocks noChangeArrowheads="1"/>
              </p:cNvSpPr>
              <p:nvPr/>
            </p:nvSpPr>
            <p:spPr bwMode="auto">
              <a:xfrm>
                <a:off x="3783" y="2247"/>
                <a:ext cx="182" cy="1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3" name="Rectangle 24"/>
              <p:cNvSpPr>
                <a:spLocks noChangeArrowheads="1"/>
              </p:cNvSpPr>
              <p:nvPr/>
            </p:nvSpPr>
            <p:spPr bwMode="auto">
              <a:xfrm>
                <a:off x="3783" y="2247"/>
                <a:ext cx="182" cy="178"/>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4" name="Rectangle 25"/>
              <p:cNvSpPr>
                <a:spLocks noChangeArrowheads="1"/>
              </p:cNvSpPr>
              <p:nvPr/>
            </p:nvSpPr>
            <p:spPr bwMode="auto">
              <a:xfrm>
                <a:off x="4483" y="1734"/>
                <a:ext cx="179" cy="1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5" name="Rectangle 26"/>
              <p:cNvSpPr>
                <a:spLocks noChangeArrowheads="1"/>
              </p:cNvSpPr>
              <p:nvPr/>
            </p:nvSpPr>
            <p:spPr bwMode="auto">
              <a:xfrm>
                <a:off x="4483" y="1734"/>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6" name="Rectangle 27"/>
              <p:cNvSpPr>
                <a:spLocks noChangeArrowheads="1"/>
              </p:cNvSpPr>
              <p:nvPr/>
            </p:nvSpPr>
            <p:spPr bwMode="auto">
              <a:xfrm>
                <a:off x="3676" y="957"/>
                <a:ext cx="179" cy="17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7" name="Rectangle 28"/>
              <p:cNvSpPr>
                <a:spLocks noChangeArrowheads="1"/>
              </p:cNvSpPr>
              <p:nvPr/>
            </p:nvSpPr>
            <p:spPr bwMode="auto">
              <a:xfrm>
                <a:off x="3676" y="957"/>
                <a:ext cx="179"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098" name="Rectangle 29"/>
              <p:cNvSpPr>
                <a:spLocks noChangeArrowheads="1"/>
              </p:cNvSpPr>
              <p:nvPr/>
            </p:nvSpPr>
            <p:spPr bwMode="auto">
              <a:xfrm>
                <a:off x="2720" y="439"/>
                <a:ext cx="178" cy="17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cs typeface="Arial" panose="020B0604020202020204" pitchFamily="34" charset="0"/>
                </a:endParaRPr>
              </a:p>
            </p:txBody>
          </p:sp>
          <p:sp>
            <p:nvSpPr>
              <p:cNvPr id="88099" name="Rectangle 30"/>
              <p:cNvSpPr>
                <a:spLocks noChangeArrowheads="1"/>
              </p:cNvSpPr>
              <p:nvPr/>
            </p:nvSpPr>
            <p:spPr bwMode="auto">
              <a:xfrm>
                <a:off x="2720" y="439"/>
                <a:ext cx="178" cy="179"/>
              </a:xfrm>
              <a:prstGeom prst="rect">
                <a:avLst/>
              </a:prstGeom>
              <a:noFill/>
              <a:ln w="14288"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88100" name="Freeform 31"/>
              <p:cNvSpPr>
                <a:spLocks/>
              </p:cNvSpPr>
              <p:nvPr/>
            </p:nvSpPr>
            <p:spPr bwMode="auto">
              <a:xfrm>
                <a:off x="2666" y="618"/>
                <a:ext cx="125" cy="682"/>
              </a:xfrm>
              <a:custGeom>
                <a:avLst/>
                <a:gdLst>
                  <a:gd name="T0" fmla="*/ 125 w 125"/>
                  <a:gd name="T1" fmla="*/ 0 h 682"/>
                  <a:gd name="T2" fmla="*/ 0 w 125"/>
                  <a:gd name="T3" fmla="*/ 682 h 682"/>
                  <a:gd name="T4" fmla="*/ 125 w 125"/>
                  <a:gd name="T5" fmla="*/ 0 h 682"/>
                  <a:gd name="T6" fmla="*/ 0 60000 65536"/>
                  <a:gd name="T7" fmla="*/ 0 60000 65536"/>
                  <a:gd name="T8" fmla="*/ 0 60000 65536"/>
                </a:gdLst>
                <a:ahLst/>
                <a:cxnLst>
                  <a:cxn ang="T6">
                    <a:pos x="T0" y="T1"/>
                  </a:cxn>
                  <a:cxn ang="T7">
                    <a:pos x="T2" y="T3"/>
                  </a:cxn>
                  <a:cxn ang="T8">
                    <a:pos x="T4" y="T5"/>
                  </a:cxn>
                </a:cxnLst>
                <a:rect l="0" t="0" r="r" b="b"/>
                <a:pathLst>
                  <a:path w="125" h="682">
                    <a:moveTo>
                      <a:pt x="125" y="0"/>
                    </a:moveTo>
                    <a:lnTo>
                      <a:pt x="0" y="682"/>
                    </a:lnTo>
                    <a:lnTo>
                      <a:pt x="125"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1" name="Line 32"/>
              <p:cNvSpPr>
                <a:spLocks noChangeShapeType="1"/>
              </p:cNvSpPr>
              <p:nvPr/>
            </p:nvSpPr>
            <p:spPr bwMode="auto">
              <a:xfrm flipH="1">
                <a:off x="2666" y="618"/>
                <a:ext cx="125" cy="682"/>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2" name="Freeform 33"/>
              <p:cNvSpPr>
                <a:spLocks/>
              </p:cNvSpPr>
              <p:nvPr/>
            </p:nvSpPr>
            <p:spPr bwMode="auto">
              <a:xfrm>
                <a:off x="2654" y="1222"/>
                <a:ext cx="51" cy="119"/>
              </a:xfrm>
              <a:custGeom>
                <a:avLst/>
                <a:gdLst>
                  <a:gd name="T0" fmla="*/ 3 w 51"/>
                  <a:gd name="T1" fmla="*/ 119 h 119"/>
                  <a:gd name="T2" fmla="*/ 51 w 51"/>
                  <a:gd name="T3" fmla="*/ 12 h 119"/>
                  <a:gd name="T4" fmla="*/ 21 w 51"/>
                  <a:gd name="T5" fmla="*/ 33 h 119"/>
                  <a:gd name="T6" fmla="*/ 21 w 51"/>
                  <a:gd name="T7" fmla="*/ 33 h 119"/>
                  <a:gd name="T8" fmla="*/ 0 w 51"/>
                  <a:gd name="T9" fmla="*/ 0 h 119"/>
                  <a:gd name="T10" fmla="*/ 3 w 51"/>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19">
                    <a:moveTo>
                      <a:pt x="3" y="119"/>
                    </a:moveTo>
                    <a:lnTo>
                      <a:pt x="51" y="12"/>
                    </a:lnTo>
                    <a:lnTo>
                      <a:pt x="21" y="33"/>
                    </a:lnTo>
                    <a:lnTo>
                      <a:pt x="0" y="0"/>
                    </a:lnTo>
                    <a:lnTo>
                      <a:pt x="3" y="119"/>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3" name="Freeform 34"/>
              <p:cNvSpPr>
                <a:spLocks/>
              </p:cNvSpPr>
              <p:nvPr/>
            </p:nvSpPr>
            <p:spPr bwMode="auto">
              <a:xfrm>
                <a:off x="2654" y="1222"/>
                <a:ext cx="51" cy="119"/>
              </a:xfrm>
              <a:custGeom>
                <a:avLst/>
                <a:gdLst>
                  <a:gd name="T0" fmla="*/ 3 w 51"/>
                  <a:gd name="T1" fmla="*/ 119 h 119"/>
                  <a:gd name="T2" fmla="*/ 51 w 51"/>
                  <a:gd name="T3" fmla="*/ 12 h 119"/>
                  <a:gd name="T4" fmla="*/ 21 w 51"/>
                  <a:gd name="T5" fmla="*/ 33 h 119"/>
                  <a:gd name="T6" fmla="*/ 21 w 51"/>
                  <a:gd name="T7" fmla="*/ 33 h 119"/>
                  <a:gd name="T8" fmla="*/ 0 w 51"/>
                  <a:gd name="T9" fmla="*/ 0 h 119"/>
                  <a:gd name="T10" fmla="*/ 3 w 51"/>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19">
                    <a:moveTo>
                      <a:pt x="3" y="119"/>
                    </a:moveTo>
                    <a:lnTo>
                      <a:pt x="51" y="12"/>
                    </a:lnTo>
                    <a:lnTo>
                      <a:pt x="21" y="33"/>
                    </a:lnTo>
                    <a:lnTo>
                      <a:pt x="0" y="0"/>
                    </a:lnTo>
                    <a:lnTo>
                      <a:pt x="3" y="119"/>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04" name="Freeform 35"/>
              <p:cNvSpPr>
                <a:spLocks/>
              </p:cNvSpPr>
              <p:nvPr/>
            </p:nvSpPr>
            <p:spPr bwMode="auto">
              <a:xfrm>
                <a:off x="2729" y="1466"/>
                <a:ext cx="628" cy="203"/>
              </a:xfrm>
              <a:custGeom>
                <a:avLst/>
                <a:gdLst>
                  <a:gd name="T0" fmla="*/ 0 w 628"/>
                  <a:gd name="T1" fmla="*/ 0 h 203"/>
                  <a:gd name="T2" fmla="*/ 628 w 628"/>
                  <a:gd name="T3" fmla="*/ 203 h 203"/>
                  <a:gd name="T4" fmla="*/ 0 w 628"/>
                  <a:gd name="T5" fmla="*/ 0 h 203"/>
                  <a:gd name="T6" fmla="*/ 0 60000 65536"/>
                  <a:gd name="T7" fmla="*/ 0 60000 65536"/>
                  <a:gd name="T8" fmla="*/ 0 60000 65536"/>
                </a:gdLst>
                <a:ahLst/>
                <a:cxnLst>
                  <a:cxn ang="T6">
                    <a:pos x="T0" y="T1"/>
                  </a:cxn>
                  <a:cxn ang="T7">
                    <a:pos x="T2" y="T3"/>
                  </a:cxn>
                  <a:cxn ang="T8">
                    <a:pos x="T4" y="T5"/>
                  </a:cxn>
                </a:cxnLst>
                <a:rect l="0" t="0" r="r" b="b"/>
                <a:pathLst>
                  <a:path w="628" h="203">
                    <a:moveTo>
                      <a:pt x="0" y="0"/>
                    </a:moveTo>
                    <a:lnTo>
                      <a:pt x="628" y="203"/>
                    </a:lnTo>
                    <a:lnTo>
                      <a:pt x="0" y="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5" name="Line 36"/>
              <p:cNvSpPr>
                <a:spLocks noChangeShapeType="1"/>
              </p:cNvSpPr>
              <p:nvPr/>
            </p:nvSpPr>
            <p:spPr bwMode="auto">
              <a:xfrm>
                <a:off x="2729" y="1466"/>
                <a:ext cx="628" cy="203"/>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6" name="Freeform 37"/>
              <p:cNvSpPr>
                <a:spLocks/>
              </p:cNvSpPr>
              <p:nvPr/>
            </p:nvSpPr>
            <p:spPr bwMode="auto">
              <a:xfrm>
                <a:off x="3283" y="1621"/>
                <a:ext cx="116" cy="60"/>
              </a:xfrm>
              <a:custGeom>
                <a:avLst/>
                <a:gdLst>
                  <a:gd name="T0" fmla="*/ 116 w 116"/>
                  <a:gd name="T1" fmla="*/ 60 h 60"/>
                  <a:gd name="T2" fmla="*/ 15 w 116"/>
                  <a:gd name="T3" fmla="*/ 0 h 60"/>
                  <a:gd name="T4" fmla="*/ 32 w 116"/>
                  <a:gd name="T5" fmla="*/ 33 h 60"/>
                  <a:gd name="T6" fmla="*/ 32 w 116"/>
                  <a:gd name="T7" fmla="*/ 33 h 60"/>
                  <a:gd name="T8" fmla="*/ 0 w 116"/>
                  <a:gd name="T9" fmla="*/ 51 h 60"/>
                  <a:gd name="T10" fmla="*/ 116 w 116"/>
                  <a:gd name="T11" fmla="*/ 6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60">
                    <a:moveTo>
                      <a:pt x="116" y="60"/>
                    </a:moveTo>
                    <a:lnTo>
                      <a:pt x="15" y="0"/>
                    </a:lnTo>
                    <a:lnTo>
                      <a:pt x="32" y="33"/>
                    </a:lnTo>
                    <a:lnTo>
                      <a:pt x="0" y="51"/>
                    </a:lnTo>
                    <a:lnTo>
                      <a:pt x="116" y="6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7" name="Freeform 38"/>
              <p:cNvSpPr>
                <a:spLocks/>
              </p:cNvSpPr>
              <p:nvPr/>
            </p:nvSpPr>
            <p:spPr bwMode="auto">
              <a:xfrm>
                <a:off x="3283" y="1621"/>
                <a:ext cx="116" cy="60"/>
              </a:xfrm>
              <a:custGeom>
                <a:avLst/>
                <a:gdLst>
                  <a:gd name="T0" fmla="*/ 116 w 116"/>
                  <a:gd name="T1" fmla="*/ 60 h 60"/>
                  <a:gd name="T2" fmla="*/ 15 w 116"/>
                  <a:gd name="T3" fmla="*/ 0 h 60"/>
                  <a:gd name="T4" fmla="*/ 32 w 116"/>
                  <a:gd name="T5" fmla="*/ 33 h 60"/>
                  <a:gd name="T6" fmla="*/ 32 w 116"/>
                  <a:gd name="T7" fmla="*/ 33 h 60"/>
                  <a:gd name="T8" fmla="*/ 0 w 116"/>
                  <a:gd name="T9" fmla="*/ 51 h 60"/>
                  <a:gd name="T10" fmla="*/ 116 w 116"/>
                  <a:gd name="T11" fmla="*/ 6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60">
                    <a:moveTo>
                      <a:pt x="116" y="60"/>
                    </a:moveTo>
                    <a:lnTo>
                      <a:pt x="15" y="0"/>
                    </a:lnTo>
                    <a:lnTo>
                      <a:pt x="32" y="33"/>
                    </a:lnTo>
                    <a:lnTo>
                      <a:pt x="0" y="51"/>
                    </a:lnTo>
                    <a:lnTo>
                      <a:pt x="116" y="6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08" name="Freeform 39"/>
              <p:cNvSpPr>
                <a:spLocks/>
              </p:cNvSpPr>
              <p:nvPr/>
            </p:nvSpPr>
            <p:spPr bwMode="auto">
              <a:xfrm>
                <a:off x="2898" y="582"/>
                <a:ext cx="739" cy="390"/>
              </a:xfrm>
              <a:custGeom>
                <a:avLst/>
                <a:gdLst>
                  <a:gd name="T0" fmla="*/ 0 w 739"/>
                  <a:gd name="T1" fmla="*/ 0 h 390"/>
                  <a:gd name="T2" fmla="*/ 739 w 739"/>
                  <a:gd name="T3" fmla="*/ 390 h 390"/>
                  <a:gd name="T4" fmla="*/ 0 w 739"/>
                  <a:gd name="T5" fmla="*/ 0 h 390"/>
                  <a:gd name="T6" fmla="*/ 0 60000 65536"/>
                  <a:gd name="T7" fmla="*/ 0 60000 65536"/>
                  <a:gd name="T8" fmla="*/ 0 60000 65536"/>
                </a:gdLst>
                <a:ahLst/>
                <a:cxnLst>
                  <a:cxn ang="T6">
                    <a:pos x="T0" y="T1"/>
                  </a:cxn>
                  <a:cxn ang="T7">
                    <a:pos x="T2" y="T3"/>
                  </a:cxn>
                  <a:cxn ang="T8">
                    <a:pos x="T4" y="T5"/>
                  </a:cxn>
                </a:cxnLst>
                <a:rect l="0" t="0" r="r" b="b"/>
                <a:pathLst>
                  <a:path w="739" h="390">
                    <a:moveTo>
                      <a:pt x="0" y="0"/>
                    </a:moveTo>
                    <a:lnTo>
                      <a:pt x="739" y="390"/>
                    </a:lnTo>
                    <a:lnTo>
                      <a:pt x="0" y="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09" name="Line 40"/>
              <p:cNvSpPr>
                <a:spLocks noChangeShapeType="1"/>
              </p:cNvSpPr>
              <p:nvPr/>
            </p:nvSpPr>
            <p:spPr bwMode="auto">
              <a:xfrm>
                <a:off x="2898" y="582"/>
                <a:ext cx="739" cy="390"/>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0" name="Freeform 41"/>
              <p:cNvSpPr>
                <a:spLocks/>
              </p:cNvSpPr>
              <p:nvPr/>
            </p:nvSpPr>
            <p:spPr bwMode="auto">
              <a:xfrm>
                <a:off x="3563" y="915"/>
                <a:ext cx="113" cy="78"/>
              </a:xfrm>
              <a:custGeom>
                <a:avLst/>
                <a:gdLst>
                  <a:gd name="T0" fmla="*/ 113 w 113"/>
                  <a:gd name="T1" fmla="*/ 78 h 78"/>
                  <a:gd name="T2" fmla="*/ 23 w 113"/>
                  <a:gd name="T3" fmla="*/ 0 h 78"/>
                  <a:gd name="T4" fmla="*/ 35 w 113"/>
                  <a:gd name="T5" fmla="*/ 36 h 78"/>
                  <a:gd name="T6" fmla="*/ 35 w 113"/>
                  <a:gd name="T7" fmla="*/ 36 h 78"/>
                  <a:gd name="T8" fmla="*/ 0 w 113"/>
                  <a:gd name="T9" fmla="*/ 48 h 78"/>
                  <a:gd name="T10" fmla="*/ 113 w 113"/>
                  <a:gd name="T11" fmla="*/ 78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78">
                    <a:moveTo>
                      <a:pt x="113" y="78"/>
                    </a:moveTo>
                    <a:lnTo>
                      <a:pt x="23" y="0"/>
                    </a:lnTo>
                    <a:lnTo>
                      <a:pt x="35" y="36"/>
                    </a:lnTo>
                    <a:lnTo>
                      <a:pt x="0" y="48"/>
                    </a:lnTo>
                    <a:lnTo>
                      <a:pt x="113" y="78"/>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1" name="Freeform 42"/>
              <p:cNvSpPr>
                <a:spLocks/>
              </p:cNvSpPr>
              <p:nvPr/>
            </p:nvSpPr>
            <p:spPr bwMode="auto">
              <a:xfrm>
                <a:off x="3563" y="915"/>
                <a:ext cx="113" cy="78"/>
              </a:xfrm>
              <a:custGeom>
                <a:avLst/>
                <a:gdLst>
                  <a:gd name="T0" fmla="*/ 113 w 113"/>
                  <a:gd name="T1" fmla="*/ 78 h 78"/>
                  <a:gd name="T2" fmla="*/ 23 w 113"/>
                  <a:gd name="T3" fmla="*/ 0 h 78"/>
                  <a:gd name="T4" fmla="*/ 35 w 113"/>
                  <a:gd name="T5" fmla="*/ 36 h 78"/>
                  <a:gd name="T6" fmla="*/ 35 w 113"/>
                  <a:gd name="T7" fmla="*/ 36 h 78"/>
                  <a:gd name="T8" fmla="*/ 0 w 113"/>
                  <a:gd name="T9" fmla="*/ 48 h 78"/>
                  <a:gd name="T10" fmla="*/ 113 w 113"/>
                  <a:gd name="T11" fmla="*/ 78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78">
                    <a:moveTo>
                      <a:pt x="113" y="78"/>
                    </a:moveTo>
                    <a:lnTo>
                      <a:pt x="23" y="0"/>
                    </a:lnTo>
                    <a:lnTo>
                      <a:pt x="35" y="36"/>
                    </a:lnTo>
                    <a:lnTo>
                      <a:pt x="0" y="48"/>
                    </a:lnTo>
                    <a:lnTo>
                      <a:pt x="113" y="78"/>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12" name="Freeform 43"/>
              <p:cNvSpPr>
                <a:spLocks/>
              </p:cNvSpPr>
              <p:nvPr/>
            </p:nvSpPr>
            <p:spPr bwMode="auto">
              <a:xfrm>
                <a:off x="3542" y="1136"/>
                <a:ext cx="187" cy="452"/>
              </a:xfrm>
              <a:custGeom>
                <a:avLst/>
                <a:gdLst>
                  <a:gd name="T0" fmla="*/ 187 w 187"/>
                  <a:gd name="T1" fmla="*/ 0 h 452"/>
                  <a:gd name="T2" fmla="*/ 0 w 187"/>
                  <a:gd name="T3" fmla="*/ 452 h 452"/>
                  <a:gd name="T4" fmla="*/ 187 w 187"/>
                  <a:gd name="T5" fmla="*/ 0 h 452"/>
                  <a:gd name="T6" fmla="*/ 0 60000 65536"/>
                  <a:gd name="T7" fmla="*/ 0 60000 65536"/>
                  <a:gd name="T8" fmla="*/ 0 60000 65536"/>
                </a:gdLst>
                <a:ahLst/>
                <a:cxnLst>
                  <a:cxn ang="T6">
                    <a:pos x="T0" y="T1"/>
                  </a:cxn>
                  <a:cxn ang="T7">
                    <a:pos x="T2" y="T3"/>
                  </a:cxn>
                  <a:cxn ang="T8">
                    <a:pos x="T4" y="T5"/>
                  </a:cxn>
                </a:cxnLst>
                <a:rect l="0" t="0" r="r" b="b"/>
                <a:pathLst>
                  <a:path w="187" h="452">
                    <a:moveTo>
                      <a:pt x="187" y="0"/>
                    </a:moveTo>
                    <a:lnTo>
                      <a:pt x="0" y="452"/>
                    </a:lnTo>
                    <a:lnTo>
                      <a:pt x="187"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3" name="Line 44"/>
              <p:cNvSpPr>
                <a:spLocks noChangeShapeType="1"/>
              </p:cNvSpPr>
              <p:nvPr/>
            </p:nvSpPr>
            <p:spPr bwMode="auto">
              <a:xfrm flipH="1">
                <a:off x="3533" y="1172"/>
                <a:ext cx="187" cy="452"/>
              </a:xfrm>
              <a:prstGeom prst="line">
                <a:avLst/>
              </a:prstGeom>
              <a:noFill/>
              <a:ln w="0">
                <a:solidFill>
                  <a:srgbClr val="FFF89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114" name="Freeform 45"/>
              <p:cNvSpPr>
                <a:spLocks/>
              </p:cNvSpPr>
              <p:nvPr/>
            </p:nvSpPr>
            <p:spPr bwMode="auto">
              <a:xfrm>
                <a:off x="3524" y="1511"/>
                <a:ext cx="71" cy="116"/>
              </a:xfrm>
              <a:custGeom>
                <a:avLst/>
                <a:gdLst>
                  <a:gd name="T0" fmla="*/ 0 w 71"/>
                  <a:gd name="T1" fmla="*/ 116 h 116"/>
                  <a:gd name="T2" fmla="*/ 71 w 71"/>
                  <a:gd name="T3" fmla="*/ 21 h 116"/>
                  <a:gd name="T4" fmla="*/ 36 w 71"/>
                  <a:gd name="T5" fmla="*/ 36 h 116"/>
                  <a:gd name="T6" fmla="*/ 36 w 71"/>
                  <a:gd name="T7" fmla="*/ 36 h 116"/>
                  <a:gd name="T8" fmla="*/ 21 w 71"/>
                  <a:gd name="T9" fmla="*/ 0 h 116"/>
                  <a:gd name="T10" fmla="*/ 0 w 71"/>
                  <a:gd name="T11" fmla="*/ 116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16">
                    <a:moveTo>
                      <a:pt x="0" y="116"/>
                    </a:moveTo>
                    <a:lnTo>
                      <a:pt x="71" y="21"/>
                    </a:lnTo>
                    <a:lnTo>
                      <a:pt x="36" y="36"/>
                    </a:lnTo>
                    <a:lnTo>
                      <a:pt x="21" y="0"/>
                    </a:lnTo>
                    <a:lnTo>
                      <a:pt x="0" y="116"/>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5" name="Freeform 46"/>
              <p:cNvSpPr>
                <a:spLocks/>
              </p:cNvSpPr>
              <p:nvPr/>
            </p:nvSpPr>
            <p:spPr bwMode="auto">
              <a:xfrm>
                <a:off x="3524" y="1511"/>
                <a:ext cx="71" cy="116"/>
              </a:xfrm>
              <a:custGeom>
                <a:avLst/>
                <a:gdLst>
                  <a:gd name="T0" fmla="*/ 0 w 71"/>
                  <a:gd name="T1" fmla="*/ 116 h 116"/>
                  <a:gd name="T2" fmla="*/ 71 w 71"/>
                  <a:gd name="T3" fmla="*/ 21 h 116"/>
                  <a:gd name="T4" fmla="*/ 36 w 71"/>
                  <a:gd name="T5" fmla="*/ 36 h 116"/>
                  <a:gd name="T6" fmla="*/ 36 w 71"/>
                  <a:gd name="T7" fmla="*/ 36 h 116"/>
                  <a:gd name="T8" fmla="*/ 21 w 71"/>
                  <a:gd name="T9" fmla="*/ 0 h 116"/>
                  <a:gd name="T10" fmla="*/ 0 w 71"/>
                  <a:gd name="T11" fmla="*/ 116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16">
                    <a:moveTo>
                      <a:pt x="0" y="116"/>
                    </a:moveTo>
                    <a:lnTo>
                      <a:pt x="71" y="21"/>
                    </a:lnTo>
                    <a:lnTo>
                      <a:pt x="36" y="36"/>
                    </a:lnTo>
                    <a:lnTo>
                      <a:pt x="21" y="0"/>
                    </a:lnTo>
                    <a:lnTo>
                      <a:pt x="0" y="116"/>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16" name="Freeform 47"/>
              <p:cNvSpPr>
                <a:spLocks/>
              </p:cNvSpPr>
              <p:nvPr/>
            </p:nvSpPr>
            <p:spPr bwMode="auto">
              <a:xfrm>
                <a:off x="2940" y="603"/>
                <a:ext cx="736" cy="390"/>
              </a:xfrm>
              <a:custGeom>
                <a:avLst/>
                <a:gdLst>
                  <a:gd name="T0" fmla="*/ 736 w 736"/>
                  <a:gd name="T1" fmla="*/ 390 h 390"/>
                  <a:gd name="T2" fmla="*/ 0 w 736"/>
                  <a:gd name="T3" fmla="*/ 0 h 390"/>
                  <a:gd name="T4" fmla="*/ 736 w 736"/>
                  <a:gd name="T5" fmla="*/ 390 h 390"/>
                  <a:gd name="T6" fmla="*/ 0 60000 65536"/>
                  <a:gd name="T7" fmla="*/ 0 60000 65536"/>
                  <a:gd name="T8" fmla="*/ 0 60000 65536"/>
                </a:gdLst>
                <a:ahLst/>
                <a:cxnLst>
                  <a:cxn ang="T6">
                    <a:pos x="T0" y="T1"/>
                  </a:cxn>
                  <a:cxn ang="T7">
                    <a:pos x="T2" y="T3"/>
                  </a:cxn>
                  <a:cxn ang="T8">
                    <a:pos x="T4" y="T5"/>
                  </a:cxn>
                </a:cxnLst>
                <a:rect l="0" t="0" r="r" b="b"/>
                <a:pathLst>
                  <a:path w="736" h="390">
                    <a:moveTo>
                      <a:pt x="736" y="390"/>
                    </a:moveTo>
                    <a:lnTo>
                      <a:pt x="0" y="0"/>
                    </a:lnTo>
                    <a:lnTo>
                      <a:pt x="736" y="39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7" name="Line 48"/>
              <p:cNvSpPr>
                <a:spLocks noChangeShapeType="1"/>
              </p:cNvSpPr>
              <p:nvPr/>
            </p:nvSpPr>
            <p:spPr bwMode="auto">
              <a:xfrm flipH="1" flipV="1">
                <a:off x="2940" y="603"/>
                <a:ext cx="736" cy="390"/>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8" name="Freeform 49"/>
              <p:cNvSpPr>
                <a:spLocks/>
              </p:cNvSpPr>
              <p:nvPr/>
            </p:nvSpPr>
            <p:spPr bwMode="auto">
              <a:xfrm>
                <a:off x="2898" y="582"/>
                <a:ext cx="117" cy="80"/>
              </a:xfrm>
              <a:custGeom>
                <a:avLst/>
                <a:gdLst>
                  <a:gd name="T0" fmla="*/ 0 w 117"/>
                  <a:gd name="T1" fmla="*/ 0 h 80"/>
                  <a:gd name="T2" fmla="*/ 93 w 117"/>
                  <a:gd name="T3" fmla="*/ 80 h 80"/>
                  <a:gd name="T4" fmla="*/ 81 w 117"/>
                  <a:gd name="T5" fmla="*/ 42 h 80"/>
                  <a:gd name="T6" fmla="*/ 81 w 117"/>
                  <a:gd name="T7" fmla="*/ 42 h 80"/>
                  <a:gd name="T8" fmla="*/ 117 w 117"/>
                  <a:gd name="T9" fmla="*/ 33 h 80"/>
                  <a:gd name="T10" fmla="*/ 0 w 117"/>
                  <a:gd name="T11" fmla="*/ 0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80">
                    <a:moveTo>
                      <a:pt x="0" y="0"/>
                    </a:moveTo>
                    <a:lnTo>
                      <a:pt x="93" y="80"/>
                    </a:lnTo>
                    <a:lnTo>
                      <a:pt x="81" y="42"/>
                    </a:lnTo>
                    <a:lnTo>
                      <a:pt x="117" y="33"/>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19" name="Freeform 50"/>
              <p:cNvSpPr>
                <a:spLocks/>
              </p:cNvSpPr>
              <p:nvPr/>
            </p:nvSpPr>
            <p:spPr bwMode="auto">
              <a:xfrm>
                <a:off x="2898" y="582"/>
                <a:ext cx="117" cy="80"/>
              </a:xfrm>
              <a:custGeom>
                <a:avLst/>
                <a:gdLst>
                  <a:gd name="T0" fmla="*/ 0 w 117"/>
                  <a:gd name="T1" fmla="*/ 0 h 80"/>
                  <a:gd name="T2" fmla="*/ 93 w 117"/>
                  <a:gd name="T3" fmla="*/ 80 h 80"/>
                  <a:gd name="T4" fmla="*/ 81 w 117"/>
                  <a:gd name="T5" fmla="*/ 42 h 80"/>
                  <a:gd name="T6" fmla="*/ 81 w 117"/>
                  <a:gd name="T7" fmla="*/ 42 h 80"/>
                  <a:gd name="T8" fmla="*/ 117 w 117"/>
                  <a:gd name="T9" fmla="*/ 33 h 80"/>
                  <a:gd name="T10" fmla="*/ 0 w 117"/>
                  <a:gd name="T11" fmla="*/ 0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80">
                    <a:moveTo>
                      <a:pt x="0" y="0"/>
                    </a:moveTo>
                    <a:lnTo>
                      <a:pt x="93" y="80"/>
                    </a:lnTo>
                    <a:lnTo>
                      <a:pt x="81" y="42"/>
                    </a:lnTo>
                    <a:lnTo>
                      <a:pt x="117" y="33"/>
                    </a:lnTo>
                    <a:lnTo>
                      <a:pt x="0"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20" name="Freeform 51"/>
              <p:cNvSpPr>
                <a:spLocks/>
              </p:cNvSpPr>
              <p:nvPr/>
            </p:nvSpPr>
            <p:spPr bwMode="auto">
              <a:xfrm>
                <a:off x="2648" y="1520"/>
                <a:ext cx="45" cy="932"/>
              </a:xfrm>
              <a:custGeom>
                <a:avLst/>
                <a:gdLst>
                  <a:gd name="T0" fmla="*/ 0 w 45"/>
                  <a:gd name="T1" fmla="*/ 0 h 932"/>
                  <a:gd name="T2" fmla="*/ 45 w 45"/>
                  <a:gd name="T3" fmla="*/ 932 h 932"/>
                  <a:gd name="T4" fmla="*/ 0 w 45"/>
                  <a:gd name="T5" fmla="*/ 0 h 932"/>
                  <a:gd name="T6" fmla="*/ 0 60000 65536"/>
                  <a:gd name="T7" fmla="*/ 0 60000 65536"/>
                  <a:gd name="T8" fmla="*/ 0 60000 65536"/>
                </a:gdLst>
                <a:ahLst/>
                <a:cxnLst>
                  <a:cxn ang="T6">
                    <a:pos x="T0" y="T1"/>
                  </a:cxn>
                  <a:cxn ang="T7">
                    <a:pos x="T2" y="T3"/>
                  </a:cxn>
                  <a:cxn ang="T8">
                    <a:pos x="T4" y="T5"/>
                  </a:cxn>
                </a:cxnLst>
                <a:rect l="0" t="0" r="r" b="b"/>
                <a:pathLst>
                  <a:path w="45" h="932">
                    <a:moveTo>
                      <a:pt x="0" y="0"/>
                    </a:moveTo>
                    <a:lnTo>
                      <a:pt x="45" y="932"/>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21" name="Line 52"/>
              <p:cNvSpPr>
                <a:spLocks noChangeShapeType="1"/>
              </p:cNvSpPr>
              <p:nvPr/>
            </p:nvSpPr>
            <p:spPr bwMode="auto">
              <a:xfrm>
                <a:off x="2648" y="1520"/>
                <a:ext cx="45" cy="932"/>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22" name="Freeform 53"/>
              <p:cNvSpPr>
                <a:spLocks/>
              </p:cNvSpPr>
              <p:nvPr/>
            </p:nvSpPr>
            <p:spPr bwMode="auto">
              <a:xfrm>
                <a:off x="2663" y="2378"/>
                <a:ext cx="54" cy="119"/>
              </a:xfrm>
              <a:custGeom>
                <a:avLst/>
                <a:gdLst>
                  <a:gd name="T0" fmla="*/ 30 w 54"/>
                  <a:gd name="T1" fmla="*/ 119 h 119"/>
                  <a:gd name="T2" fmla="*/ 54 w 54"/>
                  <a:gd name="T3" fmla="*/ 0 h 119"/>
                  <a:gd name="T4" fmla="*/ 27 w 54"/>
                  <a:gd name="T5" fmla="*/ 29 h 119"/>
                  <a:gd name="T6" fmla="*/ 27 w 54"/>
                  <a:gd name="T7" fmla="*/ 29 h 119"/>
                  <a:gd name="T8" fmla="*/ 0 w 54"/>
                  <a:gd name="T9" fmla="*/ 3 h 119"/>
                  <a:gd name="T10" fmla="*/ 30 w 54"/>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119">
                    <a:moveTo>
                      <a:pt x="30" y="119"/>
                    </a:moveTo>
                    <a:lnTo>
                      <a:pt x="54" y="0"/>
                    </a:lnTo>
                    <a:lnTo>
                      <a:pt x="27" y="29"/>
                    </a:lnTo>
                    <a:lnTo>
                      <a:pt x="0" y="3"/>
                    </a:lnTo>
                    <a:lnTo>
                      <a:pt x="30" y="119"/>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23" name="Freeform 54"/>
              <p:cNvSpPr>
                <a:spLocks/>
              </p:cNvSpPr>
              <p:nvPr/>
            </p:nvSpPr>
            <p:spPr bwMode="auto">
              <a:xfrm>
                <a:off x="2663" y="2378"/>
                <a:ext cx="54" cy="119"/>
              </a:xfrm>
              <a:custGeom>
                <a:avLst/>
                <a:gdLst>
                  <a:gd name="T0" fmla="*/ 30 w 54"/>
                  <a:gd name="T1" fmla="*/ 119 h 119"/>
                  <a:gd name="T2" fmla="*/ 54 w 54"/>
                  <a:gd name="T3" fmla="*/ 0 h 119"/>
                  <a:gd name="T4" fmla="*/ 27 w 54"/>
                  <a:gd name="T5" fmla="*/ 29 h 119"/>
                  <a:gd name="T6" fmla="*/ 27 w 54"/>
                  <a:gd name="T7" fmla="*/ 29 h 119"/>
                  <a:gd name="T8" fmla="*/ 0 w 54"/>
                  <a:gd name="T9" fmla="*/ 3 h 119"/>
                  <a:gd name="T10" fmla="*/ 30 w 54"/>
                  <a:gd name="T11" fmla="*/ 11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119">
                    <a:moveTo>
                      <a:pt x="30" y="119"/>
                    </a:moveTo>
                    <a:lnTo>
                      <a:pt x="54" y="0"/>
                    </a:lnTo>
                    <a:lnTo>
                      <a:pt x="27" y="29"/>
                    </a:lnTo>
                    <a:lnTo>
                      <a:pt x="0" y="3"/>
                    </a:lnTo>
                    <a:lnTo>
                      <a:pt x="30" y="119"/>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24" name="Freeform 55"/>
              <p:cNvSpPr>
                <a:spLocks/>
              </p:cNvSpPr>
              <p:nvPr/>
            </p:nvSpPr>
            <p:spPr bwMode="auto">
              <a:xfrm>
                <a:off x="2827" y="2681"/>
                <a:ext cx="205" cy="155"/>
              </a:xfrm>
              <a:custGeom>
                <a:avLst/>
                <a:gdLst>
                  <a:gd name="T0" fmla="*/ 205 w 205"/>
                  <a:gd name="T1" fmla="*/ 155 h 155"/>
                  <a:gd name="T2" fmla="*/ 0 w 205"/>
                  <a:gd name="T3" fmla="*/ 0 h 155"/>
                  <a:gd name="T4" fmla="*/ 205 w 205"/>
                  <a:gd name="T5" fmla="*/ 155 h 155"/>
                  <a:gd name="T6" fmla="*/ 0 60000 65536"/>
                  <a:gd name="T7" fmla="*/ 0 60000 65536"/>
                  <a:gd name="T8" fmla="*/ 0 60000 65536"/>
                </a:gdLst>
                <a:ahLst/>
                <a:cxnLst>
                  <a:cxn ang="T6">
                    <a:pos x="T0" y="T1"/>
                  </a:cxn>
                  <a:cxn ang="T7">
                    <a:pos x="T2" y="T3"/>
                  </a:cxn>
                  <a:cxn ang="T8">
                    <a:pos x="T4" y="T5"/>
                  </a:cxn>
                </a:cxnLst>
                <a:rect l="0" t="0" r="r" b="b"/>
                <a:pathLst>
                  <a:path w="205" h="155">
                    <a:moveTo>
                      <a:pt x="205" y="155"/>
                    </a:moveTo>
                    <a:lnTo>
                      <a:pt x="0" y="0"/>
                    </a:lnTo>
                    <a:lnTo>
                      <a:pt x="205" y="155"/>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25" name="Line 56"/>
              <p:cNvSpPr>
                <a:spLocks noChangeShapeType="1"/>
              </p:cNvSpPr>
              <p:nvPr/>
            </p:nvSpPr>
            <p:spPr bwMode="auto">
              <a:xfrm flipH="1" flipV="1">
                <a:off x="2827" y="2681"/>
                <a:ext cx="205" cy="155"/>
              </a:xfrm>
              <a:prstGeom prst="line">
                <a:avLst/>
              </a:prstGeom>
              <a:noFill/>
              <a:ln w="0">
                <a:solidFill>
                  <a:srgbClr val="FFFB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26" name="Freeform 57"/>
              <p:cNvSpPr>
                <a:spLocks/>
              </p:cNvSpPr>
              <p:nvPr/>
            </p:nvSpPr>
            <p:spPr bwMode="auto">
              <a:xfrm>
                <a:off x="2791" y="2657"/>
                <a:ext cx="110" cy="90"/>
              </a:xfrm>
              <a:custGeom>
                <a:avLst/>
                <a:gdLst>
                  <a:gd name="T0" fmla="*/ 0 w 110"/>
                  <a:gd name="T1" fmla="*/ 0 h 90"/>
                  <a:gd name="T2" fmla="*/ 78 w 110"/>
                  <a:gd name="T3" fmla="*/ 90 h 90"/>
                  <a:gd name="T4" fmla="*/ 75 w 110"/>
                  <a:gd name="T5" fmla="*/ 51 h 90"/>
                  <a:gd name="T6" fmla="*/ 75 w 110"/>
                  <a:gd name="T7" fmla="*/ 51 h 90"/>
                  <a:gd name="T8" fmla="*/ 110 w 110"/>
                  <a:gd name="T9" fmla="*/ 48 h 90"/>
                  <a:gd name="T10" fmla="*/ 0 w 110"/>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0">
                    <a:moveTo>
                      <a:pt x="0" y="0"/>
                    </a:moveTo>
                    <a:lnTo>
                      <a:pt x="78" y="90"/>
                    </a:lnTo>
                    <a:lnTo>
                      <a:pt x="75" y="51"/>
                    </a:lnTo>
                    <a:lnTo>
                      <a:pt x="110" y="48"/>
                    </a:lnTo>
                    <a:lnTo>
                      <a:pt x="0" y="0"/>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27" name="Freeform 58"/>
              <p:cNvSpPr>
                <a:spLocks/>
              </p:cNvSpPr>
              <p:nvPr/>
            </p:nvSpPr>
            <p:spPr bwMode="auto">
              <a:xfrm>
                <a:off x="2791" y="2657"/>
                <a:ext cx="110" cy="90"/>
              </a:xfrm>
              <a:custGeom>
                <a:avLst/>
                <a:gdLst>
                  <a:gd name="T0" fmla="*/ 0 w 110"/>
                  <a:gd name="T1" fmla="*/ 0 h 90"/>
                  <a:gd name="T2" fmla="*/ 78 w 110"/>
                  <a:gd name="T3" fmla="*/ 90 h 90"/>
                  <a:gd name="T4" fmla="*/ 75 w 110"/>
                  <a:gd name="T5" fmla="*/ 51 h 90"/>
                  <a:gd name="T6" fmla="*/ 75 w 110"/>
                  <a:gd name="T7" fmla="*/ 51 h 90"/>
                  <a:gd name="T8" fmla="*/ 110 w 110"/>
                  <a:gd name="T9" fmla="*/ 48 h 90"/>
                  <a:gd name="T10" fmla="*/ 0 w 110"/>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0">
                    <a:moveTo>
                      <a:pt x="0" y="0"/>
                    </a:moveTo>
                    <a:lnTo>
                      <a:pt x="78" y="90"/>
                    </a:lnTo>
                    <a:lnTo>
                      <a:pt x="75" y="51"/>
                    </a:lnTo>
                    <a:lnTo>
                      <a:pt x="110" y="48"/>
                    </a:lnTo>
                    <a:lnTo>
                      <a:pt x="0" y="0"/>
                    </a:lnTo>
                  </a:path>
                </a:pathLst>
              </a:custGeom>
              <a:noFill/>
              <a:ln w="19050" cap="flat">
                <a:solidFill>
                  <a:srgbClr val="FFFB7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28" name="Freeform 59"/>
              <p:cNvSpPr>
                <a:spLocks/>
              </p:cNvSpPr>
              <p:nvPr/>
            </p:nvSpPr>
            <p:spPr bwMode="auto">
              <a:xfrm>
                <a:off x="3211" y="2434"/>
                <a:ext cx="536" cy="402"/>
              </a:xfrm>
              <a:custGeom>
                <a:avLst/>
                <a:gdLst>
                  <a:gd name="T0" fmla="*/ 0 w 536"/>
                  <a:gd name="T1" fmla="*/ 402 h 402"/>
                  <a:gd name="T2" fmla="*/ 536 w 536"/>
                  <a:gd name="T3" fmla="*/ 0 h 402"/>
                  <a:gd name="T4" fmla="*/ 0 w 536"/>
                  <a:gd name="T5" fmla="*/ 402 h 402"/>
                  <a:gd name="T6" fmla="*/ 0 60000 65536"/>
                  <a:gd name="T7" fmla="*/ 0 60000 65536"/>
                  <a:gd name="T8" fmla="*/ 0 60000 65536"/>
                </a:gdLst>
                <a:ahLst/>
                <a:cxnLst>
                  <a:cxn ang="T6">
                    <a:pos x="T0" y="T1"/>
                  </a:cxn>
                  <a:cxn ang="T7">
                    <a:pos x="T2" y="T3"/>
                  </a:cxn>
                  <a:cxn ang="T8">
                    <a:pos x="T4" y="T5"/>
                  </a:cxn>
                </a:cxnLst>
                <a:rect l="0" t="0" r="r" b="b"/>
                <a:pathLst>
                  <a:path w="536" h="402">
                    <a:moveTo>
                      <a:pt x="0" y="402"/>
                    </a:moveTo>
                    <a:lnTo>
                      <a:pt x="536" y="0"/>
                    </a:lnTo>
                    <a:lnTo>
                      <a:pt x="0" y="402"/>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29" name="Line 60"/>
              <p:cNvSpPr>
                <a:spLocks noChangeShapeType="1"/>
              </p:cNvSpPr>
              <p:nvPr/>
            </p:nvSpPr>
            <p:spPr bwMode="auto">
              <a:xfrm flipV="1">
                <a:off x="3211" y="2434"/>
                <a:ext cx="536" cy="402"/>
              </a:xfrm>
              <a:prstGeom prst="line">
                <a:avLst/>
              </a:prstGeom>
              <a:noFill/>
              <a:ln w="0">
                <a:solidFill>
                  <a:srgbClr val="FFFB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30" name="Freeform 61"/>
              <p:cNvSpPr>
                <a:spLocks/>
              </p:cNvSpPr>
              <p:nvPr/>
            </p:nvSpPr>
            <p:spPr bwMode="auto">
              <a:xfrm>
                <a:off x="3676" y="2407"/>
                <a:ext cx="107" cy="90"/>
              </a:xfrm>
              <a:custGeom>
                <a:avLst/>
                <a:gdLst>
                  <a:gd name="T0" fmla="*/ 107 w 107"/>
                  <a:gd name="T1" fmla="*/ 0 h 90"/>
                  <a:gd name="T2" fmla="*/ 0 w 107"/>
                  <a:gd name="T3" fmla="*/ 48 h 90"/>
                  <a:gd name="T4" fmla="*/ 36 w 107"/>
                  <a:gd name="T5" fmla="*/ 54 h 90"/>
                  <a:gd name="T6" fmla="*/ 36 w 107"/>
                  <a:gd name="T7" fmla="*/ 54 h 90"/>
                  <a:gd name="T8" fmla="*/ 33 w 107"/>
                  <a:gd name="T9" fmla="*/ 90 h 90"/>
                  <a:gd name="T10" fmla="*/ 107 w 107"/>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0">
                    <a:moveTo>
                      <a:pt x="107" y="0"/>
                    </a:moveTo>
                    <a:lnTo>
                      <a:pt x="0" y="48"/>
                    </a:lnTo>
                    <a:lnTo>
                      <a:pt x="36" y="54"/>
                    </a:lnTo>
                    <a:lnTo>
                      <a:pt x="33" y="90"/>
                    </a:lnTo>
                    <a:lnTo>
                      <a:pt x="107"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31" name="Freeform 62"/>
              <p:cNvSpPr>
                <a:spLocks/>
              </p:cNvSpPr>
              <p:nvPr/>
            </p:nvSpPr>
            <p:spPr bwMode="auto">
              <a:xfrm>
                <a:off x="3676" y="2407"/>
                <a:ext cx="107" cy="90"/>
              </a:xfrm>
              <a:custGeom>
                <a:avLst/>
                <a:gdLst>
                  <a:gd name="T0" fmla="*/ 107 w 107"/>
                  <a:gd name="T1" fmla="*/ 0 h 90"/>
                  <a:gd name="T2" fmla="*/ 0 w 107"/>
                  <a:gd name="T3" fmla="*/ 48 h 90"/>
                  <a:gd name="T4" fmla="*/ 36 w 107"/>
                  <a:gd name="T5" fmla="*/ 54 h 90"/>
                  <a:gd name="T6" fmla="*/ 36 w 107"/>
                  <a:gd name="T7" fmla="*/ 54 h 90"/>
                  <a:gd name="T8" fmla="*/ 33 w 107"/>
                  <a:gd name="T9" fmla="*/ 90 h 90"/>
                  <a:gd name="T10" fmla="*/ 107 w 107"/>
                  <a:gd name="T11" fmla="*/ 0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0">
                    <a:moveTo>
                      <a:pt x="107" y="0"/>
                    </a:moveTo>
                    <a:lnTo>
                      <a:pt x="0" y="48"/>
                    </a:lnTo>
                    <a:lnTo>
                      <a:pt x="36" y="54"/>
                    </a:lnTo>
                    <a:lnTo>
                      <a:pt x="33" y="90"/>
                    </a:lnTo>
                    <a:lnTo>
                      <a:pt x="107"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32" name="Freeform 63"/>
              <p:cNvSpPr>
                <a:spLocks/>
              </p:cNvSpPr>
              <p:nvPr/>
            </p:nvSpPr>
            <p:spPr bwMode="auto">
              <a:xfrm>
                <a:off x="3566" y="1845"/>
                <a:ext cx="253" cy="402"/>
              </a:xfrm>
              <a:custGeom>
                <a:avLst/>
                <a:gdLst>
                  <a:gd name="T0" fmla="*/ 253 w 253"/>
                  <a:gd name="T1" fmla="*/ 402 h 402"/>
                  <a:gd name="T2" fmla="*/ 0 w 253"/>
                  <a:gd name="T3" fmla="*/ 0 h 402"/>
                  <a:gd name="T4" fmla="*/ 253 w 253"/>
                  <a:gd name="T5" fmla="*/ 402 h 402"/>
                  <a:gd name="T6" fmla="*/ 0 60000 65536"/>
                  <a:gd name="T7" fmla="*/ 0 60000 65536"/>
                  <a:gd name="T8" fmla="*/ 0 60000 65536"/>
                </a:gdLst>
                <a:ahLst/>
                <a:cxnLst>
                  <a:cxn ang="T6">
                    <a:pos x="T0" y="T1"/>
                  </a:cxn>
                  <a:cxn ang="T7">
                    <a:pos x="T2" y="T3"/>
                  </a:cxn>
                  <a:cxn ang="T8">
                    <a:pos x="T4" y="T5"/>
                  </a:cxn>
                </a:cxnLst>
                <a:rect l="0" t="0" r="r" b="b"/>
                <a:pathLst>
                  <a:path w="253" h="402">
                    <a:moveTo>
                      <a:pt x="253" y="402"/>
                    </a:moveTo>
                    <a:lnTo>
                      <a:pt x="0" y="0"/>
                    </a:lnTo>
                    <a:lnTo>
                      <a:pt x="253" y="402"/>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33" name="Line 64"/>
              <p:cNvSpPr>
                <a:spLocks noChangeShapeType="1"/>
              </p:cNvSpPr>
              <p:nvPr/>
            </p:nvSpPr>
            <p:spPr bwMode="auto">
              <a:xfrm flipH="1" flipV="1">
                <a:off x="3566" y="1845"/>
                <a:ext cx="253" cy="402"/>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34" name="Freeform 65"/>
              <p:cNvSpPr>
                <a:spLocks/>
              </p:cNvSpPr>
              <p:nvPr/>
            </p:nvSpPr>
            <p:spPr bwMode="auto">
              <a:xfrm>
                <a:off x="3542" y="1806"/>
                <a:ext cx="86" cy="113"/>
              </a:xfrm>
              <a:custGeom>
                <a:avLst/>
                <a:gdLst>
                  <a:gd name="T0" fmla="*/ 0 w 86"/>
                  <a:gd name="T1" fmla="*/ 0 h 113"/>
                  <a:gd name="T2" fmla="*/ 42 w 86"/>
                  <a:gd name="T3" fmla="*/ 113 h 113"/>
                  <a:gd name="T4" fmla="*/ 50 w 86"/>
                  <a:gd name="T5" fmla="*/ 77 h 113"/>
                  <a:gd name="T6" fmla="*/ 50 w 86"/>
                  <a:gd name="T7" fmla="*/ 77 h 113"/>
                  <a:gd name="T8" fmla="*/ 86 w 86"/>
                  <a:gd name="T9" fmla="*/ 86 h 113"/>
                  <a:gd name="T10" fmla="*/ 0 w 86"/>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13">
                    <a:moveTo>
                      <a:pt x="0" y="0"/>
                    </a:moveTo>
                    <a:lnTo>
                      <a:pt x="42" y="113"/>
                    </a:lnTo>
                    <a:lnTo>
                      <a:pt x="50" y="77"/>
                    </a:lnTo>
                    <a:lnTo>
                      <a:pt x="86" y="86"/>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35" name="Freeform 66"/>
              <p:cNvSpPr>
                <a:spLocks/>
              </p:cNvSpPr>
              <p:nvPr/>
            </p:nvSpPr>
            <p:spPr bwMode="auto">
              <a:xfrm>
                <a:off x="3542" y="1806"/>
                <a:ext cx="86" cy="113"/>
              </a:xfrm>
              <a:custGeom>
                <a:avLst/>
                <a:gdLst>
                  <a:gd name="T0" fmla="*/ 0 w 86"/>
                  <a:gd name="T1" fmla="*/ 0 h 113"/>
                  <a:gd name="T2" fmla="*/ 42 w 86"/>
                  <a:gd name="T3" fmla="*/ 113 h 113"/>
                  <a:gd name="T4" fmla="*/ 50 w 86"/>
                  <a:gd name="T5" fmla="*/ 77 h 113"/>
                  <a:gd name="T6" fmla="*/ 50 w 86"/>
                  <a:gd name="T7" fmla="*/ 77 h 113"/>
                  <a:gd name="T8" fmla="*/ 86 w 86"/>
                  <a:gd name="T9" fmla="*/ 86 h 113"/>
                  <a:gd name="T10" fmla="*/ 0 w 86"/>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13">
                    <a:moveTo>
                      <a:pt x="0" y="0"/>
                    </a:moveTo>
                    <a:lnTo>
                      <a:pt x="42" y="113"/>
                    </a:lnTo>
                    <a:lnTo>
                      <a:pt x="50" y="77"/>
                    </a:lnTo>
                    <a:lnTo>
                      <a:pt x="86" y="86"/>
                    </a:lnTo>
                    <a:lnTo>
                      <a:pt x="0"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36" name="Freeform 67"/>
              <p:cNvSpPr>
                <a:spLocks/>
              </p:cNvSpPr>
              <p:nvPr/>
            </p:nvSpPr>
            <p:spPr bwMode="auto">
              <a:xfrm>
                <a:off x="3908" y="2425"/>
                <a:ext cx="128" cy="316"/>
              </a:xfrm>
              <a:custGeom>
                <a:avLst/>
                <a:gdLst>
                  <a:gd name="T0" fmla="*/ 0 w 128"/>
                  <a:gd name="T1" fmla="*/ 0 h 316"/>
                  <a:gd name="T2" fmla="*/ 128 w 128"/>
                  <a:gd name="T3" fmla="*/ 316 h 316"/>
                  <a:gd name="T4" fmla="*/ 0 w 128"/>
                  <a:gd name="T5" fmla="*/ 0 h 316"/>
                  <a:gd name="T6" fmla="*/ 0 60000 65536"/>
                  <a:gd name="T7" fmla="*/ 0 60000 65536"/>
                  <a:gd name="T8" fmla="*/ 0 60000 65536"/>
                </a:gdLst>
                <a:ahLst/>
                <a:cxnLst>
                  <a:cxn ang="T6">
                    <a:pos x="T0" y="T1"/>
                  </a:cxn>
                  <a:cxn ang="T7">
                    <a:pos x="T2" y="T3"/>
                  </a:cxn>
                  <a:cxn ang="T8">
                    <a:pos x="T4" y="T5"/>
                  </a:cxn>
                </a:cxnLst>
                <a:rect l="0" t="0" r="r" b="b"/>
                <a:pathLst>
                  <a:path w="128" h="316">
                    <a:moveTo>
                      <a:pt x="0" y="0"/>
                    </a:moveTo>
                    <a:lnTo>
                      <a:pt x="128" y="316"/>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37" name="Line 68"/>
              <p:cNvSpPr>
                <a:spLocks noChangeShapeType="1"/>
              </p:cNvSpPr>
              <p:nvPr/>
            </p:nvSpPr>
            <p:spPr bwMode="auto">
              <a:xfrm>
                <a:off x="3908" y="2425"/>
                <a:ext cx="128" cy="316"/>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38" name="Freeform 69"/>
              <p:cNvSpPr>
                <a:spLocks/>
              </p:cNvSpPr>
              <p:nvPr/>
            </p:nvSpPr>
            <p:spPr bwMode="auto">
              <a:xfrm>
                <a:off x="3986" y="2663"/>
                <a:ext cx="68" cy="120"/>
              </a:xfrm>
              <a:custGeom>
                <a:avLst/>
                <a:gdLst>
                  <a:gd name="T0" fmla="*/ 68 w 68"/>
                  <a:gd name="T1" fmla="*/ 120 h 120"/>
                  <a:gd name="T2" fmla="*/ 47 w 68"/>
                  <a:gd name="T3" fmla="*/ 0 h 120"/>
                  <a:gd name="T4" fmla="*/ 32 w 68"/>
                  <a:gd name="T5" fmla="*/ 36 h 120"/>
                  <a:gd name="T6" fmla="*/ 32 w 68"/>
                  <a:gd name="T7" fmla="*/ 36 h 120"/>
                  <a:gd name="T8" fmla="*/ 0 w 68"/>
                  <a:gd name="T9" fmla="*/ 21 h 120"/>
                  <a:gd name="T10" fmla="*/ 68 w 68"/>
                  <a:gd name="T11" fmla="*/ 12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20">
                    <a:moveTo>
                      <a:pt x="68" y="120"/>
                    </a:moveTo>
                    <a:lnTo>
                      <a:pt x="47" y="0"/>
                    </a:lnTo>
                    <a:lnTo>
                      <a:pt x="32" y="36"/>
                    </a:lnTo>
                    <a:lnTo>
                      <a:pt x="0" y="21"/>
                    </a:lnTo>
                    <a:lnTo>
                      <a:pt x="68" y="12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39" name="Freeform 70"/>
              <p:cNvSpPr>
                <a:spLocks/>
              </p:cNvSpPr>
              <p:nvPr/>
            </p:nvSpPr>
            <p:spPr bwMode="auto">
              <a:xfrm>
                <a:off x="3986" y="2663"/>
                <a:ext cx="68" cy="120"/>
              </a:xfrm>
              <a:custGeom>
                <a:avLst/>
                <a:gdLst>
                  <a:gd name="T0" fmla="*/ 68 w 68"/>
                  <a:gd name="T1" fmla="*/ 120 h 120"/>
                  <a:gd name="T2" fmla="*/ 47 w 68"/>
                  <a:gd name="T3" fmla="*/ 0 h 120"/>
                  <a:gd name="T4" fmla="*/ 32 w 68"/>
                  <a:gd name="T5" fmla="*/ 36 h 120"/>
                  <a:gd name="T6" fmla="*/ 32 w 68"/>
                  <a:gd name="T7" fmla="*/ 36 h 120"/>
                  <a:gd name="T8" fmla="*/ 0 w 68"/>
                  <a:gd name="T9" fmla="*/ 21 h 120"/>
                  <a:gd name="T10" fmla="*/ 68 w 68"/>
                  <a:gd name="T11" fmla="*/ 12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20">
                    <a:moveTo>
                      <a:pt x="68" y="120"/>
                    </a:moveTo>
                    <a:lnTo>
                      <a:pt x="47" y="0"/>
                    </a:lnTo>
                    <a:lnTo>
                      <a:pt x="32" y="36"/>
                    </a:lnTo>
                    <a:lnTo>
                      <a:pt x="0" y="21"/>
                    </a:lnTo>
                    <a:lnTo>
                      <a:pt x="68" y="12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40" name="Freeform 71"/>
              <p:cNvSpPr>
                <a:spLocks/>
              </p:cNvSpPr>
              <p:nvPr/>
            </p:nvSpPr>
            <p:spPr bwMode="auto">
              <a:xfrm>
                <a:off x="3965" y="1922"/>
                <a:ext cx="479" cy="342"/>
              </a:xfrm>
              <a:custGeom>
                <a:avLst/>
                <a:gdLst>
                  <a:gd name="T0" fmla="*/ 0 w 479"/>
                  <a:gd name="T1" fmla="*/ 342 h 342"/>
                  <a:gd name="T2" fmla="*/ 479 w 479"/>
                  <a:gd name="T3" fmla="*/ 0 h 342"/>
                  <a:gd name="T4" fmla="*/ 0 w 479"/>
                  <a:gd name="T5" fmla="*/ 342 h 342"/>
                  <a:gd name="T6" fmla="*/ 0 60000 65536"/>
                  <a:gd name="T7" fmla="*/ 0 60000 65536"/>
                  <a:gd name="T8" fmla="*/ 0 60000 65536"/>
                </a:gdLst>
                <a:ahLst/>
                <a:cxnLst>
                  <a:cxn ang="T6">
                    <a:pos x="T0" y="T1"/>
                  </a:cxn>
                  <a:cxn ang="T7">
                    <a:pos x="T2" y="T3"/>
                  </a:cxn>
                  <a:cxn ang="T8">
                    <a:pos x="T4" y="T5"/>
                  </a:cxn>
                </a:cxnLst>
                <a:rect l="0" t="0" r="r" b="b"/>
                <a:pathLst>
                  <a:path w="479" h="342">
                    <a:moveTo>
                      <a:pt x="0" y="342"/>
                    </a:moveTo>
                    <a:lnTo>
                      <a:pt x="479" y="0"/>
                    </a:lnTo>
                    <a:lnTo>
                      <a:pt x="0" y="342"/>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1" name="Line 72"/>
              <p:cNvSpPr>
                <a:spLocks noChangeShapeType="1"/>
              </p:cNvSpPr>
              <p:nvPr/>
            </p:nvSpPr>
            <p:spPr bwMode="auto">
              <a:xfrm flipV="1">
                <a:off x="3965" y="1922"/>
                <a:ext cx="479" cy="342"/>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42" name="Freeform 73"/>
              <p:cNvSpPr>
                <a:spLocks/>
              </p:cNvSpPr>
              <p:nvPr/>
            </p:nvSpPr>
            <p:spPr bwMode="auto">
              <a:xfrm>
                <a:off x="4370" y="1895"/>
                <a:ext cx="113" cy="89"/>
              </a:xfrm>
              <a:custGeom>
                <a:avLst/>
                <a:gdLst>
                  <a:gd name="T0" fmla="*/ 113 w 113"/>
                  <a:gd name="T1" fmla="*/ 0 h 89"/>
                  <a:gd name="T2" fmla="*/ 0 w 113"/>
                  <a:gd name="T3" fmla="*/ 48 h 89"/>
                  <a:gd name="T4" fmla="*/ 39 w 113"/>
                  <a:gd name="T5" fmla="*/ 54 h 89"/>
                  <a:gd name="T6" fmla="*/ 39 w 113"/>
                  <a:gd name="T7" fmla="*/ 54 h 89"/>
                  <a:gd name="T8" fmla="*/ 33 w 113"/>
                  <a:gd name="T9" fmla="*/ 89 h 89"/>
                  <a:gd name="T10" fmla="*/ 113 w 113"/>
                  <a:gd name="T11" fmla="*/ 0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89">
                    <a:moveTo>
                      <a:pt x="113" y="0"/>
                    </a:moveTo>
                    <a:lnTo>
                      <a:pt x="0" y="48"/>
                    </a:lnTo>
                    <a:lnTo>
                      <a:pt x="39" y="54"/>
                    </a:lnTo>
                    <a:lnTo>
                      <a:pt x="33" y="89"/>
                    </a:lnTo>
                    <a:lnTo>
                      <a:pt x="113"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3" name="Freeform 74"/>
              <p:cNvSpPr>
                <a:spLocks/>
              </p:cNvSpPr>
              <p:nvPr/>
            </p:nvSpPr>
            <p:spPr bwMode="auto">
              <a:xfrm>
                <a:off x="4370" y="1895"/>
                <a:ext cx="113" cy="89"/>
              </a:xfrm>
              <a:custGeom>
                <a:avLst/>
                <a:gdLst>
                  <a:gd name="T0" fmla="*/ 113 w 113"/>
                  <a:gd name="T1" fmla="*/ 0 h 89"/>
                  <a:gd name="T2" fmla="*/ 0 w 113"/>
                  <a:gd name="T3" fmla="*/ 48 h 89"/>
                  <a:gd name="T4" fmla="*/ 39 w 113"/>
                  <a:gd name="T5" fmla="*/ 54 h 89"/>
                  <a:gd name="T6" fmla="*/ 39 w 113"/>
                  <a:gd name="T7" fmla="*/ 54 h 89"/>
                  <a:gd name="T8" fmla="*/ 33 w 113"/>
                  <a:gd name="T9" fmla="*/ 89 h 89"/>
                  <a:gd name="T10" fmla="*/ 113 w 113"/>
                  <a:gd name="T11" fmla="*/ 0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89">
                    <a:moveTo>
                      <a:pt x="113" y="0"/>
                    </a:moveTo>
                    <a:lnTo>
                      <a:pt x="0" y="48"/>
                    </a:lnTo>
                    <a:lnTo>
                      <a:pt x="39" y="54"/>
                    </a:lnTo>
                    <a:lnTo>
                      <a:pt x="33" y="89"/>
                    </a:lnTo>
                    <a:lnTo>
                      <a:pt x="113"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44" name="Freeform 75"/>
              <p:cNvSpPr>
                <a:spLocks/>
              </p:cNvSpPr>
              <p:nvPr/>
            </p:nvSpPr>
            <p:spPr bwMode="auto">
              <a:xfrm>
                <a:off x="4572" y="1002"/>
                <a:ext cx="18" cy="688"/>
              </a:xfrm>
              <a:custGeom>
                <a:avLst/>
                <a:gdLst>
                  <a:gd name="T0" fmla="*/ 18 w 18"/>
                  <a:gd name="T1" fmla="*/ 0 h 688"/>
                  <a:gd name="T2" fmla="*/ 0 w 18"/>
                  <a:gd name="T3" fmla="*/ 688 h 688"/>
                  <a:gd name="T4" fmla="*/ 18 w 18"/>
                  <a:gd name="T5" fmla="*/ 0 h 688"/>
                  <a:gd name="T6" fmla="*/ 0 60000 65536"/>
                  <a:gd name="T7" fmla="*/ 0 60000 65536"/>
                  <a:gd name="T8" fmla="*/ 0 60000 65536"/>
                </a:gdLst>
                <a:ahLst/>
                <a:cxnLst>
                  <a:cxn ang="T6">
                    <a:pos x="T0" y="T1"/>
                  </a:cxn>
                  <a:cxn ang="T7">
                    <a:pos x="T2" y="T3"/>
                  </a:cxn>
                  <a:cxn ang="T8">
                    <a:pos x="T4" y="T5"/>
                  </a:cxn>
                </a:cxnLst>
                <a:rect l="0" t="0" r="r" b="b"/>
                <a:pathLst>
                  <a:path w="18" h="688">
                    <a:moveTo>
                      <a:pt x="18" y="0"/>
                    </a:moveTo>
                    <a:lnTo>
                      <a:pt x="0" y="688"/>
                    </a:lnTo>
                    <a:lnTo>
                      <a:pt x="18"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5" name="Line 76"/>
              <p:cNvSpPr>
                <a:spLocks noChangeShapeType="1"/>
              </p:cNvSpPr>
              <p:nvPr/>
            </p:nvSpPr>
            <p:spPr bwMode="auto">
              <a:xfrm flipH="1">
                <a:off x="4572" y="1002"/>
                <a:ext cx="18" cy="688"/>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46" name="Freeform 77"/>
              <p:cNvSpPr>
                <a:spLocks/>
              </p:cNvSpPr>
              <p:nvPr/>
            </p:nvSpPr>
            <p:spPr bwMode="auto">
              <a:xfrm>
                <a:off x="4549" y="1618"/>
                <a:ext cx="53" cy="116"/>
              </a:xfrm>
              <a:custGeom>
                <a:avLst/>
                <a:gdLst>
                  <a:gd name="T0" fmla="*/ 23 w 53"/>
                  <a:gd name="T1" fmla="*/ 116 h 116"/>
                  <a:gd name="T2" fmla="*/ 53 w 53"/>
                  <a:gd name="T3" fmla="*/ 3 h 116"/>
                  <a:gd name="T4" fmla="*/ 23 w 53"/>
                  <a:gd name="T5" fmla="*/ 27 h 116"/>
                  <a:gd name="T6" fmla="*/ 23 w 53"/>
                  <a:gd name="T7" fmla="*/ 27 h 116"/>
                  <a:gd name="T8" fmla="*/ 0 w 53"/>
                  <a:gd name="T9" fmla="*/ 0 h 116"/>
                  <a:gd name="T10" fmla="*/ 23 w 53"/>
                  <a:gd name="T11" fmla="*/ 116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16">
                    <a:moveTo>
                      <a:pt x="23" y="116"/>
                    </a:moveTo>
                    <a:lnTo>
                      <a:pt x="53" y="3"/>
                    </a:lnTo>
                    <a:lnTo>
                      <a:pt x="23" y="27"/>
                    </a:lnTo>
                    <a:lnTo>
                      <a:pt x="0" y="0"/>
                    </a:lnTo>
                    <a:lnTo>
                      <a:pt x="23" y="116"/>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7" name="Freeform 78"/>
              <p:cNvSpPr>
                <a:spLocks/>
              </p:cNvSpPr>
              <p:nvPr/>
            </p:nvSpPr>
            <p:spPr bwMode="auto">
              <a:xfrm>
                <a:off x="4549" y="1618"/>
                <a:ext cx="53" cy="116"/>
              </a:xfrm>
              <a:custGeom>
                <a:avLst/>
                <a:gdLst>
                  <a:gd name="T0" fmla="*/ 23 w 53"/>
                  <a:gd name="T1" fmla="*/ 116 h 116"/>
                  <a:gd name="T2" fmla="*/ 53 w 53"/>
                  <a:gd name="T3" fmla="*/ 3 h 116"/>
                  <a:gd name="T4" fmla="*/ 23 w 53"/>
                  <a:gd name="T5" fmla="*/ 27 h 116"/>
                  <a:gd name="T6" fmla="*/ 23 w 53"/>
                  <a:gd name="T7" fmla="*/ 27 h 116"/>
                  <a:gd name="T8" fmla="*/ 0 w 53"/>
                  <a:gd name="T9" fmla="*/ 0 h 116"/>
                  <a:gd name="T10" fmla="*/ 23 w 53"/>
                  <a:gd name="T11" fmla="*/ 116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16">
                    <a:moveTo>
                      <a:pt x="23" y="116"/>
                    </a:moveTo>
                    <a:lnTo>
                      <a:pt x="53" y="3"/>
                    </a:lnTo>
                    <a:lnTo>
                      <a:pt x="23" y="27"/>
                    </a:lnTo>
                    <a:lnTo>
                      <a:pt x="0" y="0"/>
                    </a:lnTo>
                    <a:lnTo>
                      <a:pt x="23" y="116"/>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48" name="Freeform 79"/>
              <p:cNvSpPr>
                <a:spLocks/>
              </p:cNvSpPr>
              <p:nvPr/>
            </p:nvSpPr>
            <p:spPr bwMode="auto">
              <a:xfrm>
                <a:off x="4706" y="1827"/>
                <a:ext cx="429" cy="6"/>
              </a:xfrm>
              <a:custGeom>
                <a:avLst/>
                <a:gdLst>
                  <a:gd name="T0" fmla="*/ 429 w 429"/>
                  <a:gd name="T1" fmla="*/ 6 h 6"/>
                  <a:gd name="T2" fmla="*/ 0 w 429"/>
                  <a:gd name="T3" fmla="*/ 0 h 6"/>
                  <a:gd name="T4" fmla="*/ 429 w 429"/>
                  <a:gd name="T5" fmla="*/ 6 h 6"/>
                  <a:gd name="T6" fmla="*/ 0 60000 65536"/>
                  <a:gd name="T7" fmla="*/ 0 60000 65536"/>
                  <a:gd name="T8" fmla="*/ 0 60000 65536"/>
                </a:gdLst>
                <a:ahLst/>
                <a:cxnLst>
                  <a:cxn ang="T6">
                    <a:pos x="T0" y="T1"/>
                  </a:cxn>
                  <a:cxn ang="T7">
                    <a:pos x="T2" y="T3"/>
                  </a:cxn>
                  <a:cxn ang="T8">
                    <a:pos x="T4" y="T5"/>
                  </a:cxn>
                </a:cxnLst>
                <a:rect l="0" t="0" r="r" b="b"/>
                <a:pathLst>
                  <a:path w="429" h="6">
                    <a:moveTo>
                      <a:pt x="429" y="6"/>
                    </a:moveTo>
                    <a:lnTo>
                      <a:pt x="0" y="0"/>
                    </a:lnTo>
                    <a:lnTo>
                      <a:pt x="429" y="6"/>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49" name="Line 80"/>
              <p:cNvSpPr>
                <a:spLocks noChangeShapeType="1"/>
              </p:cNvSpPr>
              <p:nvPr/>
            </p:nvSpPr>
            <p:spPr bwMode="auto">
              <a:xfrm flipH="1" flipV="1">
                <a:off x="4706" y="1827"/>
                <a:ext cx="429" cy="6"/>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50" name="Freeform 81"/>
              <p:cNvSpPr>
                <a:spLocks/>
              </p:cNvSpPr>
              <p:nvPr/>
            </p:nvSpPr>
            <p:spPr bwMode="auto">
              <a:xfrm>
                <a:off x="4662" y="1800"/>
                <a:ext cx="116" cy="53"/>
              </a:xfrm>
              <a:custGeom>
                <a:avLst/>
                <a:gdLst>
                  <a:gd name="T0" fmla="*/ 0 w 116"/>
                  <a:gd name="T1" fmla="*/ 24 h 53"/>
                  <a:gd name="T2" fmla="*/ 113 w 116"/>
                  <a:gd name="T3" fmla="*/ 53 h 53"/>
                  <a:gd name="T4" fmla="*/ 89 w 116"/>
                  <a:gd name="T5" fmla="*/ 27 h 53"/>
                  <a:gd name="T6" fmla="*/ 89 w 116"/>
                  <a:gd name="T7" fmla="*/ 27 h 53"/>
                  <a:gd name="T8" fmla="*/ 116 w 116"/>
                  <a:gd name="T9" fmla="*/ 0 h 53"/>
                  <a:gd name="T10" fmla="*/ 0 w 116"/>
                  <a:gd name="T11" fmla="*/ 24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53">
                    <a:moveTo>
                      <a:pt x="0" y="24"/>
                    </a:moveTo>
                    <a:lnTo>
                      <a:pt x="113" y="53"/>
                    </a:lnTo>
                    <a:lnTo>
                      <a:pt x="89" y="27"/>
                    </a:lnTo>
                    <a:lnTo>
                      <a:pt x="116" y="0"/>
                    </a:lnTo>
                    <a:lnTo>
                      <a:pt x="0" y="24"/>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1" name="Freeform 82"/>
              <p:cNvSpPr>
                <a:spLocks/>
              </p:cNvSpPr>
              <p:nvPr/>
            </p:nvSpPr>
            <p:spPr bwMode="auto">
              <a:xfrm>
                <a:off x="4662" y="1800"/>
                <a:ext cx="116" cy="53"/>
              </a:xfrm>
              <a:custGeom>
                <a:avLst/>
                <a:gdLst>
                  <a:gd name="T0" fmla="*/ 0 w 116"/>
                  <a:gd name="T1" fmla="*/ 24 h 53"/>
                  <a:gd name="T2" fmla="*/ 113 w 116"/>
                  <a:gd name="T3" fmla="*/ 53 h 53"/>
                  <a:gd name="T4" fmla="*/ 89 w 116"/>
                  <a:gd name="T5" fmla="*/ 27 h 53"/>
                  <a:gd name="T6" fmla="*/ 89 w 116"/>
                  <a:gd name="T7" fmla="*/ 27 h 53"/>
                  <a:gd name="T8" fmla="*/ 116 w 116"/>
                  <a:gd name="T9" fmla="*/ 0 h 53"/>
                  <a:gd name="T10" fmla="*/ 0 w 116"/>
                  <a:gd name="T11" fmla="*/ 24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53">
                    <a:moveTo>
                      <a:pt x="0" y="24"/>
                    </a:moveTo>
                    <a:lnTo>
                      <a:pt x="113" y="53"/>
                    </a:lnTo>
                    <a:lnTo>
                      <a:pt x="89" y="27"/>
                    </a:lnTo>
                    <a:lnTo>
                      <a:pt x="116" y="0"/>
                    </a:lnTo>
                    <a:lnTo>
                      <a:pt x="0" y="24"/>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52" name="Freeform 83"/>
              <p:cNvSpPr>
                <a:spLocks/>
              </p:cNvSpPr>
              <p:nvPr/>
            </p:nvSpPr>
            <p:spPr bwMode="auto">
              <a:xfrm>
                <a:off x="4623" y="1955"/>
                <a:ext cx="360" cy="944"/>
              </a:xfrm>
              <a:custGeom>
                <a:avLst/>
                <a:gdLst>
                  <a:gd name="T0" fmla="*/ 360 w 360"/>
                  <a:gd name="T1" fmla="*/ 944 h 944"/>
                  <a:gd name="T2" fmla="*/ 0 w 360"/>
                  <a:gd name="T3" fmla="*/ 0 h 944"/>
                  <a:gd name="T4" fmla="*/ 360 w 360"/>
                  <a:gd name="T5" fmla="*/ 944 h 944"/>
                  <a:gd name="T6" fmla="*/ 0 60000 65536"/>
                  <a:gd name="T7" fmla="*/ 0 60000 65536"/>
                  <a:gd name="T8" fmla="*/ 0 60000 65536"/>
                </a:gdLst>
                <a:ahLst/>
                <a:cxnLst>
                  <a:cxn ang="T6">
                    <a:pos x="T0" y="T1"/>
                  </a:cxn>
                  <a:cxn ang="T7">
                    <a:pos x="T2" y="T3"/>
                  </a:cxn>
                  <a:cxn ang="T8">
                    <a:pos x="T4" y="T5"/>
                  </a:cxn>
                </a:cxnLst>
                <a:rect l="0" t="0" r="r" b="b"/>
                <a:pathLst>
                  <a:path w="360" h="944">
                    <a:moveTo>
                      <a:pt x="360" y="944"/>
                    </a:moveTo>
                    <a:lnTo>
                      <a:pt x="0" y="0"/>
                    </a:lnTo>
                    <a:lnTo>
                      <a:pt x="360" y="944"/>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3" name="Line 84"/>
              <p:cNvSpPr>
                <a:spLocks noChangeShapeType="1"/>
              </p:cNvSpPr>
              <p:nvPr/>
            </p:nvSpPr>
            <p:spPr bwMode="auto">
              <a:xfrm flipH="1" flipV="1">
                <a:off x="4623" y="1955"/>
                <a:ext cx="360" cy="944"/>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54" name="Freeform 85"/>
              <p:cNvSpPr>
                <a:spLocks/>
              </p:cNvSpPr>
              <p:nvPr/>
            </p:nvSpPr>
            <p:spPr bwMode="auto">
              <a:xfrm>
                <a:off x="4608" y="1913"/>
                <a:ext cx="66" cy="119"/>
              </a:xfrm>
              <a:custGeom>
                <a:avLst/>
                <a:gdLst>
                  <a:gd name="T0" fmla="*/ 0 w 66"/>
                  <a:gd name="T1" fmla="*/ 0 h 119"/>
                  <a:gd name="T2" fmla="*/ 15 w 66"/>
                  <a:gd name="T3" fmla="*/ 119 h 119"/>
                  <a:gd name="T4" fmla="*/ 30 w 66"/>
                  <a:gd name="T5" fmla="*/ 86 h 119"/>
                  <a:gd name="T6" fmla="*/ 30 w 66"/>
                  <a:gd name="T7" fmla="*/ 86 h 119"/>
                  <a:gd name="T8" fmla="*/ 66 w 66"/>
                  <a:gd name="T9" fmla="*/ 101 h 119"/>
                  <a:gd name="T10" fmla="*/ 0 w 66"/>
                  <a:gd name="T11" fmla="*/ 0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19">
                    <a:moveTo>
                      <a:pt x="0" y="0"/>
                    </a:moveTo>
                    <a:lnTo>
                      <a:pt x="15" y="119"/>
                    </a:lnTo>
                    <a:lnTo>
                      <a:pt x="30" y="86"/>
                    </a:lnTo>
                    <a:lnTo>
                      <a:pt x="66" y="101"/>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5" name="Freeform 86"/>
              <p:cNvSpPr>
                <a:spLocks/>
              </p:cNvSpPr>
              <p:nvPr/>
            </p:nvSpPr>
            <p:spPr bwMode="auto">
              <a:xfrm>
                <a:off x="4608" y="1913"/>
                <a:ext cx="66" cy="119"/>
              </a:xfrm>
              <a:custGeom>
                <a:avLst/>
                <a:gdLst>
                  <a:gd name="T0" fmla="*/ 0 w 66"/>
                  <a:gd name="T1" fmla="*/ 0 h 119"/>
                  <a:gd name="T2" fmla="*/ 15 w 66"/>
                  <a:gd name="T3" fmla="*/ 119 h 119"/>
                  <a:gd name="T4" fmla="*/ 30 w 66"/>
                  <a:gd name="T5" fmla="*/ 86 h 119"/>
                  <a:gd name="T6" fmla="*/ 30 w 66"/>
                  <a:gd name="T7" fmla="*/ 86 h 119"/>
                  <a:gd name="T8" fmla="*/ 66 w 66"/>
                  <a:gd name="T9" fmla="*/ 101 h 119"/>
                  <a:gd name="T10" fmla="*/ 0 w 66"/>
                  <a:gd name="T11" fmla="*/ 0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19">
                    <a:moveTo>
                      <a:pt x="0" y="0"/>
                    </a:moveTo>
                    <a:lnTo>
                      <a:pt x="15" y="119"/>
                    </a:lnTo>
                    <a:lnTo>
                      <a:pt x="30" y="86"/>
                    </a:lnTo>
                    <a:lnTo>
                      <a:pt x="66" y="101"/>
                    </a:lnTo>
                    <a:lnTo>
                      <a:pt x="0"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56" name="Freeform 87"/>
              <p:cNvSpPr>
                <a:spLocks/>
              </p:cNvSpPr>
              <p:nvPr/>
            </p:nvSpPr>
            <p:spPr bwMode="auto">
              <a:xfrm>
                <a:off x="3783" y="3003"/>
                <a:ext cx="256" cy="735"/>
              </a:xfrm>
              <a:custGeom>
                <a:avLst/>
                <a:gdLst>
                  <a:gd name="T0" fmla="*/ 0 w 256"/>
                  <a:gd name="T1" fmla="*/ 735 h 735"/>
                  <a:gd name="T2" fmla="*/ 256 w 256"/>
                  <a:gd name="T3" fmla="*/ 0 h 735"/>
                  <a:gd name="T4" fmla="*/ 0 w 256"/>
                  <a:gd name="T5" fmla="*/ 735 h 735"/>
                  <a:gd name="T6" fmla="*/ 0 60000 65536"/>
                  <a:gd name="T7" fmla="*/ 0 60000 65536"/>
                  <a:gd name="T8" fmla="*/ 0 60000 65536"/>
                </a:gdLst>
                <a:ahLst/>
                <a:cxnLst>
                  <a:cxn ang="T6">
                    <a:pos x="T0" y="T1"/>
                  </a:cxn>
                  <a:cxn ang="T7">
                    <a:pos x="T2" y="T3"/>
                  </a:cxn>
                  <a:cxn ang="T8">
                    <a:pos x="T4" y="T5"/>
                  </a:cxn>
                </a:cxnLst>
                <a:rect l="0" t="0" r="r" b="b"/>
                <a:pathLst>
                  <a:path w="256" h="735">
                    <a:moveTo>
                      <a:pt x="0" y="735"/>
                    </a:moveTo>
                    <a:lnTo>
                      <a:pt x="256" y="0"/>
                    </a:lnTo>
                    <a:lnTo>
                      <a:pt x="0" y="735"/>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7" name="Line 88"/>
              <p:cNvSpPr>
                <a:spLocks noChangeShapeType="1"/>
              </p:cNvSpPr>
              <p:nvPr/>
            </p:nvSpPr>
            <p:spPr bwMode="auto">
              <a:xfrm flipV="1">
                <a:off x="3783" y="3003"/>
                <a:ext cx="256" cy="735"/>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58" name="Freeform 89"/>
              <p:cNvSpPr>
                <a:spLocks/>
              </p:cNvSpPr>
              <p:nvPr/>
            </p:nvSpPr>
            <p:spPr bwMode="auto">
              <a:xfrm>
                <a:off x="3989" y="2961"/>
                <a:ext cx="65" cy="116"/>
              </a:xfrm>
              <a:custGeom>
                <a:avLst/>
                <a:gdLst>
                  <a:gd name="T0" fmla="*/ 65 w 65"/>
                  <a:gd name="T1" fmla="*/ 0 h 116"/>
                  <a:gd name="T2" fmla="*/ 0 w 65"/>
                  <a:gd name="T3" fmla="*/ 101 h 116"/>
                  <a:gd name="T4" fmla="*/ 35 w 65"/>
                  <a:gd name="T5" fmla="*/ 84 h 116"/>
                  <a:gd name="T6" fmla="*/ 35 w 65"/>
                  <a:gd name="T7" fmla="*/ 84 h 116"/>
                  <a:gd name="T8" fmla="*/ 50 w 65"/>
                  <a:gd name="T9" fmla="*/ 116 h 116"/>
                  <a:gd name="T10" fmla="*/ 65 w 65"/>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116">
                    <a:moveTo>
                      <a:pt x="65" y="0"/>
                    </a:moveTo>
                    <a:lnTo>
                      <a:pt x="0" y="101"/>
                    </a:lnTo>
                    <a:lnTo>
                      <a:pt x="35" y="84"/>
                    </a:lnTo>
                    <a:lnTo>
                      <a:pt x="50" y="116"/>
                    </a:lnTo>
                    <a:lnTo>
                      <a:pt x="65"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59" name="Freeform 90"/>
              <p:cNvSpPr>
                <a:spLocks/>
              </p:cNvSpPr>
              <p:nvPr/>
            </p:nvSpPr>
            <p:spPr bwMode="auto">
              <a:xfrm>
                <a:off x="3989" y="2961"/>
                <a:ext cx="65" cy="116"/>
              </a:xfrm>
              <a:custGeom>
                <a:avLst/>
                <a:gdLst>
                  <a:gd name="T0" fmla="*/ 65 w 65"/>
                  <a:gd name="T1" fmla="*/ 0 h 116"/>
                  <a:gd name="T2" fmla="*/ 0 w 65"/>
                  <a:gd name="T3" fmla="*/ 101 h 116"/>
                  <a:gd name="T4" fmla="*/ 35 w 65"/>
                  <a:gd name="T5" fmla="*/ 84 h 116"/>
                  <a:gd name="T6" fmla="*/ 35 w 65"/>
                  <a:gd name="T7" fmla="*/ 84 h 116"/>
                  <a:gd name="T8" fmla="*/ 50 w 65"/>
                  <a:gd name="T9" fmla="*/ 116 h 116"/>
                  <a:gd name="T10" fmla="*/ 65 w 65"/>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116">
                    <a:moveTo>
                      <a:pt x="65" y="0"/>
                    </a:moveTo>
                    <a:lnTo>
                      <a:pt x="0" y="101"/>
                    </a:lnTo>
                    <a:lnTo>
                      <a:pt x="35" y="84"/>
                    </a:lnTo>
                    <a:lnTo>
                      <a:pt x="50" y="116"/>
                    </a:lnTo>
                    <a:lnTo>
                      <a:pt x="65"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60" name="Freeform 91"/>
              <p:cNvSpPr>
                <a:spLocks/>
              </p:cNvSpPr>
              <p:nvPr/>
            </p:nvSpPr>
            <p:spPr bwMode="auto">
              <a:xfrm>
                <a:off x="2773" y="1481"/>
                <a:ext cx="626" cy="200"/>
              </a:xfrm>
              <a:custGeom>
                <a:avLst/>
                <a:gdLst>
                  <a:gd name="T0" fmla="*/ 626 w 626"/>
                  <a:gd name="T1" fmla="*/ 200 h 200"/>
                  <a:gd name="T2" fmla="*/ 0 w 626"/>
                  <a:gd name="T3" fmla="*/ 0 h 200"/>
                  <a:gd name="T4" fmla="*/ 626 w 626"/>
                  <a:gd name="T5" fmla="*/ 200 h 200"/>
                  <a:gd name="T6" fmla="*/ 0 60000 65536"/>
                  <a:gd name="T7" fmla="*/ 0 60000 65536"/>
                  <a:gd name="T8" fmla="*/ 0 60000 65536"/>
                </a:gdLst>
                <a:ahLst/>
                <a:cxnLst>
                  <a:cxn ang="T6">
                    <a:pos x="T0" y="T1"/>
                  </a:cxn>
                  <a:cxn ang="T7">
                    <a:pos x="T2" y="T3"/>
                  </a:cxn>
                  <a:cxn ang="T8">
                    <a:pos x="T4" y="T5"/>
                  </a:cxn>
                </a:cxnLst>
                <a:rect l="0" t="0" r="r" b="b"/>
                <a:pathLst>
                  <a:path w="626" h="200">
                    <a:moveTo>
                      <a:pt x="626" y="200"/>
                    </a:moveTo>
                    <a:lnTo>
                      <a:pt x="0" y="0"/>
                    </a:lnTo>
                    <a:lnTo>
                      <a:pt x="626" y="200"/>
                    </a:lnTo>
                    <a:close/>
                  </a:path>
                </a:pathLst>
              </a:custGeom>
              <a:solidFill>
                <a:srgbClr val="FF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61" name="Line 92"/>
              <p:cNvSpPr>
                <a:spLocks noChangeShapeType="1"/>
              </p:cNvSpPr>
              <p:nvPr/>
            </p:nvSpPr>
            <p:spPr bwMode="auto">
              <a:xfrm flipH="1" flipV="1">
                <a:off x="2773" y="1481"/>
                <a:ext cx="626" cy="200"/>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62" name="Freeform 93"/>
              <p:cNvSpPr>
                <a:spLocks/>
              </p:cNvSpPr>
              <p:nvPr/>
            </p:nvSpPr>
            <p:spPr bwMode="auto">
              <a:xfrm>
                <a:off x="2729" y="1466"/>
                <a:ext cx="119" cy="63"/>
              </a:xfrm>
              <a:custGeom>
                <a:avLst/>
                <a:gdLst>
                  <a:gd name="T0" fmla="*/ 0 w 119"/>
                  <a:gd name="T1" fmla="*/ 0 h 63"/>
                  <a:gd name="T2" fmla="*/ 104 w 119"/>
                  <a:gd name="T3" fmla="*/ 63 h 63"/>
                  <a:gd name="T4" fmla="*/ 86 w 119"/>
                  <a:gd name="T5" fmla="*/ 30 h 63"/>
                  <a:gd name="T6" fmla="*/ 86 w 119"/>
                  <a:gd name="T7" fmla="*/ 30 h 63"/>
                  <a:gd name="T8" fmla="*/ 119 w 119"/>
                  <a:gd name="T9" fmla="*/ 12 h 63"/>
                  <a:gd name="T10" fmla="*/ 0 w 119"/>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63">
                    <a:moveTo>
                      <a:pt x="0" y="0"/>
                    </a:moveTo>
                    <a:lnTo>
                      <a:pt x="104" y="63"/>
                    </a:lnTo>
                    <a:lnTo>
                      <a:pt x="86" y="30"/>
                    </a:lnTo>
                    <a:lnTo>
                      <a:pt x="119" y="12"/>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63" name="Freeform 94"/>
              <p:cNvSpPr>
                <a:spLocks/>
              </p:cNvSpPr>
              <p:nvPr/>
            </p:nvSpPr>
            <p:spPr bwMode="auto">
              <a:xfrm>
                <a:off x="2729" y="1466"/>
                <a:ext cx="119" cy="63"/>
              </a:xfrm>
              <a:custGeom>
                <a:avLst/>
                <a:gdLst>
                  <a:gd name="T0" fmla="*/ 0 w 119"/>
                  <a:gd name="T1" fmla="*/ 0 h 63"/>
                  <a:gd name="T2" fmla="*/ 104 w 119"/>
                  <a:gd name="T3" fmla="*/ 63 h 63"/>
                  <a:gd name="T4" fmla="*/ 86 w 119"/>
                  <a:gd name="T5" fmla="*/ 30 h 63"/>
                  <a:gd name="T6" fmla="*/ 86 w 119"/>
                  <a:gd name="T7" fmla="*/ 30 h 63"/>
                  <a:gd name="T8" fmla="*/ 119 w 119"/>
                  <a:gd name="T9" fmla="*/ 12 h 63"/>
                  <a:gd name="T10" fmla="*/ 0 w 119"/>
                  <a:gd name="T11" fmla="*/ 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63">
                    <a:moveTo>
                      <a:pt x="0" y="0"/>
                    </a:moveTo>
                    <a:lnTo>
                      <a:pt x="104" y="63"/>
                    </a:lnTo>
                    <a:lnTo>
                      <a:pt x="86" y="30"/>
                    </a:lnTo>
                    <a:lnTo>
                      <a:pt x="119" y="12"/>
                    </a:lnTo>
                    <a:lnTo>
                      <a:pt x="0" y="0"/>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64" name="Freeform 95"/>
              <p:cNvSpPr>
                <a:spLocks/>
              </p:cNvSpPr>
              <p:nvPr/>
            </p:nvSpPr>
            <p:spPr bwMode="auto">
              <a:xfrm>
                <a:off x="3184" y="2997"/>
                <a:ext cx="477" cy="703"/>
              </a:xfrm>
              <a:custGeom>
                <a:avLst/>
                <a:gdLst>
                  <a:gd name="T0" fmla="*/ 0 w 477"/>
                  <a:gd name="T1" fmla="*/ 0 h 703"/>
                  <a:gd name="T2" fmla="*/ 477 w 477"/>
                  <a:gd name="T3" fmla="*/ 703 h 703"/>
                  <a:gd name="T4" fmla="*/ 0 w 477"/>
                  <a:gd name="T5" fmla="*/ 0 h 703"/>
                  <a:gd name="T6" fmla="*/ 0 60000 65536"/>
                  <a:gd name="T7" fmla="*/ 0 60000 65536"/>
                  <a:gd name="T8" fmla="*/ 0 60000 65536"/>
                </a:gdLst>
                <a:ahLst/>
                <a:cxnLst>
                  <a:cxn ang="T6">
                    <a:pos x="T0" y="T1"/>
                  </a:cxn>
                  <a:cxn ang="T7">
                    <a:pos x="T2" y="T3"/>
                  </a:cxn>
                  <a:cxn ang="T8">
                    <a:pos x="T4" y="T5"/>
                  </a:cxn>
                </a:cxnLst>
                <a:rect l="0" t="0" r="r" b="b"/>
                <a:pathLst>
                  <a:path w="477" h="703">
                    <a:moveTo>
                      <a:pt x="0" y="0"/>
                    </a:moveTo>
                    <a:lnTo>
                      <a:pt x="477" y="703"/>
                    </a:lnTo>
                    <a:lnTo>
                      <a:pt x="0" y="0"/>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65" name="Line 96"/>
              <p:cNvSpPr>
                <a:spLocks noChangeShapeType="1"/>
              </p:cNvSpPr>
              <p:nvPr/>
            </p:nvSpPr>
            <p:spPr bwMode="auto">
              <a:xfrm>
                <a:off x="3184" y="2997"/>
                <a:ext cx="477" cy="703"/>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66" name="Freeform 97"/>
              <p:cNvSpPr>
                <a:spLocks/>
              </p:cNvSpPr>
              <p:nvPr/>
            </p:nvSpPr>
            <p:spPr bwMode="auto">
              <a:xfrm>
                <a:off x="3598" y="3625"/>
                <a:ext cx="87" cy="113"/>
              </a:xfrm>
              <a:custGeom>
                <a:avLst/>
                <a:gdLst>
                  <a:gd name="T0" fmla="*/ 87 w 87"/>
                  <a:gd name="T1" fmla="*/ 113 h 113"/>
                  <a:gd name="T2" fmla="*/ 45 w 87"/>
                  <a:gd name="T3" fmla="*/ 0 h 113"/>
                  <a:gd name="T4" fmla="*/ 39 w 87"/>
                  <a:gd name="T5" fmla="*/ 39 h 113"/>
                  <a:gd name="T6" fmla="*/ 39 w 87"/>
                  <a:gd name="T7" fmla="*/ 39 h 113"/>
                  <a:gd name="T8" fmla="*/ 0 w 87"/>
                  <a:gd name="T9" fmla="*/ 30 h 113"/>
                  <a:gd name="T10" fmla="*/ 87 w 87"/>
                  <a:gd name="T11" fmla="*/ 113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13">
                    <a:moveTo>
                      <a:pt x="87" y="113"/>
                    </a:moveTo>
                    <a:lnTo>
                      <a:pt x="45" y="0"/>
                    </a:lnTo>
                    <a:lnTo>
                      <a:pt x="39" y="39"/>
                    </a:lnTo>
                    <a:lnTo>
                      <a:pt x="0" y="30"/>
                    </a:lnTo>
                    <a:lnTo>
                      <a:pt x="87" y="113"/>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67" name="Freeform 98"/>
              <p:cNvSpPr>
                <a:spLocks/>
              </p:cNvSpPr>
              <p:nvPr/>
            </p:nvSpPr>
            <p:spPr bwMode="auto">
              <a:xfrm>
                <a:off x="3598" y="3625"/>
                <a:ext cx="87" cy="113"/>
              </a:xfrm>
              <a:custGeom>
                <a:avLst/>
                <a:gdLst>
                  <a:gd name="T0" fmla="*/ 87 w 87"/>
                  <a:gd name="T1" fmla="*/ 113 h 113"/>
                  <a:gd name="T2" fmla="*/ 45 w 87"/>
                  <a:gd name="T3" fmla="*/ 0 h 113"/>
                  <a:gd name="T4" fmla="*/ 39 w 87"/>
                  <a:gd name="T5" fmla="*/ 39 h 113"/>
                  <a:gd name="T6" fmla="*/ 39 w 87"/>
                  <a:gd name="T7" fmla="*/ 39 h 113"/>
                  <a:gd name="T8" fmla="*/ 0 w 87"/>
                  <a:gd name="T9" fmla="*/ 30 h 113"/>
                  <a:gd name="T10" fmla="*/ 87 w 87"/>
                  <a:gd name="T11" fmla="*/ 113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13">
                    <a:moveTo>
                      <a:pt x="87" y="113"/>
                    </a:moveTo>
                    <a:lnTo>
                      <a:pt x="45" y="0"/>
                    </a:lnTo>
                    <a:lnTo>
                      <a:pt x="39" y="39"/>
                    </a:lnTo>
                    <a:lnTo>
                      <a:pt x="0" y="30"/>
                    </a:lnTo>
                    <a:lnTo>
                      <a:pt x="87" y="113"/>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68" name="Freeform 99"/>
              <p:cNvSpPr>
                <a:spLocks/>
              </p:cNvSpPr>
              <p:nvPr/>
            </p:nvSpPr>
            <p:spPr bwMode="auto">
              <a:xfrm>
                <a:off x="3926" y="2464"/>
                <a:ext cx="128" cy="319"/>
              </a:xfrm>
              <a:custGeom>
                <a:avLst/>
                <a:gdLst>
                  <a:gd name="T0" fmla="*/ 128 w 128"/>
                  <a:gd name="T1" fmla="*/ 319 h 319"/>
                  <a:gd name="T2" fmla="*/ 0 w 128"/>
                  <a:gd name="T3" fmla="*/ 0 h 319"/>
                  <a:gd name="T4" fmla="*/ 128 w 128"/>
                  <a:gd name="T5" fmla="*/ 319 h 319"/>
                  <a:gd name="T6" fmla="*/ 0 60000 65536"/>
                  <a:gd name="T7" fmla="*/ 0 60000 65536"/>
                  <a:gd name="T8" fmla="*/ 0 60000 65536"/>
                </a:gdLst>
                <a:ahLst/>
                <a:cxnLst>
                  <a:cxn ang="T6">
                    <a:pos x="T0" y="T1"/>
                  </a:cxn>
                  <a:cxn ang="T7">
                    <a:pos x="T2" y="T3"/>
                  </a:cxn>
                  <a:cxn ang="T8">
                    <a:pos x="T4" y="T5"/>
                  </a:cxn>
                </a:cxnLst>
                <a:rect l="0" t="0" r="r" b="b"/>
                <a:pathLst>
                  <a:path w="128" h="319">
                    <a:moveTo>
                      <a:pt x="128" y="319"/>
                    </a:moveTo>
                    <a:lnTo>
                      <a:pt x="0" y="0"/>
                    </a:lnTo>
                    <a:lnTo>
                      <a:pt x="128" y="319"/>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69" name="Line 100"/>
              <p:cNvSpPr>
                <a:spLocks noChangeShapeType="1"/>
              </p:cNvSpPr>
              <p:nvPr/>
            </p:nvSpPr>
            <p:spPr bwMode="auto">
              <a:xfrm flipH="1" flipV="1">
                <a:off x="3926" y="2464"/>
                <a:ext cx="128" cy="319"/>
              </a:xfrm>
              <a:prstGeom prst="line">
                <a:avLst/>
              </a:prstGeom>
              <a:noFill/>
              <a:ln w="0">
                <a:solidFill>
                  <a:srgbClr val="FFF8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70" name="Freeform 101"/>
              <p:cNvSpPr>
                <a:spLocks/>
              </p:cNvSpPr>
              <p:nvPr/>
            </p:nvSpPr>
            <p:spPr bwMode="auto">
              <a:xfrm>
                <a:off x="3908" y="2425"/>
                <a:ext cx="69" cy="116"/>
              </a:xfrm>
              <a:custGeom>
                <a:avLst/>
                <a:gdLst>
                  <a:gd name="T0" fmla="*/ 0 w 69"/>
                  <a:gd name="T1" fmla="*/ 0 h 116"/>
                  <a:gd name="T2" fmla="*/ 21 w 69"/>
                  <a:gd name="T3" fmla="*/ 116 h 116"/>
                  <a:gd name="T4" fmla="*/ 36 w 69"/>
                  <a:gd name="T5" fmla="*/ 81 h 116"/>
                  <a:gd name="T6" fmla="*/ 36 w 69"/>
                  <a:gd name="T7" fmla="*/ 81 h 116"/>
                  <a:gd name="T8" fmla="*/ 69 w 69"/>
                  <a:gd name="T9" fmla="*/ 96 h 116"/>
                  <a:gd name="T10" fmla="*/ 0 w 69"/>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16">
                    <a:moveTo>
                      <a:pt x="0" y="0"/>
                    </a:moveTo>
                    <a:lnTo>
                      <a:pt x="21" y="116"/>
                    </a:lnTo>
                    <a:lnTo>
                      <a:pt x="36" y="81"/>
                    </a:lnTo>
                    <a:lnTo>
                      <a:pt x="69" y="96"/>
                    </a:lnTo>
                    <a:lnTo>
                      <a:pt x="0" y="0"/>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71" name="Freeform 102"/>
              <p:cNvSpPr>
                <a:spLocks/>
              </p:cNvSpPr>
              <p:nvPr/>
            </p:nvSpPr>
            <p:spPr bwMode="auto">
              <a:xfrm>
                <a:off x="3908" y="2425"/>
                <a:ext cx="69" cy="116"/>
              </a:xfrm>
              <a:custGeom>
                <a:avLst/>
                <a:gdLst>
                  <a:gd name="T0" fmla="*/ 0 w 69"/>
                  <a:gd name="T1" fmla="*/ 0 h 116"/>
                  <a:gd name="T2" fmla="*/ 21 w 69"/>
                  <a:gd name="T3" fmla="*/ 116 h 116"/>
                  <a:gd name="T4" fmla="*/ 36 w 69"/>
                  <a:gd name="T5" fmla="*/ 81 h 116"/>
                  <a:gd name="T6" fmla="*/ 36 w 69"/>
                  <a:gd name="T7" fmla="*/ 81 h 116"/>
                  <a:gd name="T8" fmla="*/ 69 w 69"/>
                  <a:gd name="T9" fmla="*/ 96 h 116"/>
                  <a:gd name="T10" fmla="*/ 0 w 69"/>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16">
                    <a:moveTo>
                      <a:pt x="0" y="0"/>
                    </a:moveTo>
                    <a:lnTo>
                      <a:pt x="21" y="116"/>
                    </a:lnTo>
                    <a:lnTo>
                      <a:pt x="36" y="81"/>
                    </a:lnTo>
                    <a:lnTo>
                      <a:pt x="69" y="96"/>
                    </a:lnTo>
                    <a:lnTo>
                      <a:pt x="0" y="0"/>
                    </a:lnTo>
                  </a:path>
                </a:pathLst>
              </a:custGeom>
              <a:noFill/>
              <a:ln w="19050" cap="flat">
                <a:solidFill>
                  <a:srgbClr val="FFFB7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72" name="Freeform 103"/>
              <p:cNvSpPr>
                <a:spLocks/>
              </p:cNvSpPr>
              <p:nvPr/>
            </p:nvSpPr>
            <p:spPr bwMode="auto">
              <a:xfrm>
                <a:off x="3247" y="2407"/>
                <a:ext cx="536" cy="402"/>
              </a:xfrm>
              <a:custGeom>
                <a:avLst/>
                <a:gdLst>
                  <a:gd name="T0" fmla="*/ 536 w 536"/>
                  <a:gd name="T1" fmla="*/ 0 h 402"/>
                  <a:gd name="T2" fmla="*/ 0 w 536"/>
                  <a:gd name="T3" fmla="*/ 402 h 402"/>
                  <a:gd name="T4" fmla="*/ 536 w 536"/>
                  <a:gd name="T5" fmla="*/ 0 h 402"/>
                  <a:gd name="T6" fmla="*/ 0 60000 65536"/>
                  <a:gd name="T7" fmla="*/ 0 60000 65536"/>
                  <a:gd name="T8" fmla="*/ 0 60000 65536"/>
                </a:gdLst>
                <a:ahLst/>
                <a:cxnLst>
                  <a:cxn ang="T6">
                    <a:pos x="T0" y="T1"/>
                  </a:cxn>
                  <a:cxn ang="T7">
                    <a:pos x="T2" y="T3"/>
                  </a:cxn>
                  <a:cxn ang="T8">
                    <a:pos x="T4" y="T5"/>
                  </a:cxn>
                </a:cxnLst>
                <a:rect l="0" t="0" r="r" b="b"/>
                <a:pathLst>
                  <a:path w="536" h="402">
                    <a:moveTo>
                      <a:pt x="536" y="0"/>
                    </a:moveTo>
                    <a:lnTo>
                      <a:pt x="0" y="402"/>
                    </a:lnTo>
                    <a:lnTo>
                      <a:pt x="536" y="0"/>
                    </a:lnTo>
                    <a:close/>
                  </a:path>
                </a:pathLst>
              </a:custGeom>
              <a:solidFill>
                <a:srgbClr val="FFF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73" name="Line 104"/>
              <p:cNvSpPr>
                <a:spLocks noChangeShapeType="1"/>
              </p:cNvSpPr>
              <p:nvPr/>
            </p:nvSpPr>
            <p:spPr bwMode="auto">
              <a:xfrm flipH="1">
                <a:off x="3247" y="2407"/>
                <a:ext cx="536" cy="402"/>
              </a:xfrm>
              <a:prstGeom prst="line">
                <a:avLst/>
              </a:prstGeom>
              <a:noFill/>
              <a:ln w="0">
                <a:solidFill>
                  <a:srgbClr val="FFFB7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74" name="Freeform 105"/>
              <p:cNvSpPr>
                <a:spLocks/>
              </p:cNvSpPr>
              <p:nvPr/>
            </p:nvSpPr>
            <p:spPr bwMode="auto">
              <a:xfrm>
                <a:off x="3211" y="2744"/>
                <a:ext cx="110" cy="92"/>
              </a:xfrm>
              <a:custGeom>
                <a:avLst/>
                <a:gdLst>
                  <a:gd name="T0" fmla="*/ 0 w 110"/>
                  <a:gd name="T1" fmla="*/ 92 h 92"/>
                  <a:gd name="T2" fmla="*/ 110 w 110"/>
                  <a:gd name="T3" fmla="*/ 42 h 92"/>
                  <a:gd name="T4" fmla="*/ 72 w 110"/>
                  <a:gd name="T5" fmla="*/ 39 h 92"/>
                  <a:gd name="T6" fmla="*/ 72 w 110"/>
                  <a:gd name="T7" fmla="*/ 39 h 92"/>
                  <a:gd name="T8" fmla="*/ 78 w 110"/>
                  <a:gd name="T9" fmla="*/ 0 h 92"/>
                  <a:gd name="T10" fmla="*/ 0 w 110"/>
                  <a:gd name="T11" fmla="*/ 92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2">
                    <a:moveTo>
                      <a:pt x="0" y="92"/>
                    </a:moveTo>
                    <a:lnTo>
                      <a:pt x="110" y="42"/>
                    </a:lnTo>
                    <a:lnTo>
                      <a:pt x="72" y="39"/>
                    </a:lnTo>
                    <a:lnTo>
                      <a:pt x="78" y="0"/>
                    </a:lnTo>
                    <a:lnTo>
                      <a:pt x="0" y="92"/>
                    </a:lnTo>
                    <a:close/>
                  </a:path>
                </a:pathLst>
              </a:custGeom>
              <a:solidFill>
                <a:srgbClr val="FFF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175" name="Freeform 106"/>
              <p:cNvSpPr>
                <a:spLocks/>
              </p:cNvSpPr>
              <p:nvPr/>
            </p:nvSpPr>
            <p:spPr bwMode="auto">
              <a:xfrm>
                <a:off x="3211" y="2744"/>
                <a:ext cx="110" cy="92"/>
              </a:xfrm>
              <a:custGeom>
                <a:avLst/>
                <a:gdLst>
                  <a:gd name="T0" fmla="*/ 0 w 110"/>
                  <a:gd name="T1" fmla="*/ 92 h 92"/>
                  <a:gd name="T2" fmla="*/ 110 w 110"/>
                  <a:gd name="T3" fmla="*/ 42 h 92"/>
                  <a:gd name="T4" fmla="*/ 72 w 110"/>
                  <a:gd name="T5" fmla="*/ 39 h 92"/>
                  <a:gd name="T6" fmla="*/ 72 w 110"/>
                  <a:gd name="T7" fmla="*/ 39 h 92"/>
                  <a:gd name="T8" fmla="*/ 78 w 110"/>
                  <a:gd name="T9" fmla="*/ 0 h 92"/>
                  <a:gd name="T10" fmla="*/ 0 w 110"/>
                  <a:gd name="T11" fmla="*/ 92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92">
                    <a:moveTo>
                      <a:pt x="0" y="92"/>
                    </a:moveTo>
                    <a:lnTo>
                      <a:pt x="110" y="42"/>
                    </a:lnTo>
                    <a:lnTo>
                      <a:pt x="72" y="39"/>
                    </a:lnTo>
                    <a:lnTo>
                      <a:pt x="78" y="0"/>
                    </a:lnTo>
                    <a:lnTo>
                      <a:pt x="0" y="92"/>
                    </a:lnTo>
                  </a:path>
                </a:pathLst>
              </a:custGeom>
              <a:noFill/>
              <a:ln w="19050" cap="flat">
                <a:solidFill>
                  <a:srgbClr val="FFF89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176" name="Text Box 107"/>
              <p:cNvSpPr txBox="1">
                <a:spLocks noChangeArrowheads="1"/>
              </p:cNvSpPr>
              <p:nvPr/>
            </p:nvSpPr>
            <p:spPr bwMode="auto">
              <a:xfrm>
                <a:off x="2542" y="1312"/>
                <a:ext cx="222"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b</a:t>
                </a:r>
              </a:p>
            </p:txBody>
          </p:sp>
          <p:sp>
            <p:nvSpPr>
              <p:cNvPr id="88177" name="Text Box 108"/>
              <p:cNvSpPr txBox="1">
                <a:spLocks noChangeArrowheads="1"/>
              </p:cNvSpPr>
              <p:nvPr/>
            </p:nvSpPr>
            <p:spPr bwMode="auto">
              <a:xfrm>
                <a:off x="2600" y="2451"/>
                <a:ext cx="21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c</a:t>
                </a:r>
              </a:p>
            </p:txBody>
          </p:sp>
          <p:sp>
            <p:nvSpPr>
              <p:cNvPr id="88178" name="Text Box 109"/>
              <p:cNvSpPr txBox="1">
                <a:spLocks noChangeArrowheads="1"/>
              </p:cNvSpPr>
              <p:nvPr/>
            </p:nvSpPr>
            <p:spPr bwMode="auto">
              <a:xfrm>
                <a:off x="3033" y="2776"/>
                <a:ext cx="22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d</a:t>
                </a:r>
              </a:p>
            </p:txBody>
          </p:sp>
          <p:sp>
            <p:nvSpPr>
              <p:cNvPr id="88179" name="Text Box 110"/>
              <p:cNvSpPr txBox="1">
                <a:spLocks noChangeArrowheads="1"/>
              </p:cNvSpPr>
              <p:nvPr/>
            </p:nvSpPr>
            <p:spPr bwMode="auto">
              <a:xfrm>
                <a:off x="3657" y="3696"/>
                <a:ext cx="22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g</a:t>
                </a:r>
              </a:p>
            </p:txBody>
          </p:sp>
          <p:sp>
            <p:nvSpPr>
              <p:cNvPr id="88180" name="Text Box 111"/>
              <p:cNvSpPr txBox="1">
                <a:spLocks noChangeArrowheads="1"/>
              </p:cNvSpPr>
              <p:nvPr/>
            </p:nvSpPr>
            <p:spPr bwMode="auto">
              <a:xfrm>
                <a:off x="3998" y="2742"/>
                <a:ext cx="19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f</a:t>
                </a:r>
              </a:p>
            </p:txBody>
          </p:sp>
          <p:sp>
            <p:nvSpPr>
              <p:cNvPr id="88181" name="Text Box 112"/>
              <p:cNvSpPr txBox="1">
                <a:spLocks noChangeArrowheads="1"/>
              </p:cNvSpPr>
              <p:nvPr/>
            </p:nvSpPr>
            <p:spPr bwMode="auto">
              <a:xfrm>
                <a:off x="3783" y="2217"/>
                <a:ext cx="21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e</a:t>
                </a:r>
              </a:p>
            </p:txBody>
          </p:sp>
          <p:sp>
            <p:nvSpPr>
              <p:cNvPr id="88182" name="Text Box 113"/>
              <p:cNvSpPr txBox="1">
                <a:spLocks noChangeArrowheads="1"/>
              </p:cNvSpPr>
              <p:nvPr/>
            </p:nvSpPr>
            <p:spPr bwMode="auto">
              <a:xfrm>
                <a:off x="4492" y="787"/>
                <a:ext cx="22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k</a:t>
                </a:r>
              </a:p>
            </p:txBody>
          </p:sp>
          <p:sp>
            <p:nvSpPr>
              <p:cNvPr id="88183" name="Text Box 114"/>
              <p:cNvSpPr txBox="1">
                <a:spLocks noChangeArrowheads="1"/>
              </p:cNvSpPr>
              <p:nvPr/>
            </p:nvSpPr>
            <p:spPr bwMode="auto">
              <a:xfrm>
                <a:off x="4479" y="1707"/>
                <a:ext cx="18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i</a:t>
                </a:r>
              </a:p>
            </p:txBody>
          </p:sp>
          <p:sp>
            <p:nvSpPr>
              <p:cNvPr id="88184" name="Text Box 115"/>
              <p:cNvSpPr txBox="1">
                <a:spLocks noChangeArrowheads="1"/>
              </p:cNvSpPr>
              <p:nvPr/>
            </p:nvSpPr>
            <p:spPr bwMode="auto">
              <a:xfrm>
                <a:off x="5134" y="1696"/>
                <a:ext cx="181"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j</a:t>
                </a:r>
              </a:p>
            </p:txBody>
          </p:sp>
          <p:sp>
            <p:nvSpPr>
              <p:cNvPr id="88185" name="Text Box 116"/>
              <p:cNvSpPr txBox="1">
                <a:spLocks noChangeArrowheads="1"/>
              </p:cNvSpPr>
              <p:nvPr/>
            </p:nvSpPr>
            <p:spPr bwMode="auto">
              <a:xfrm>
                <a:off x="4920" y="2873"/>
                <a:ext cx="223"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0000"/>
                    </a:solidFill>
                    <a:cs typeface="Arial" panose="020B0604020202020204" pitchFamily="34" charset="0"/>
                  </a:rPr>
                  <a:t>h</a:t>
                </a:r>
              </a:p>
            </p:txBody>
          </p:sp>
          <p:sp>
            <p:nvSpPr>
              <p:cNvPr id="88186" name="Text Box 117"/>
              <p:cNvSpPr txBox="1">
                <a:spLocks noChangeArrowheads="1"/>
              </p:cNvSpPr>
              <p:nvPr/>
            </p:nvSpPr>
            <p:spPr bwMode="auto">
              <a:xfrm>
                <a:off x="3388" y="1600"/>
                <a:ext cx="18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l</a:t>
                </a:r>
              </a:p>
            </p:txBody>
          </p:sp>
          <p:sp>
            <p:nvSpPr>
              <p:cNvPr id="88187" name="Text Box 118"/>
              <p:cNvSpPr txBox="1">
                <a:spLocks noChangeArrowheads="1"/>
              </p:cNvSpPr>
              <p:nvPr/>
            </p:nvSpPr>
            <p:spPr bwMode="auto">
              <a:xfrm>
                <a:off x="3649" y="928"/>
                <a:ext cx="27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m</a:t>
                </a:r>
              </a:p>
            </p:txBody>
          </p:sp>
        </p:grpSp>
        <p:sp>
          <p:nvSpPr>
            <p:cNvPr id="88073" name="Text Box 119"/>
            <p:cNvSpPr txBox="1">
              <a:spLocks noChangeArrowheads="1"/>
            </p:cNvSpPr>
            <p:nvPr/>
          </p:nvSpPr>
          <p:spPr bwMode="auto">
            <a:xfrm>
              <a:off x="2968" y="371"/>
              <a:ext cx="228"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Arial" panose="020B0604020202020204" pitchFamily="34" charset="0"/>
                </a:rPr>
                <a:t>a</a:t>
              </a:r>
            </a:p>
          </p:txBody>
        </p:sp>
      </p:grpSp>
      <p:sp>
        <p:nvSpPr>
          <p:cNvPr id="88070" name="Text Box 121"/>
          <p:cNvSpPr txBox="1">
            <a:spLocks noChangeArrowheads="1"/>
          </p:cNvSpPr>
          <p:nvPr/>
        </p:nvSpPr>
        <p:spPr bwMode="auto">
          <a:xfrm>
            <a:off x="306388" y="1223963"/>
            <a:ext cx="35575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When the graph is directed, distance is also directed (distance to vs distance from), following the direction of the tie. </a:t>
            </a:r>
          </a:p>
        </p:txBody>
      </p:sp>
      <p:sp>
        <p:nvSpPr>
          <p:cNvPr id="124"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Distance</a:t>
            </a:r>
            <a:endParaRPr lang="en-US" altLang="en-US" sz="2000" i="1" dirty="0"/>
          </a:p>
        </p:txBody>
      </p:sp>
    </p:spTree>
    <p:extLst>
      <p:ext uri="{BB962C8B-B14F-4D97-AF65-F5344CB8AC3E}">
        <p14:creationId xmlns:p14="http://schemas.microsoft.com/office/powerpoint/2010/main" val="10412212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l="3094" t="8774" r="3094" b="4517"/>
          <a:stretch>
            <a:fillRect/>
          </a:stretch>
        </p:blipFill>
        <p:spPr bwMode="auto">
          <a:xfrm>
            <a:off x="161925" y="952500"/>
            <a:ext cx="8931275"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 Box 3"/>
          <p:cNvSpPr txBox="1">
            <a:spLocks noChangeArrowheads="1"/>
          </p:cNvSpPr>
          <p:nvPr/>
        </p:nvSpPr>
        <p:spPr bwMode="auto">
          <a:xfrm>
            <a:off x="212725" y="1016000"/>
            <a:ext cx="3238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80808"/>
                </a:solidFill>
                <a:cs typeface="Arial" panose="020B0604020202020204" pitchFamily="34" charset="0"/>
              </a:rPr>
              <a:t>Reachability in Colorado Springs</a:t>
            </a:r>
          </a:p>
          <a:p>
            <a:pPr>
              <a:spcBef>
                <a:spcPct val="0"/>
              </a:spcBef>
              <a:buFontTx/>
              <a:buNone/>
            </a:pPr>
            <a:r>
              <a:rPr lang="en-US" altLang="en-US" sz="1200">
                <a:solidFill>
                  <a:srgbClr val="080808"/>
                </a:solidFill>
                <a:cs typeface="Arial" panose="020B0604020202020204" pitchFamily="34" charset="0"/>
              </a:rPr>
              <a:t>(Sexual contact only)</a:t>
            </a:r>
          </a:p>
        </p:txBody>
      </p:sp>
      <p:sp>
        <p:nvSpPr>
          <p:cNvPr id="89092" name="Text Box 4"/>
          <p:cNvSpPr txBox="1">
            <a:spLocks noChangeArrowheads="1"/>
          </p:cNvSpPr>
          <p:nvPr/>
        </p:nvSpPr>
        <p:spPr bwMode="auto">
          <a:xfrm>
            <a:off x="6894513" y="6432550"/>
            <a:ext cx="2136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chemeClr val="bg2"/>
                </a:solidFill>
                <a:cs typeface="Arial" panose="020B0604020202020204" pitchFamily="34" charset="0"/>
              </a:rPr>
              <a:t>(Node size = log of degree)</a:t>
            </a:r>
          </a:p>
        </p:txBody>
      </p:sp>
      <p:sp>
        <p:nvSpPr>
          <p:cNvPr id="89093" name="Text Box 5"/>
          <p:cNvSpPr txBox="1">
            <a:spLocks noChangeArrowheads="1"/>
          </p:cNvSpPr>
          <p:nvPr/>
        </p:nvSpPr>
        <p:spPr bwMode="auto">
          <a:xfrm>
            <a:off x="5686425" y="935038"/>
            <a:ext cx="331628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solidFill>
                  <a:srgbClr val="080808"/>
                </a:solidFill>
                <a:cs typeface="Arial" panose="020B0604020202020204" pitchFamily="34" charset="0"/>
              </a:rPr>
              <a:t>High-risk actors over 4 years</a:t>
            </a:r>
          </a:p>
          <a:p>
            <a:pPr>
              <a:spcBef>
                <a:spcPct val="0"/>
              </a:spcBef>
            </a:pPr>
            <a:r>
              <a:rPr lang="en-US" altLang="en-US" sz="1600">
                <a:solidFill>
                  <a:srgbClr val="080808"/>
                </a:solidFill>
                <a:cs typeface="Arial" panose="020B0604020202020204" pitchFamily="34" charset="0"/>
              </a:rPr>
              <a:t>695 people represented</a:t>
            </a:r>
          </a:p>
          <a:p>
            <a:pPr>
              <a:spcBef>
                <a:spcPct val="0"/>
              </a:spcBef>
            </a:pPr>
            <a:r>
              <a:rPr lang="en-US" altLang="en-US" sz="1600">
                <a:solidFill>
                  <a:srgbClr val="080808"/>
                </a:solidFill>
                <a:cs typeface="Arial" panose="020B0604020202020204" pitchFamily="34" charset="0"/>
              </a:rPr>
              <a:t>Longest path is 17 steps</a:t>
            </a:r>
          </a:p>
          <a:p>
            <a:pPr>
              <a:spcBef>
                <a:spcPct val="0"/>
              </a:spcBef>
            </a:pPr>
            <a:r>
              <a:rPr lang="en-US" altLang="en-US" sz="1600">
                <a:solidFill>
                  <a:srgbClr val="080808"/>
                </a:solidFill>
                <a:cs typeface="Arial" panose="020B0604020202020204" pitchFamily="34" charset="0"/>
              </a:rPr>
              <a:t>Average distance is about 5 steps</a:t>
            </a:r>
          </a:p>
          <a:p>
            <a:pPr>
              <a:spcBef>
                <a:spcPct val="0"/>
              </a:spcBef>
            </a:pPr>
            <a:r>
              <a:rPr lang="en-US" altLang="en-US" sz="1600">
                <a:solidFill>
                  <a:srgbClr val="080808"/>
                </a:solidFill>
                <a:cs typeface="Arial" panose="020B0604020202020204" pitchFamily="34" charset="0"/>
              </a:rPr>
              <a:t>Average person is within 3 steps of 75 other people</a:t>
            </a:r>
          </a:p>
          <a:p>
            <a:pPr>
              <a:spcBef>
                <a:spcPct val="0"/>
              </a:spcBef>
            </a:pPr>
            <a:endParaRPr lang="en-US" altLang="en-US" sz="1600">
              <a:solidFill>
                <a:srgbClr val="080808"/>
              </a:solidFill>
              <a:cs typeface="Arial" panose="020B0604020202020204" pitchFamily="34" charset="0"/>
            </a:endParaRPr>
          </a:p>
        </p:txBody>
      </p:sp>
      <p:sp>
        <p:nvSpPr>
          <p:cNvPr id="7" name="Text Box 53"/>
          <p:cNvSpPr txBox="1">
            <a:spLocks noChangeArrowheads="1"/>
          </p:cNvSpPr>
          <p:nvPr/>
        </p:nvSpPr>
        <p:spPr bwMode="auto">
          <a:xfrm>
            <a:off x="250825" y="290513"/>
            <a:ext cx="40879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a:t>
            </a:r>
            <a:r>
              <a:rPr lang="en-US" altLang="en-US" sz="2000" dirty="0" smtClean="0"/>
              <a:t>Metrics: Connectivity</a:t>
            </a:r>
            <a:endParaRPr lang="en-US" altLang="en-US" sz="2000" i="1" dirty="0" smtClean="0"/>
          </a:p>
          <a:p>
            <a:pPr eaLnBrk="1" hangingPunct="1">
              <a:spcBef>
                <a:spcPct val="0"/>
              </a:spcBef>
              <a:buFontTx/>
              <a:buNone/>
            </a:pPr>
            <a:r>
              <a:rPr lang="en-US" altLang="en-US" sz="2000" i="1" dirty="0" smtClean="0"/>
              <a:t>Distance</a:t>
            </a:r>
            <a:endParaRPr lang="en-US" altLang="en-US" sz="2000" i="1" dirty="0"/>
          </a:p>
        </p:txBody>
      </p:sp>
    </p:spTree>
    <p:extLst>
      <p:ext uri="{BB962C8B-B14F-4D97-AF65-F5344CB8AC3E}">
        <p14:creationId xmlns:p14="http://schemas.microsoft.com/office/powerpoint/2010/main" val="13605653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358775" y="1262063"/>
            <a:ext cx="84756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cs typeface="Arial" panose="020B0604020202020204" pitchFamily="34" charset="0"/>
              </a:rPr>
              <a:t>As a graph statistic, the distribution of distance can tell you a good deal about how close people are to each other (we’ll see this more fully when we get to closeness centrality).</a:t>
            </a:r>
          </a:p>
          <a:p>
            <a:pPr eaLnBrk="1" hangingPunct="1">
              <a:spcBef>
                <a:spcPct val="0"/>
              </a:spcBef>
              <a:buFontTx/>
              <a:buNone/>
            </a:pPr>
            <a:endParaRPr lang="en-US" altLang="en-US" sz="2000">
              <a:cs typeface="Arial" panose="020B0604020202020204" pitchFamily="34" charset="0"/>
            </a:endParaRPr>
          </a:p>
          <a:p>
            <a:pPr eaLnBrk="1" hangingPunct="1">
              <a:spcBef>
                <a:spcPct val="0"/>
              </a:spcBef>
              <a:buFontTx/>
              <a:buNone/>
            </a:pPr>
            <a:r>
              <a:rPr lang="en-US" altLang="en-US" sz="2000">
                <a:cs typeface="Arial" panose="020B0604020202020204" pitchFamily="34" charset="0"/>
              </a:rPr>
              <a:t>The </a:t>
            </a:r>
            <a:r>
              <a:rPr lang="en-US" altLang="en-US" sz="2000" i="1">
                <a:cs typeface="Arial" panose="020B0604020202020204" pitchFamily="34" charset="0"/>
              </a:rPr>
              <a:t>diameter</a:t>
            </a:r>
            <a:r>
              <a:rPr lang="en-US" altLang="en-US" sz="2000">
                <a:cs typeface="Arial" panose="020B0604020202020204" pitchFamily="34" charset="0"/>
              </a:rPr>
              <a:t> of a graph is the longest geodesic, giving the maximum distance.  We often use the </a:t>
            </a:r>
            <a:r>
              <a:rPr lang="en-US" altLang="en-US" sz="2000" i="1">
                <a:cs typeface="Arial" panose="020B0604020202020204" pitchFamily="34" charset="0"/>
              </a:rPr>
              <a:t>l, </a:t>
            </a:r>
            <a:r>
              <a:rPr lang="en-US" altLang="en-US" sz="2000">
                <a:cs typeface="Arial" panose="020B0604020202020204" pitchFamily="34" charset="0"/>
              </a:rPr>
              <a:t>or the mean distance between every pair to characterize the entire graph.</a:t>
            </a:r>
          </a:p>
          <a:p>
            <a:pPr eaLnBrk="1" hangingPunct="1">
              <a:spcBef>
                <a:spcPct val="0"/>
              </a:spcBef>
              <a:buFontTx/>
              <a:buNone/>
            </a:pPr>
            <a:endParaRPr lang="en-US" altLang="en-US" sz="2000">
              <a:cs typeface="Arial" panose="020B0604020202020204" pitchFamily="34" charset="0"/>
            </a:endParaRPr>
          </a:p>
          <a:p>
            <a:pPr eaLnBrk="1" hangingPunct="1">
              <a:spcBef>
                <a:spcPct val="0"/>
              </a:spcBef>
              <a:buFontTx/>
              <a:buNone/>
            </a:pPr>
            <a:r>
              <a:rPr lang="en-US" altLang="en-US" sz="2000">
                <a:cs typeface="Arial" panose="020B0604020202020204" pitchFamily="34" charset="0"/>
              </a:rPr>
              <a:t>For example, all else equal, we would expect rumors to travel faster through settings where the average distance is small.</a:t>
            </a:r>
          </a:p>
        </p:txBody>
      </p:sp>
      <p:sp>
        <p:nvSpPr>
          <p:cNvPr id="92163" name="Text Box 5"/>
          <p:cNvSpPr txBox="1">
            <a:spLocks noChangeArrowheads="1"/>
          </p:cNvSpPr>
          <p:nvPr/>
        </p:nvSpPr>
        <p:spPr bwMode="auto">
          <a:xfrm>
            <a:off x="250825" y="290513"/>
            <a:ext cx="379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 Connectivity</a:t>
            </a:r>
          </a:p>
          <a:p>
            <a:pPr eaLnBrk="1" hangingPunct="1">
              <a:spcBef>
                <a:spcPct val="0"/>
              </a:spcBef>
              <a:buFontTx/>
              <a:buNone/>
            </a:pPr>
            <a:r>
              <a:rPr lang="en-US" altLang="en-US" sz="1600" i="1" dirty="0"/>
              <a:t>Distance</a:t>
            </a:r>
          </a:p>
        </p:txBody>
      </p:sp>
    </p:spTree>
    <p:extLst>
      <p:ext uri="{BB962C8B-B14F-4D97-AF65-F5344CB8AC3E}">
        <p14:creationId xmlns:p14="http://schemas.microsoft.com/office/powerpoint/2010/main" val="21329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004888" y="2025650"/>
            <a:ext cx="7762875" cy="209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2000" i="1" dirty="0"/>
              <a:t>3) Complete or “Global” </a:t>
            </a:r>
            <a:r>
              <a:rPr lang="en-US" altLang="en-US" sz="2000" i="1" dirty="0" smtClean="0"/>
              <a:t>data</a:t>
            </a:r>
          </a:p>
          <a:p>
            <a:pPr>
              <a:lnSpc>
                <a:spcPct val="80000"/>
              </a:lnSpc>
              <a:spcBef>
                <a:spcPct val="0"/>
              </a:spcBef>
              <a:buFontTx/>
              <a:buNone/>
            </a:pPr>
            <a:endParaRPr lang="en-US" altLang="en-US" sz="100" i="1" dirty="0" smtClean="0"/>
          </a:p>
          <a:p>
            <a:pPr>
              <a:lnSpc>
                <a:spcPct val="80000"/>
              </a:lnSpc>
              <a:spcBef>
                <a:spcPct val="0"/>
              </a:spcBef>
              <a:buFontTx/>
              <a:buNone/>
            </a:pPr>
            <a:endParaRPr lang="en-US" altLang="en-US" sz="100" i="1" dirty="0"/>
          </a:p>
          <a:p>
            <a:pPr>
              <a:lnSpc>
                <a:spcPct val="80000"/>
              </a:lnSpc>
              <a:spcBef>
                <a:spcPct val="0"/>
              </a:spcBef>
              <a:buFontTx/>
              <a:buNone/>
            </a:pPr>
            <a:endParaRPr lang="en-US" altLang="en-US" sz="100" i="1" dirty="0"/>
          </a:p>
          <a:p>
            <a:pPr>
              <a:lnSpc>
                <a:spcPct val="80000"/>
              </a:lnSpc>
              <a:spcBef>
                <a:spcPct val="0"/>
              </a:spcBef>
              <a:buFontTx/>
              <a:buNone/>
            </a:pPr>
            <a:endParaRPr lang="en-US" altLang="en-US" sz="100" dirty="0"/>
          </a:p>
          <a:p>
            <a:pPr marL="342900" indent="-342900">
              <a:lnSpc>
                <a:spcPct val="80000"/>
              </a:lnSpc>
              <a:spcBef>
                <a:spcPct val="0"/>
              </a:spcBef>
            </a:pPr>
            <a:r>
              <a:rPr lang="en-US" altLang="en-US" sz="2000" dirty="0" smtClean="0"/>
              <a:t>Data on </a:t>
            </a:r>
            <a:r>
              <a:rPr lang="en-US" altLang="en-US" sz="2000" i="1" dirty="0" smtClean="0"/>
              <a:t>all</a:t>
            </a:r>
            <a:r>
              <a:rPr lang="en-US" altLang="en-US" sz="2000" dirty="0" smtClean="0"/>
              <a:t> actors within a particular (relevant) boundary</a:t>
            </a:r>
          </a:p>
          <a:p>
            <a:pPr>
              <a:lnSpc>
                <a:spcPct val="80000"/>
              </a:lnSpc>
              <a:spcBef>
                <a:spcPct val="0"/>
              </a:spcBef>
              <a:buNone/>
            </a:pPr>
            <a:endParaRPr lang="en-US" altLang="en-US" sz="100" dirty="0" smtClean="0"/>
          </a:p>
          <a:p>
            <a:pPr>
              <a:lnSpc>
                <a:spcPct val="80000"/>
              </a:lnSpc>
              <a:spcBef>
                <a:spcPct val="0"/>
              </a:spcBef>
              <a:buNone/>
            </a:pPr>
            <a:endParaRPr lang="en-US" altLang="en-US" sz="100" dirty="0" smtClean="0"/>
          </a:p>
          <a:p>
            <a:pPr>
              <a:lnSpc>
                <a:spcPct val="80000"/>
              </a:lnSpc>
              <a:spcBef>
                <a:spcPct val="0"/>
              </a:spcBef>
              <a:buNone/>
            </a:pPr>
            <a:endParaRPr lang="en-US" altLang="en-US" sz="100" dirty="0"/>
          </a:p>
          <a:p>
            <a:pPr>
              <a:lnSpc>
                <a:spcPct val="80000"/>
              </a:lnSpc>
              <a:spcBef>
                <a:spcPct val="0"/>
              </a:spcBef>
              <a:buNone/>
            </a:pPr>
            <a:endParaRPr lang="en-US" altLang="en-US" sz="100" dirty="0" smtClean="0"/>
          </a:p>
          <a:p>
            <a:pPr>
              <a:lnSpc>
                <a:spcPct val="80000"/>
              </a:lnSpc>
              <a:spcBef>
                <a:spcPct val="0"/>
              </a:spcBef>
              <a:buNone/>
            </a:pPr>
            <a:endParaRPr lang="en-US" altLang="en-US" sz="100" dirty="0" smtClean="0"/>
          </a:p>
          <a:p>
            <a:pPr marL="342900" indent="-342900">
              <a:lnSpc>
                <a:spcPct val="80000"/>
              </a:lnSpc>
              <a:spcBef>
                <a:spcPct val="0"/>
              </a:spcBef>
            </a:pPr>
            <a:r>
              <a:rPr lang="en-US" altLang="en-US" sz="2000" dirty="0" smtClean="0"/>
              <a:t>Never </a:t>
            </a:r>
            <a:r>
              <a:rPr lang="en-US" altLang="en-US" sz="2000" dirty="0"/>
              <a:t>exactly complete (due to missing data), but boundaries are </a:t>
            </a:r>
            <a:r>
              <a:rPr lang="en-US" altLang="en-US" sz="2000" dirty="0" smtClean="0"/>
              <a:t>set</a:t>
            </a:r>
          </a:p>
          <a:p>
            <a:pPr>
              <a:lnSpc>
                <a:spcPct val="80000"/>
              </a:lnSpc>
              <a:spcBef>
                <a:spcPct val="0"/>
              </a:spcBef>
              <a:buNone/>
            </a:pPr>
            <a:endParaRPr lang="en-US" altLang="en-US" sz="100" dirty="0" smtClean="0"/>
          </a:p>
          <a:p>
            <a:pPr>
              <a:lnSpc>
                <a:spcPct val="80000"/>
              </a:lnSpc>
              <a:spcBef>
                <a:spcPct val="0"/>
              </a:spcBef>
              <a:buNone/>
            </a:pPr>
            <a:endParaRPr lang="en-US" altLang="en-US" sz="100" dirty="0"/>
          </a:p>
          <a:p>
            <a:pPr>
              <a:lnSpc>
                <a:spcPct val="80000"/>
              </a:lnSpc>
              <a:spcBef>
                <a:spcPct val="0"/>
              </a:spcBef>
              <a:buNone/>
            </a:pPr>
            <a:endParaRPr lang="en-US" altLang="en-US" sz="100" dirty="0" smtClean="0"/>
          </a:p>
          <a:p>
            <a:pPr>
              <a:lnSpc>
                <a:spcPct val="80000"/>
              </a:lnSpc>
              <a:spcBef>
                <a:spcPct val="0"/>
              </a:spcBef>
              <a:buNone/>
            </a:pPr>
            <a:endParaRPr lang="en-US" altLang="en-US" sz="100" dirty="0" smtClean="0"/>
          </a:p>
          <a:p>
            <a:pPr>
              <a:lnSpc>
                <a:spcPct val="80000"/>
              </a:lnSpc>
              <a:spcBef>
                <a:spcPct val="0"/>
              </a:spcBef>
              <a:buNone/>
            </a:pPr>
            <a:endParaRPr lang="en-US" altLang="en-US" sz="100" dirty="0" smtClean="0"/>
          </a:p>
          <a:p>
            <a:pPr marL="342900" indent="-342900">
              <a:lnSpc>
                <a:spcPct val="80000"/>
              </a:lnSpc>
              <a:spcBef>
                <a:spcPct val="0"/>
              </a:spcBef>
            </a:pPr>
            <a:r>
              <a:rPr lang="en-US" altLang="en-US" sz="2000" dirty="0" smtClean="0"/>
              <a:t>Example</a:t>
            </a:r>
            <a:r>
              <a:rPr lang="en-US" altLang="en-US" sz="2000" dirty="0"/>
              <a:t>: </a:t>
            </a:r>
            <a:r>
              <a:rPr lang="en-US" altLang="en-US" sz="2000" dirty="0" smtClean="0"/>
              <a:t>co-authorship </a:t>
            </a:r>
            <a:r>
              <a:rPr lang="en-US" altLang="en-US" sz="2000" dirty="0"/>
              <a:t>data among all writers in the social sciences, friendships among all students in a classroom</a:t>
            </a:r>
          </a:p>
          <a:p>
            <a:pPr lvl="1">
              <a:spcBef>
                <a:spcPct val="0"/>
              </a:spcBef>
              <a:buFontTx/>
              <a:buChar char="-"/>
            </a:pPr>
            <a:endParaRPr lang="en-US" altLang="en-US" sz="2000" dirty="0"/>
          </a:p>
          <a:p>
            <a:pPr lvl="1">
              <a:spcBef>
                <a:spcPct val="0"/>
              </a:spcBef>
              <a:buFontTx/>
              <a:buNone/>
            </a:pPr>
            <a:endParaRPr lang="en-US" altLang="en-US" sz="2000" dirty="0"/>
          </a:p>
        </p:txBody>
      </p:sp>
      <p:sp>
        <p:nvSpPr>
          <p:cNvPr id="31747" name="Text Box 4"/>
          <p:cNvSpPr txBox="1">
            <a:spLocks noChangeArrowheads="1"/>
          </p:cNvSpPr>
          <p:nvPr/>
        </p:nvSpPr>
        <p:spPr bwMode="auto">
          <a:xfrm>
            <a:off x="700088" y="1133475"/>
            <a:ext cx="5195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We can examine networks across multiple levels:</a:t>
            </a:r>
          </a:p>
        </p:txBody>
      </p:sp>
      <p:sp>
        <p:nvSpPr>
          <p:cNvPr id="31748" name="Text Box 6"/>
          <p:cNvSpPr txBox="1">
            <a:spLocks noChangeArrowheads="1"/>
          </p:cNvSpPr>
          <p:nvPr/>
        </p:nvSpPr>
        <p:spPr bwMode="auto">
          <a:xfrm>
            <a:off x="317500" y="290513"/>
            <a:ext cx="35380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a:t>
            </a:r>
          </a:p>
          <a:p>
            <a:pPr eaLnBrk="1" hangingPunct="1">
              <a:spcBef>
                <a:spcPct val="0"/>
              </a:spcBef>
              <a:buFontTx/>
              <a:buNone/>
            </a:pPr>
            <a:r>
              <a:rPr lang="en-US" altLang="en-US" sz="1600" dirty="0"/>
              <a:t>Basic Data Elements: Levels of </a:t>
            </a:r>
            <a:r>
              <a:rPr lang="en-US" altLang="en-US" sz="1600" dirty="0" smtClean="0"/>
              <a:t>Analysis</a:t>
            </a:r>
            <a:endParaRPr lang="en-US" altLang="en-US" sz="1600" dirty="0"/>
          </a:p>
        </p:txBody>
      </p:sp>
    </p:spTree>
    <p:extLst>
      <p:ext uri="{BB962C8B-B14F-4D97-AF65-F5344CB8AC3E}">
        <p14:creationId xmlns:p14="http://schemas.microsoft.com/office/powerpoint/2010/main" val="588705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11150" y="1023938"/>
            <a:ext cx="8510588"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For a real network, people’s friends are not random, but clustered.  We can modify the random equation by adjusting </a:t>
            </a:r>
            <a:r>
              <a:rPr lang="en-US" altLang="en-US" sz="2000" i="1"/>
              <a:t>a, </a:t>
            </a:r>
            <a:r>
              <a:rPr lang="en-US" altLang="en-US" sz="2000"/>
              <a:t>such that some portion of the contacts are random, the rest not.  This adjustment is a ‘bias’ - I.e. a non-random element in the model -- that gives rise to the notion of ‘biased networks’.  People have studied (mathematically) biases associated with:</a:t>
            </a:r>
          </a:p>
          <a:p>
            <a:pPr eaLnBrk="1" hangingPunct="1">
              <a:spcBef>
                <a:spcPct val="0"/>
              </a:spcBef>
              <a:buFontTx/>
              <a:buNone/>
            </a:pPr>
            <a:endParaRPr lang="en-US" altLang="en-US" sz="2000"/>
          </a:p>
          <a:p>
            <a:pPr lvl="2" eaLnBrk="1" hangingPunct="1">
              <a:spcBef>
                <a:spcPct val="0"/>
              </a:spcBef>
            </a:pPr>
            <a:r>
              <a:rPr lang="en-US" altLang="en-US" sz="2000"/>
              <a:t>Race (and categorical homophily more generally)</a:t>
            </a:r>
          </a:p>
          <a:p>
            <a:pPr lvl="2" eaLnBrk="1" hangingPunct="1">
              <a:spcBef>
                <a:spcPct val="0"/>
              </a:spcBef>
            </a:pPr>
            <a:r>
              <a:rPr lang="en-US" altLang="en-US" sz="2000"/>
              <a:t>Transitivity (Friends of friends are friends)</a:t>
            </a:r>
          </a:p>
          <a:p>
            <a:pPr lvl="2" eaLnBrk="1" hangingPunct="1">
              <a:spcBef>
                <a:spcPct val="0"/>
              </a:spcBef>
            </a:pPr>
            <a:r>
              <a:rPr lang="en-US" altLang="en-US" sz="2000"/>
              <a:t>Reciprocity (i--&gt; j, j--&gt; i)</a:t>
            </a:r>
          </a:p>
          <a:p>
            <a:pPr eaLnBrk="1" hangingPunct="1">
              <a:spcBef>
                <a:spcPct val="0"/>
              </a:spcBef>
              <a:buFontTx/>
              <a:buNone/>
            </a:pPr>
            <a:endParaRPr lang="en-US" altLang="en-US" sz="2000"/>
          </a:p>
          <a:p>
            <a:pPr eaLnBrk="1" hangingPunct="1">
              <a:spcBef>
                <a:spcPct val="0"/>
              </a:spcBef>
              <a:buFontTx/>
              <a:buNone/>
            </a:pPr>
            <a:r>
              <a:rPr lang="en-US" altLang="en-US" sz="2000"/>
              <a:t>There is still a great deal of work to be done in this area empirically, and it promises to be a good way of studying the structure of very large networks.</a:t>
            </a:r>
          </a:p>
        </p:txBody>
      </p:sp>
      <p:sp>
        <p:nvSpPr>
          <p:cNvPr id="93187" name="Text Box 5"/>
          <p:cNvSpPr txBox="1">
            <a:spLocks noChangeArrowheads="1"/>
          </p:cNvSpPr>
          <p:nvPr/>
        </p:nvSpPr>
        <p:spPr bwMode="auto">
          <a:xfrm>
            <a:off x="250825" y="290513"/>
            <a:ext cx="379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 Connectivity</a:t>
            </a:r>
          </a:p>
          <a:p>
            <a:pPr eaLnBrk="1" hangingPunct="1">
              <a:spcBef>
                <a:spcPct val="0"/>
              </a:spcBef>
              <a:buFontTx/>
              <a:buNone/>
            </a:pPr>
            <a:r>
              <a:rPr lang="en-US" altLang="en-US" sz="1600" i="1" dirty="0"/>
              <a:t>Redundancy </a:t>
            </a:r>
            <a:r>
              <a:rPr lang="en-US" altLang="en-US" sz="1600" i="1" dirty="0" smtClean="0"/>
              <a:t>(Local)</a:t>
            </a:r>
            <a:endParaRPr lang="en-US" altLang="en-US" sz="1600" i="1" dirty="0"/>
          </a:p>
        </p:txBody>
      </p:sp>
    </p:spTree>
    <p:extLst>
      <p:ext uri="{BB962C8B-B14F-4D97-AF65-F5344CB8AC3E}">
        <p14:creationId xmlns:p14="http://schemas.microsoft.com/office/powerpoint/2010/main" val="18655042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2775" y="1165225"/>
            <a:ext cx="4662488" cy="546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11" name="Text Box 5"/>
          <p:cNvSpPr txBox="1">
            <a:spLocks noChangeArrowheads="1"/>
          </p:cNvSpPr>
          <p:nvPr/>
        </p:nvSpPr>
        <p:spPr bwMode="auto">
          <a:xfrm>
            <a:off x="250825" y="290513"/>
            <a:ext cx="379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 Connectivity</a:t>
            </a:r>
          </a:p>
          <a:p>
            <a:pPr eaLnBrk="1" hangingPunct="1">
              <a:spcBef>
                <a:spcPct val="0"/>
              </a:spcBef>
              <a:buFontTx/>
              <a:buNone/>
            </a:pPr>
            <a:r>
              <a:rPr lang="en-US" altLang="en-US" sz="1600" i="1" dirty="0" smtClean="0"/>
              <a:t>Redundancy (Local)</a:t>
            </a:r>
            <a:endParaRPr lang="en-US" altLang="en-US" sz="1600" i="1" dirty="0"/>
          </a:p>
        </p:txBody>
      </p:sp>
      <p:sp>
        <p:nvSpPr>
          <p:cNvPr id="94212" name="TextBox 1"/>
          <p:cNvSpPr txBox="1">
            <a:spLocks noChangeArrowheads="1"/>
          </p:cNvSpPr>
          <p:nvPr/>
        </p:nvSpPr>
        <p:spPr bwMode="auto">
          <a:xfrm>
            <a:off x="5908675" y="979488"/>
            <a:ext cx="2687638"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Local redundancy is known as “clustering” or “transitivity”  - that one’s friends are friends with each other.</a:t>
            </a:r>
          </a:p>
          <a:p>
            <a:pPr eaLnBrk="1" hangingPunct="1">
              <a:spcBef>
                <a:spcPct val="0"/>
              </a:spcBef>
              <a:buFontTx/>
              <a:buNone/>
            </a:pPr>
            <a:endParaRPr lang="en-US" altLang="en-US" sz="2000"/>
          </a:p>
          <a:p>
            <a:pPr eaLnBrk="1" hangingPunct="1">
              <a:spcBef>
                <a:spcPct val="0"/>
              </a:spcBef>
              <a:buFontTx/>
              <a:buNone/>
            </a:pPr>
            <a:r>
              <a:rPr lang="en-US" altLang="en-US" sz="2000"/>
              <a:t>Density is the proportion of pairs tied, excluding ego.</a:t>
            </a:r>
          </a:p>
          <a:p>
            <a:pPr eaLnBrk="1" hangingPunct="1">
              <a:spcBef>
                <a:spcPct val="0"/>
              </a:spcBef>
              <a:buFontTx/>
              <a:buNone/>
            </a:pPr>
            <a:endParaRPr lang="en-US" altLang="en-US" sz="2000"/>
          </a:p>
          <a:p>
            <a:pPr eaLnBrk="1" hangingPunct="1">
              <a:spcBef>
                <a:spcPct val="0"/>
              </a:spcBef>
              <a:buFontTx/>
              <a:buNone/>
            </a:pPr>
            <a:r>
              <a:rPr lang="en-US" altLang="en-US" sz="2000"/>
              <a:t>Transitivity is the proportion of two-step ties that are closed (Friend of a Friend is a friend)</a:t>
            </a:r>
          </a:p>
        </p:txBody>
      </p:sp>
      <p:pic>
        <p:nvPicPr>
          <p:cNvPr id="94213" name="Picture 3"/>
          <p:cNvPicPr>
            <a:picLocks noChangeAspect="1" noChangeArrowheads="1"/>
          </p:cNvPicPr>
          <p:nvPr/>
        </p:nvPicPr>
        <p:blipFill>
          <a:blip r:embed="rId3">
            <a:extLst>
              <a:ext uri="{28A0092B-C50C-407E-A947-70E740481C1C}">
                <a14:useLocalDpi xmlns:a14="http://schemas.microsoft.com/office/drawing/2010/main" val="0"/>
              </a:ext>
            </a:extLst>
          </a:blip>
          <a:srcRect l="30861" t="12634" r="55330" b="28539"/>
          <a:stretch>
            <a:fillRect/>
          </a:stretch>
        </p:blipFill>
        <p:spPr bwMode="auto">
          <a:xfrm>
            <a:off x="971550" y="1747838"/>
            <a:ext cx="1474788"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TextBox 7"/>
          <p:cNvSpPr txBox="1">
            <a:spLocks noChangeArrowheads="1"/>
          </p:cNvSpPr>
          <p:nvPr/>
        </p:nvSpPr>
        <p:spPr bwMode="auto">
          <a:xfrm>
            <a:off x="2241550" y="1404938"/>
            <a:ext cx="82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Density</a:t>
            </a:r>
          </a:p>
        </p:txBody>
      </p:sp>
      <p:sp>
        <p:nvSpPr>
          <p:cNvPr id="94215" name="TextBox 10"/>
          <p:cNvSpPr txBox="1">
            <a:spLocks noChangeArrowheads="1"/>
          </p:cNvSpPr>
          <p:nvPr/>
        </p:nvSpPr>
        <p:spPr bwMode="auto">
          <a:xfrm>
            <a:off x="3036888" y="1404938"/>
            <a:ext cx="1138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Transitivity</a:t>
            </a:r>
          </a:p>
        </p:txBody>
      </p:sp>
      <p:sp>
        <p:nvSpPr>
          <p:cNvPr id="94216" name="TextBox 11"/>
          <p:cNvSpPr txBox="1">
            <a:spLocks noChangeArrowheads="1"/>
          </p:cNvSpPr>
          <p:nvPr/>
        </p:nvSpPr>
        <p:spPr bwMode="auto">
          <a:xfrm>
            <a:off x="4152900" y="1158875"/>
            <a:ext cx="113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a:t>Transitivity</a:t>
            </a:r>
          </a:p>
          <a:p>
            <a:pPr algn="ctr" eaLnBrk="1" hangingPunct="1">
              <a:spcBef>
                <a:spcPct val="0"/>
              </a:spcBef>
              <a:buFontTx/>
              <a:buNone/>
            </a:pPr>
            <a:r>
              <a:rPr lang="en-US" altLang="en-US" sz="1600"/>
              <a:t>No ego</a:t>
            </a:r>
          </a:p>
        </p:txBody>
      </p:sp>
      <p:sp>
        <p:nvSpPr>
          <p:cNvPr id="94217" name="TextBox 8"/>
          <p:cNvSpPr txBox="1">
            <a:spLocks noChangeArrowheads="1"/>
          </p:cNvSpPr>
          <p:nvPr/>
        </p:nvSpPr>
        <p:spPr bwMode="auto">
          <a:xfrm>
            <a:off x="2552700" y="2120900"/>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0	0	0</a:t>
            </a:r>
          </a:p>
        </p:txBody>
      </p:sp>
      <p:sp>
        <p:nvSpPr>
          <p:cNvPr id="94218" name="TextBox 13"/>
          <p:cNvSpPr txBox="1">
            <a:spLocks noChangeArrowheads="1"/>
          </p:cNvSpPr>
          <p:nvPr/>
        </p:nvSpPr>
        <p:spPr bwMode="auto">
          <a:xfrm>
            <a:off x="2533650" y="3197225"/>
            <a:ext cx="235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0.4	0.71	1.0</a:t>
            </a:r>
          </a:p>
        </p:txBody>
      </p:sp>
      <p:sp>
        <p:nvSpPr>
          <p:cNvPr id="94219" name="TextBox 15"/>
          <p:cNvSpPr txBox="1">
            <a:spLocks noChangeArrowheads="1"/>
          </p:cNvSpPr>
          <p:nvPr/>
        </p:nvSpPr>
        <p:spPr bwMode="auto">
          <a:xfrm>
            <a:off x="2533650" y="5578475"/>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1	1	1</a:t>
            </a:r>
          </a:p>
        </p:txBody>
      </p:sp>
      <p:sp>
        <p:nvSpPr>
          <p:cNvPr id="94220" name="TextBox 16"/>
          <p:cNvSpPr txBox="1">
            <a:spLocks noChangeArrowheads="1"/>
          </p:cNvSpPr>
          <p:nvPr/>
        </p:nvSpPr>
        <p:spPr bwMode="auto">
          <a:xfrm>
            <a:off x="2516188" y="4514850"/>
            <a:ext cx="235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0.7	0.78	.64</a:t>
            </a:r>
          </a:p>
        </p:txBody>
      </p:sp>
      <p:cxnSp>
        <p:nvCxnSpPr>
          <p:cNvPr id="18" name="Straight Connector 17"/>
          <p:cNvCxnSpPr/>
          <p:nvPr/>
        </p:nvCxnSpPr>
        <p:spPr>
          <a:xfrm>
            <a:off x="996950" y="2884488"/>
            <a:ext cx="408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6950" y="4222750"/>
            <a:ext cx="408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96950" y="5418138"/>
            <a:ext cx="408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95375" y="1738313"/>
            <a:ext cx="408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1140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nvPicPr>
        <p:blipFill>
          <a:blip r:embed="rId3">
            <a:extLst>
              <a:ext uri="{28A0092B-C50C-407E-A947-70E740481C1C}">
                <a14:useLocalDpi xmlns:a14="http://schemas.microsoft.com/office/drawing/2010/main" val="0"/>
              </a:ext>
            </a:extLst>
          </a:blip>
          <a:srcRect l="13965" t="11963" r="63542" b="37500"/>
          <a:stretch>
            <a:fillRect/>
          </a:stretch>
        </p:blipFill>
        <p:spPr bwMode="auto">
          <a:xfrm>
            <a:off x="6877050" y="2124075"/>
            <a:ext cx="19589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4"/>
          <p:cNvPicPr>
            <a:picLocks noChangeAspect="1" noChangeArrowheads="1"/>
          </p:cNvPicPr>
          <p:nvPr/>
        </p:nvPicPr>
        <p:blipFill>
          <a:blip r:embed="rId4">
            <a:extLst>
              <a:ext uri="{28A0092B-C50C-407E-A947-70E740481C1C}">
                <a14:useLocalDpi xmlns:a14="http://schemas.microsoft.com/office/drawing/2010/main" val="0"/>
              </a:ext>
            </a:extLst>
          </a:blip>
          <a:srcRect l="14323" t="11783" r="63135" b="37500"/>
          <a:stretch>
            <a:fillRect/>
          </a:stretch>
        </p:blipFill>
        <p:spPr bwMode="auto">
          <a:xfrm>
            <a:off x="2354263" y="2124075"/>
            <a:ext cx="19653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5"/>
          <p:cNvPicPr>
            <a:picLocks noChangeAspect="1" noChangeArrowheads="1"/>
          </p:cNvPicPr>
          <p:nvPr/>
        </p:nvPicPr>
        <p:blipFill>
          <a:blip r:embed="rId5">
            <a:extLst>
              <a:ext uri="{28A0092B-C50C-407E-A947-70E740481C1C}">
                <a14:useLocalDpi xmlns:a14="http://schemas.microsoft.com/office/drawing/2010/main" val="0"/>
              </a:ext>
            </a:extLst>
          </a:blip>
          <a:srcRect l="13786" t="11783" r="63411" b="37679"/>
          <a:stretch>
            <a:fillRect/>
          </a:stretch>
        </p:blipFill>
        <p:spPr bwMode="auto">
          <a:xfrm>
            <a:off x="177800" y="2124075"/>
            <a:ext cx="18859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7" name="Text Box 6"/>
          <p:cNvSpPr txBox="1">
            <a:spLocks noChangeArrowheads="1"/>
          </p:cNvSpPr>
          <p:nvPr/>
        </p:nvSpPr>
        <p:spPr bwMode="auto">
          <a:xfrm>
            <a:off x="3502025" y="6124575"/>
            <a:ext cx="1935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t>Node Connectivity</a:t>
            </a:r>
          </a:p>
          <a:p>
            <a:pPr algn="ctr">
              <a:spcBef>
                <a:spcPct val="0"/>
              </a:spcBef>
              <a:buFontTx/>
              <a:buNone/>
            </a:pPr>
            <a:r>
              <a:rPr lang="en-US" altLang="en-US" sz="2000"/>
              <a:t>As size of cut-set</a:t>
            </a:r>
          </a:p>
        </p:txBody>
      </p:sp>
      <p:sp>
        <p:nvSpPr>
          <p:cNvPr id="95238" name="Text Box 7"/>
          <p:cNvSpPr txBox="1">
            <a:spLocks noChangeArrowheads="1"/>
          </p:cNvSpPr>
          <p:nvPr/>
        </p:nvSpPr>
        <p:spPr bwMode="auto">
          <a:xfrm>
            <a:off x="966788" y="56340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0</a:t>
            </a:r>
          </a:p>
        </p:txBody>
      </p:sp>
      <p:sp>
        <p:nvSpPr>
          <p:cNvPr id="95239" name="Text Box 8"/>
          <p:cNvSpPr txBox="1">
            <a:spLocks noChangeArrowheads="1"/>
          </p:cNvSpPr>
          <p:nvPr/>
        </p:nvSpPr>
        <p:spPr bwMode="auto">
          <a:xfrm>
            <a:off x="3165475" y="56340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95240" name="Text Box 9"/>
          <p:cNvSpPr txBox="1">
            <a:spLocks noChangeArrowheads="1"/>
          </p:cNvSpPr>
          <p:nvPr/>
        </p:nvSpPr>
        <p:spPr bwMode="auto">
          <a:xfrm>
            <a:off x="5443538" y="56324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95241" name="Text Box 10"/>
          <p:cNvSpPr txBox="1">
            <a:spLocks noChangeArrowheads="1"/>
          </p:cNvSpPr>
          <p:nvPr/>
        </p:nvSpPr>
        <p:spPr bwMode="auto">
          <a:xfrm>
            <a:off x="7734300" y="56324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pic>
        <p:nvPicPr>
          <p:cNvPr id="95242" name="Picture 11"/>
          <p:cNvPicPr>
            <a:picLocks noChangeAspect="1" noChangeArrowheads="1"/>
          </p:cNvPicPr>
          <p:nvPr/>
        </p:nvPicPr>
        <p:blipFill>
          <a:blip r:embed="rId6">
            <a:extLst>
              <a:ext uri="{28A0092B-C50C-407E-A947-70E740481C1C}">
                <a14:useLocalDpi xmlns:a14="http://schemas.microsoft.com/office/drawing/2010/main" val="0"/>
              </a:ext>
            </a:extLst>
          </a:blip>
          <a:srcRect l="9375" t="14180" r="70508" b="37679"/>
          <a:stretch>
            <a:fillRect/>
          </a:stretch>
        </p:blipFill>
        <p:spPr bwMode="auto">
          <a:xfrm>
            <a:off x="4630738" y="2151063"/>
            <a:ext cx="193040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250113" y="3740150"/>
            <a:ext cx="166687" cy="184150"/>
          </a:xfrm>
          <a:prstGeom prst="ellipse">
            <a:avLst/>
          </a:prstGeom>
          <a:solidFill>
            <a:srgbClr val="FF0000"/>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7856538" y="3765550"/>
            <a:ext cx="166687" cy="182563"/>
          </a:xfrm>
          <a:prstGeom prst="ellipse">
            <a:avLst/>
          </a:prstGeom>
          <a:solidFill>
            <a:srgbClr val="FF0000"/>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8539163" y="3756025"/>
            <a:ext cx="166687" cy="182563"/>
          </a:xfrm>
          <a:prstGeom prst="ellipse">
            <a:avLst/>
          </a:prstGeom>
          <a:solidFill>
            <a:srgbClr val="FF0000"/>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46" name="Rectangle 2"/>
          <p:cNvSpPr>
            <a:spLocks noChangeArrowheads="1"/>
          </p:cNvSpPr>
          <p:nvPr/>
        </p:nvSpPr>
        <p:spPr bwMode="auto">
          <a:xfrm>
            <a:off x="882650" y="952500"/>
            <a:ext cx="7037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Structural Cohesion:</a:t>
            </a:r>
          </a:p>
          <a:p>
            <a:pPr lvl="1" eaLnBrk="1" hangingPunct="1">
              <a:spcBef>
                <a:spcPct val="0"/>
              </a:spcBef>
              <a:buFontTx/>
              <a:buNone/>
            </a:pPr>
            <a:r>
              <a:rPr lang="en-US" altLang="en-US" sz="1800" i="1"/>
              <a:t>A network’s </a:t>
            </a:r>
            <a:r>
              <a:rPr lang="en-US" altLang="en-US" sz="1800"/>
              <a:t>structural cohesion </a:t>
            </a:r>
            <a:r>
              <a:rPr lang="en-US" altLang="en-US" sz="1800" i="1"/>
              <a:t>is equal to the </a:t>
            </a:r>
            <a:r>
              <a:rPr lang="en-US" altLang="en-US" sz="1800" i="1" u="sng"/>
              <a:t>minimum number of actors </a:t>
            </a:r>
            <a:r>
              <a:rPr lang="en-US" altLang="en-US" sz="1800" i="1"/>
              <a:t>who, if removed from the network, would disconnect it.</a:t>
            </a:r>
          </a:p>
        </p:txBody>
      </p:sp>
      <p:grpSp>
        <p:nvGrpSpPr>
          <p:cNvPr id="6" name="Group 5"/>
          <p:cNvGrpSpPr>
            <a:grpSpLocks/>
          </p:cNvGrpSpPr>
          <p:nvPr/>
        </p:nvGrpSpPr>
        <p:grpSpPr bwMode="auto">
          <a:xfrm>
            <a:off x="3317875" y="3740150"/>
            <a:ext cx="5387975" cy="1262063"/>
            <a:chOff x="3317873" y="3740727"/>
            <a:chExt cx="5387962" cy="1261814"/>
          </a:xfrm>
        </p:grpSpPr>
        <p:sp>
          <p:nvSpPr>
            <p:cNvPr id="5" name="Rectangle 4"/>
            <p:cNvSpPr/>
            <p:nvPr/>
          </p:nvSpPr>
          <p:spPr>
            <a:xfrm>
              <a:off x="3317873" y="3802628"/>
              <a:ext cx="128588" cy="141259"/>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910132" y="3861353"/>
              <a:ext cx="166687"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991217" y="4818427"/>
              <a:ext cx="166688"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7250102" y="3740727"/>
              <a:ext cx="166687"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7859700" y="3764535"/>
              <a:ext cx="168275"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8539148" y="3759773"/>
              <a:ext cx="166687" cy="182527"/>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5249" name="Text Box 5"/>
          <p:cNvSpPr txBox="1">
            <a:spLocks noChangeArrowheads="1"/>
          </p:cNvSpPr>
          <p:nvPr/>
        </p:nvSpPr>
        <p:spPr bwMode="auto">
          <a:xfrm>
            <a:off x="250825" y="290513"/>
            <a:ext cx="379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 Connectivity</a:t>
            </a:r>
          </a:p>
          <a:p>
            <a:pPr eaLnBrk="1" hangingPunct="1">
              <a:spcBef>
                <a:spcPct val="0"/>
              </a:spcBef>
              <a:buFontTx/>
              <a:buNone/>
            </a:pPr>
            <a:r>
              <a:rPr lang="en-US" altLang="en-US" sz="1600" i="1" dirty="0"/>
              <a:t>Redundancy </a:t>
            </a:r>
            <a:r>
              <a:rPr lang="en-US" altLang="en-US" sz="1600" i="1" dirty="0" smtClean="0"/>
              <a:t>(Global): </a:t>
            </a:r>
            <a:r>
              <a:rPr lang="en-US" altLang="en-US" sz="1600" i="1" dirty="0"/>
              <a:t>Structural Cohesion</a:t>
            </a:r>
          </a:p>
        </p:txBody>
      </p:sp>
    </p:spTree>
    <p:extLst>
      <p:ext uri="{BB962C8B-B14F-4D97-AF65-F5344CB8AC3E}">
        <p14:creationId xmlns:p14="http://schemas.microsoft.com/office/powerpoint/2010/main" val="3566889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a:extLst>
              <a:ext uri="{28A0092B-C50C-407E-A947-70E740481C1C}">
                <a14:useLocalDpi xmlns:a14="http://schemas.microsoft.com/office/drawing/2010/main" val="0"/>
              </a:ext>
            </a:extLst>
          </a:blip>
          <a:srcRect l="13965" t="11963" r="63542" b="37500"/>
          <a:stretch>
            <a:fillRect/>
          </a:stretch>
        </p:blipFill>
        <p:spPr bwMode="auto">
          <a:xfrm>
            <a:off x="6877050" y="2124075"/>
            <a:ext cx="19589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4"/>
          <p:cNvPicPr>
            <a:picLocks noChangeAspect="1" noChangeArrowheads="1"/>
          </p:cNvPicPr>
          <p:nvPr/>
        </p:nvPicPr>
        <p:blipFill>
          <a:blip r:embed="rId4">
            <a:extLst>
              <a:ext uri="{28A0092B-C50C-407E-A947-70E740481C1C}">
                <a14:useLocalDpi xmlns:a14="http://schemas.microsoft.com/office/drawing/2010/main" val="0"/>
              </a:ext>
            </a:extLst>
          </a:blip>
          <a:srcRect l="14323" t="11783" r="63135" b="37500"/>
          <a:stretch>
            <a:fillRect/>
          </a:stretch>
        </p:blipFill>
        <p:spPr bwMode="auto">
          <a:xfrm>
            <a:off x="2354263" y="2124075"/>
            <a:ext cx="19653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5"/>
          <p:cNvPicPr>
            <a:picLocks noChangeAspect="1" noChangeArrowheads="1"/>
          </p:cNvPicPr>
          <p:nvPr/>
        </p:nvPicPr>
        <p:blipFill>
          <a:blip r:embed="rId5">
            <a:extLst>
              <a:ext uri="{28A0092B-C50C-407E-A947-70E740481C1C}">
                <a14:useLocalDpi xmlns:a14="http://schemas.microsoft.com/office/drawing/2010/main" val="0"/>
              </a:ext>
            </a:extLst>
          </a:blip>
          <a:srcRect l="13786" t="11783" r="63411" b="37679"/>
          <a:stretch>
            <a:fillRect/>
          </a:stretch>
        </p:blipFill>
        <p:spPr bwMode="auto">
          <a:xfrm>
            <a:off x="177800" y="2124075"/>
            <a:ext cx="18859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1" name="Text Box 7"/>
          <p:cNvSpPr txBox="1">
            <a:spLocks noChangeArrowheads="1"/>
          </p:cNvSpPr>
          <p:nvPr/>
        </p:nvSpPr>
        <p:spPr bwMode="auto">
          <a:xfrm>
            <a:off x="966788" y="56340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0</a:t>
            </a:r>
          </a:p>
        </p:txBody>
      </p:sp>
      <p:sp>
        <p:nvSpPr>
          <p:cNvPr id="96262" name="Text Box 8"/>
          <p:cNvSpPr txBox="1">
            <a:spLocks noChangeArrowheads="1"/>
          </p:cNvSpPr>
          <p:nvPr/>
        </p:nvSpPr>
        <p:spPr bwMode="auto">
          <a:xfrm>
            <a:off x="3165475" y="56340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1</a:t>
            </a:r>
          </a:p>
        </p:txBody>
      </p:sp>
      <p:sp>
        <p:nvSpPr>
          <p:cNvPr id="96263" name="Text Box 9"/>
          <p:cNvSpPr txBox="1">
            <a:spLocks noChangeArrowheads="1"/>
          </p:cNvSpPr>
          <p:nvPr/>
        </p:nvSpPr>
        <p:spPr bwMode="auto">
          <a:xfrm>
            <a:off x="5443538" y="56324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a:t>
            </a:r>
          </a:p>
        </p:txBody>
      </p:sp>
      <p:sp>
        <p:nvSpPr>
          <p:cNvPr id="96264" name="Text Box 10"/>
          <p:cNvSpPr txBox="1">
            <a:spLocks noChangeArrowheads="1"/>
          </p:cNvSpPr>
          <p:nvPr/>
        </p:nvSpPr>
        <p:spPr bwMode="auto">
          <a:xfrm>
            <a:off x="7734300" y="56324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3</a:t>
            </a:r>
          </a:p>
        </p:txBody>
      </p:sp>
      <p:pic>
        <p:nvPicPr>
          <p:cNvPr id="96265" name="Picture 11"/>
          <p:cNvPicPr>
            <a:picLocks noChangeAspect="1" noChangeArrowheads="1"/>
          </p:cNvPicPr>
          <p:nvPr/>
        </p:nvPicPr>
        <p:blipFill>
          <a:blip r:embed="rId6">
            <a:extLst>
              <a:ext uri="{28A0092B-C50C-407E-A947-70E740481C1C}">
                <a14:useLocalDpi xmlns:a14="http://schemas.microsoft.com/office/drawing/2010/main" val="0"/>
              </a:ext>
            </a:extLst>
          </a:blip>
          <a:srcRect l="9375" t="14180" r="70508" b="37679"/>
          <a:stretch>
            <a:fillRect/>
          </a:stretch>
        </p:blipFill>
        <p:spPr bwMode="auto">
          <a:xfrm>
            <a:off x="4630738" y="2151063"/>
            <a:ext cx="1930400" cy="3613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6" name="Text Box 6"/>
          <p:cNvSpPr txBox="1">
            <a:spLocks noChangeArrowheads="1"/>
          </p:cNvSpPr>
          <p:nvPr/>
        </p:nvSpPr>
        <p:spPr bwMode="auto">
          <a:xfrm>
            <a:off x="2614613" y="6124575"/>
            <a:ext cx="37099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t>Node Connectivity</a:t>
            </a:r>
          </a:p>
          <a:p>
            <a:pPr algn="ctr">
              <a:spcBef>
                <a:spcPct val="0"/>
              </a:spcBef>
              <a:buFontTx/>
              <a:buNone/>
            </a:pPr>
            <a:r>
              <a:rPr lang="en-US" altLang="en-US" sz="2000"/>
              <a:t>As number of node-independent paths</a:t>
            </a:r>
          </a:p>
        </p:txBody>
      </p:sp>
      <p:grpSp>
        <p:nvGrpSpPr>
          <p:cNvPr id="5" name="Group 4"/>
          <p:cNvGrpSpPr>
            <a:grpSpLocks/>
          </p:cNvGrpSpPr>
          <p:nvPr/>
        </p:nvGrpSpPr>
        <p:grpSpPr bwMode="auto">
          <a:xfrm>
            <a:off x="427038" y="2632075"/>
            <a:ext cx="8289925" cy="2457450"/>
            <a:chOff x="427290" y="2632460"/>
            <a:chExt cx="8290042" cy="2457688"/>
          </a:xfrm>
        </p:grpSpPr>
        <p:sp>
          <p:nvSpPr>
            <p:cNvPr id="3" name="Rectangle 2"/>
            <p:cNvSpPr/>
            <p:nvPr/>
          </p:nvSpPr>
          <p:spPr>
            <a:xfrm>
              <a:off x="427290" y="2641986"/>
              <a:ext cx="198440" cy="220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741759" y="4858351"/>
              <a:ext cx="198440" cy="220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2573620" y="2651512"/>
              <a:ext cx="200028" cy="222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3973815" y="4867876"/>
              <a:ext cx="198440" cy="222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4877115" y="2819803"/>
              <a:ext cx="198441" cy="220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5966155" y="4796433"/>
              <a:ext cx="200028" cy="222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7126635" y="2632460"/>
              <a:ext cx="198440" cy="222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8518891" y="4848825"/>
              <a:ext cx="198441" cy="222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6268" name="Group 33"/>
          <p:cNvGrpSpPr>
            <a:grpSpLocks/>
          </p:cNvGrpSpPr>
          <p:nvPr/>
        </p:nvGrpSpPr>
        <p:grpSpPr bwMode="auto">
          <a:xfrm>
            <a:off x="3317875" y="3740150"/>
            <a:ext cx="5387975" cy="1262063"/>
            <a:chOff x="3317873" y="3740727"/>
            <a:chExt cx="5387962" cy="1261814"/>
          </a:xfrm>
        </p:grpSpPr>
        <p:sp>
          <p:nvSpPr>
            <p:cNvPr id="35" name="Rectangle 34"/>
            <p:cNvSpPr/>
            <p:nvPr/>
          </p:nvSpPr>
          <p:spPr>
            <a:xfrm>
              <a:off x="3317873" y="3802628"/>
              <a:ext cx="128588" cy="141259"/>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910132" y="3861353"/>
              <a:ext cx="166687"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5991217" y="4818427"/>
              <a:ext cx="166688"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7250102" y="3740727"/>
              <a:ext cx="166687"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859700" y="3764535"/>
              <a:ext cx="168275" cy="184114"/>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8539148" y="3759773"/>
              <a:ext cx="166687" cy="182527"/>
            </a:xfrm>
            <a:prstGeom prst="rect">
              <a:avLst/>
            </a:prstGeom>
            <a:solidFill>
              <a:srgbClr val="0099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8"/>
          <p:cNvGrpSpPr>
            <a:grpSpLocks/>
          </p:cNvGrpSpPr>
          <p:nvPr/>
        </p:nvGrpSpPr>
        <p:grpSpPr bwMode="auto">
          <a:xfrm>
            <a:off x="627063" y="2247900"/>
            <a:ext cx="8002587" cy="3244850"/>
            <a:chOff x="626270" y="2247900"/>
            <a:chExt cx="8003380" cy="3244850"/>
          </a:xfrm>
        </p:grpSpPr>
        <p:sp>
          <p:nvSpPr>
            <p:cNvPr id="96282" name="Freeform 15"/>
            <p:cNvSpPr>
              <a:spLocks/>
            </p:cNvSpPr>
            <p:nvPr/>
          </p:nvSpPr>
          <p:spPr bwMode="auto">
            <a:xfrm>
              <a:off x="7270750" y="2813050"/>
              <a:ext cx="1320800" cy="2146300"/>
            </a:xfrm>
            <a:custGeom>
              <a:avLst/>
              <a:gdLst>
                <a:gd name="T0" fmla="*/ 0 w 832"/>
                <a:gd name="T1" fmla="*/ 0 h 1352"/>
                <a:gd name="T2" fmla="*/ 2147483647 w 832"/>
                <a:gd name="T3" fmla="*/ 2147483647 h 1352"/>
                <a:gd name="T4" fmla="*/ 2147483647 w 832"/>
                <a:gd name="T5" fmla="*/ 2147483647 h 1352"/>
                <a:gd name="T6" fmla="*/ 2147483647 w 832"/>
                <a:gd name="T7" fmla="*/ 2147483647 h 1352"/>
                <a:gd name="T8" fmla="*/ 2147483647 w 832"/>
                <a:gd name="T9" fmla="*/ 2147483647 h 1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1352">
                  <a:moveTo>
                    <a:pt x="0" y="0"/>
                  </a:moveTo>
                  <a:lnTo>
                    <a:pt x="424" y="668"/>
                  </a:lnTo>
                  <a:lnTo>
                    <a:pt x="420" y="1072"/>
                  </a:lnTo>
                  <a:lnTo>
                    <a:pt x="584" y="1352"/>
                  </a:lnTo>
                  <a:lnTo>
                    <a:pt x="832" y="1352"/>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6283" name="Group 3"/>
            <p:cNvGrpSpPr>
              <a:grpSpLocks/>
            </p:cNvGrpSpPr>
            <p:nvPr/>
          </p:nvGrpSpPr>
          <p:grpSpPr bwMode="auto">
            <a:xfrm>
              <a:off x="6991350" y="2247900"/>
              <a:ext cx="1638300" cy="3244850"/>
              <a:chOff x="6991350" y="2247900"/>
              <a:chExt cx="1638300" cy="3244850"/>
            </a:xfrm>
          </p:grpSpPr>
          <p:sp>
            <p:nvSpPr>
              <p:cNvPr id="96288" name="Freeform 16"/>
              <p:cNvSpPr>
                <a:spLocks/>
              </p:cNvSpPr>
              <p:nvPr/>
            </p:nvSpPr>
            <p:spPr bwMode="auto">
              <a:xfrm>
                <a:off x="6991350" y="2819400"/>
                <a:ext cx="1574800" cy="2673350"/>
              </a:xfrm>
              <a:custGeom>
                <a:avLst/>
                <a:gdLst>
                  <a:gd name="T0" fmla="*/ 2147483647 w 992"/>
                  <a:gd name="T1" fmla="*/ 0 h 1684"/>
                  <a:gd name="T2" fmla="*/ 0 w 992"/>
                  <a:gd name="T3" fmla="*/ 2147483647 h 1684"/>
                  <a:gd name="T4" fmla="*/ 2147483647 w 992"/>
                  <a:gd name="T5" fmla="*/ 2147483647 h 1684"/>
                  <a:gd name="T6" fmla="*/ 2147483647 w 992"/>
                  <a:gd name="T7" fmla="*/ 2147483647 h 1684"/>
                  <a:gd name="T8" fmla="*/ 2147483647 w 992"/>
                  <a:gd name="T9" fmla="*/ 2147483647 h 1684"/>
                  <a:gd name="T10" fmla="*/ 2147483647 w 992"/>
                  <a:gd name="T11" fmla="*/ 2147483647 h 16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2" h="1684">
                    <a:moveTo>
                      <a:pt x="132" y="0"/>
                    </a:moveTo>
                    <a:lnTo>
                      <a:pt x="0" y="308"/>
                    </a:lnTo>
                    <a:lnTo>
                      <a:pt x="216" y="640"/>
                    </a:lnTo>
                    <a:lnTo>
                      <a:pt x="208" y="1148"/>
                    </a:lnTo>
                    <a:lnTo>
                      <a:pt x="704" y="1684"/>
                    </a:lnTo>
                    <a:lnTo>
                      <a:pt x="992" y="1392"/>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9" name="Freeform 17"/>
              <p:cNvSpPr>
                <a:spLocks/>
              </p:cNvSpPr>
              <p:nvPr/>
            </p:nvSpPr>
            <p:spPr bwMode="auto">
              <a:xfrm>
                <a:off x="7277100" y="2247900"/>
                <a:ext cx="1352550" cy="2717800"/>
              </a:xfrm>
              <a:custGeom>
                <a:avLst/>
                <a:gdLst>
                  <a:gd name="T0" fmla="*/ 0 w 852"/>
                  <a:gd name="T1" fmla="*/ 2147483647 h 1712"/>
                  <a:gd name="T2" fmla="*/ 2147483647 w 852"/>
                  <a:gd name="T3" fmla="*/ 0 h 1712"/>
                  <a:gd name="T4" fmla="*/ 2147483647 w 852"/>
                  <a:gd name="T5" fmla="*/ 2147483647 h 1712"/>
                  <a:gd name="T6" fmla="*/ 2147483647 w 852"/>
                  <a:gd name="T7" fmla="*/ 2147483647 h 1712"/>
                  <a:gd name="T8" fmla="*/ 2147483647 w 852"/>
                  <a:gd name="T9" fmla="*/ 2147483647 h 17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 h="1712">
                    <a:moveTo>
                      <a:pt x="0" y="260"/>
                    </a:moveTo>
                    <a:lnTo>
                      <a:pt x="200" y="0"/>
                    </a:lnTo>
                    <a:lnTo>
                      <a:pt x="276" y="432"/>
                    </a:lnTo>
                    <a:lnTo>
                      <a:pt x="852" y="1012"/>
                    </a:lnTo>
                    <a:lnTo>
                      <a:pt x="848" y="1712"/>
                    </a:ln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quot;No&quot; Symbol 1"/>
            <p:cNvSpPr/>
            <p:nvPr/>
          </p:nvSpPr>
          <p:spPr>
            <a:xfrm>
              <a:off x="626270" y="3684588"/>
              <a:ext cx="1031977" cy="1001712"/>
            </a:xfrm>
            <a:prstGeom prst="noSmoking">
              <a:avLst>
                <a:gd name="adj" fmla="val 8504"/>
              </a:avLst>
            </a:prstGeom>
            <a:solidFill>
              <a:schemeClr val="accent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Freeform 5"/>
            <p:cNvSpPr/>
            <p:nvPr/>
          </p:nvSpPr>
          <p:spPr>
            <a:xfrm>
              <a:off x="2674348" y="2760663"/>
              <a:ext cx="1427303" cy="2263775"/>
            </a:xfrm>
            <a:custGeom>
              <a:avLst/>
              <a:gdLst>
                <a:gd name="connsiteX0" fmla="*/ 0 w 1427147"/>
                <a:gd name="connsiteY0" fmla="*/ 0 h 2264635"/>
                <a:gd name="connsiteX1" fmla="*/ 1427147 w 1427147"/>
                <a:gd name="connsiteY1" fmla="*/ 2264635 h 2264635"/>
              </a:gdLst>
              <a:ahLst/>
              <a:cxnLst>
                <a:cxn ang="0">
                  <a:pos x="connsiteX0" y="connsiteY0"/>
                </a:cxn>
                <a:cxn ang="0">
                  <a:pos x="connsiteX1" y="connsiteY1"/>
                </a:cxn>
              </a:cxnLst>
              <a:rect l="l" t="t" r="r" b="b"/>
              <a:pathLst>
                <a:path w="1427147" h="2264635">
                  <a:moveTo>
                    <a:pt x="0" y="0"/>
                  </a:moveTo>
                  <a:lnTo>
                    <a:pt x="1427147" y="226463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4776406" y="2930525"/>
              <a:ext cx="1308230" cy="1982788"/>
            </a:xfrm>
            <a:custGeom>
              <a:avLst/>
              <a:gdLst>
                <a:gd name="connsiteX0" fmla="*/ 222191 w 1307507"/>
                <a:gd name="connsiteY0" fmla="*/ 0 h 1982625"/>
                <a:gd name="connsiteX1" fmla="*/ 0 w 1307507"/>
                <a:gd name="connsiteY1" fmla="*/ 452928 h 1982625"/>
                <a:gd name="connsiteX2" fmla="*/ 230737 w 1307507"/>
                <a:gd name="connsiteY2" fmla="*/ 1059679 h 1982625"/>
                <a:gd name="connsiteX3" fmla="*/ 675118 w 1307507"/>
                <a:gd name="connsiteY3" fmla="*/ 1555335 h 1982625"/>
                <a:gd name="connsiteX4" fmla="*/ 828942 w 1307507"/>
                <a:gd name="connsiteY4" fmla="*/ 1982625 h 1982625"/>
                <a:gd name="connsiteX5" fmla="*/ 1307507 w 1307507"/>
                <a:gd name="connsiteY5" fmla="*/ 1982625 h 19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7507" h="1982625">
                  <a:moveTo>
                    <a:pt x="222191" y="0"/>
                  </a:moveTo>
                  <a:lnTo>
                    <a:pt x="0" y="452928"/>
                  </a:lnTo>
                  <a:lnTo>
                    <a:pt x="230737" y="1059679"/>
                  </a:lnTo>
                  <a:lnTo>
                    <a:pt x="675118" y="1555335"/>
                  </a:lnTo>
                  <a:lnTo>
                    <a:pt x="828942" y="1982625"/>
                  </a:lnTo>
                  <a:lnTo>
                    <a:pt x="1307507" y="198262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5066947" y="2341563"/>
              <a:ext cx="1351097" cy="2571750"/>
            </a:xfrm>
            <a:custGeom>
              <a:avLst/>
              <a:gdLst>
                <a:gd name="connsiteX0" fmla="*/ 0 w 1350236"/>
                <a:gd name="connsiteY0" fmla="*/ 470018 h 2572284"/>
                <a:gd name="connsiteX1" fmla="*/ 316194 w 1350236"/>
                <a:gd name="connsiteY1" fmla="*/ 0 h 2572284"/>
                <a:gd name="connsiteX2" fmla="*/ 538385 w 1350236"/>
                <a:gd name="connsiteY2" fmla="*/ 777667 h 2572284"/>
                <a:gd name="connsiteX3" fmla="*/ 1350236 w 1350236"/>
                <a:gd name="connsiteY3" fmla="*/ 1743342 h 2572284"/>
                <a:gd name="connsiteX4" fmla="*/ 1034041 w 1350236"/>
                <a:gd name="connsiteY4" fmla="*/ 2572284 h 257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236" h="2572284">
                  <a:moveTo>
                    <a:pt x="0" y="470018"/>
                  </a:moveTo>
                  <a:lnTo>
                    <a:pt x="316194" y="0"/>
                  </a:lnTo>
                  <a:lnTo>
                    <a:pt x="538385" y="777667"/>
                  </a:lnTo>
                  <a:lnTo>
                    <a:pt x="1350236" y="1743342"/>
                  </a:lnTo>
                  <a:lnTo>
                    <a:pt x="1034041" y="257228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6271" name="Text Box 5"/>
          <p:cNvSpPr txBox="1">
            <a:spLocks noChangeArrowheads="1"/>
          </p:cNvSpPr>
          <p:nvPr/>
        </p:nvSpPr>
        <p:spPr bwMode="auto">
          <a:xfrm>
            <a:off x="250825" y="290513"/>
            <a:ext cx="379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 Connectivity</a:t>
            </a:r>
          </a:p>
          <a:p>
            <a:pPr eaLnBrk="1" hangingPunct="1">
              <a:spcBef>
                <a:spcPct val="0"/>
              </a:spcBef>
              <a:buFontTx/>
              <a:buNone/>
            </a:pPr>
            <a:r>
              <a:rPr lang="en-US" altLang="en-US" sz="1600" i="1" dirty="0"/>
              <a:t>Redundancy </a:t>
            </a:r>
            <a:r>
              <a:rPr lang="en-US" altLang="en-US" sz="1600" i="1" dirty="0" smtClean="0"/>
              <a:t>(Global): </a:t>
            </a:r>
            <a:r>
              <a:rPr lang="en-US" altLang="en-US" sz="1600" i="1" dirty="0"/>
              <a:t>Structural Cohesion</a:t>
            </a:r>
          </a:p>
        </p:txBody>
      </p:sp>
      <p:sp>
        <p:nvSpPr>
          <p:cNvPr id="96272" name="Rectangle 2"/>
          <p:cNvSpPr>
            <a:spLocks noChangeArrowheads="1"/>
          </p:cNvSpPr>
          <p:nvPr/>
        </p:nvSpPr>
        <p:spPr bwMode="auto">
          <a:xfrm>
            <a:off x="882650" y="952500"/>
            <a:ext cx="7037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Structural Cohesion:</a:t>
            </a:r>
          </a:p>
          <a:p>
            <a:pPr lvl="1" eaLnBrk="1" hangingPunct="1">
              <a:spcBef>
                <a:spcPct val="0"/>
              </a:spcBef>
              <a:buFontTx/>
              <a:buNone/>
            </a:pPr>
            <a:r>
              <a:rPr lang="en-US" altLang="en-US" sz="1800" i="1"/>
              <a:t>A network’s </a:t>
            </a:r>
            <a:r>
              <a:rPr lang="en-US" altLang="en-US" sz="1800"/>
              <a:t>structural cohesion </a:t>
            </a:r>
            <a:r>
              <a:rPr lang="en-US" altLang="en-US" sz="1800" i="1"/>
              <a:t>is equal to the </a:t>
            </a:r>
            <a:r>
              <a:rPr lang="en-US" altLang="en-US" sz="1800" i="1" u="sng"/>
              <a:t>minimum number of actors </a:t>
            </a:r>
            <a:r>
              <a:rPr lang="en-US" altLang="en-US" sz="1800" i="1"/>
              <a:t>who, if removed from the network, would disconnect it.</a:t>
            </a:r>
          </a:p>
        </p:txBody>
      </p:sp>
    </p:spTree>
    <p:extLst>
      <p:ext uri="{BB962C8B-B14F-4D97-AF65-F5344CB8AC3E}">
        <p14:creationId xmlns:p14="http://schemas.microsoft.com/office/powerpoint/2010/main" val="2927690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056"/>
          <p:cNvSpPr/>
          <p:nvPr/>
        </p:nvSpPr>
        <p:spPr>
          <a:xfrm>
            <a:off x="461963" y="885825"/>
            <a:ext cx="8301037" cy="4367213"/>
          </a:xfrm>
          <a:prstGeom prst="rect">
            <a:avLst/>
          </a:prstGeom>
          <a:solidFill>
            <a:srgbClr val="FFFFFF"/>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72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492250"/>
            <a:ext cx="41211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5257800" y="1952625"/>
            <a:ext cx="3352800" cy="592138"/>
          </a:xfrm>
          <a:prstGeom prst="rect">
            <a:avLst/>
          </a:prstGeom>
          <a:solidFill>
            <a:schemeClr val="bg1">
              <a:lumMod val="9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rgbClr val="004992"/>
                </a:solidFill>
              </a:rPr>
              <a:t>1</a:t>
            </a:r>
          </a:p>
        </p:txBody>
      </p:sp>
      <p:sp>
        <p:nvSpPr>
          <p:cNvPr id="60" name="Rectangle 59"/>
          <p:cNvSpPr/>
          <p:nvPr/>
        </p:nvSpPr>
        <p:spPr>
          <a:xfrm>
            <a:off x="5257800" y="2544763"/>
            <a:ext cx="3352800" cy="695325"/>
          </a:xfrm>
          <a:prstGeom prst="rect">
            <a:avLst/>
          </a:prstGeom>
          <a:solidFill>
            <a:schemeClr val="bg1">
              <a:lumMod val="8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rgbClr val="004992"/>
                </a:solidFill>
              </a:rPr>
              <a:t>2</a:t>
            </a:r>
          </a:p>
        </p:txBody>
      </p:sp>
      <p:sp>
        <p:nvSpPr>
          <p:cNvPr id="61" name="Rectangle 60"/>
          <p:cNvSpPr/>
          <p:nvPr/>
        </p:nvSpPr>
        <p:spPr>
          <a:xfrm>
            <a:off x="5257800" y="3240088"/>
            <a:ext cx="3352800" cy="681037"/>
          </a:xfrm>
          <a:prstGeom prst="rect">
            <a:avLst/>
          </a:prstGeom>
          <a:solidFill>
            <a:schemeClr val="bg1">
              <a:lumMod val="9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rgbClr val="004992"/>
                </a:solidFill>
              </a:rPr>
              <a:t>3</a:t>
            </a:r>
          </a:p>
        </p:txBody>
      </p:sp>
      <p:sp>
        <p:nvSpPr>
          <p:cNvPr id="62" name="Rectangle 61"/>
          <p:cNvSpPr/>
          <p:nvPr/>
        </p:nvSpPr>
        <p:spPr>
          <a:xfrm>
            <a:off x="5257800" y="3921125"/>
            <a:ext cx="3352800" cy="650875"/>
          </a:xfrm>
          <a:prstGeom prst="rect">
            <a:avLst/>
          </a:prstGeom>
          <a:solidFill>
            <a:schemeClr val="bg1">
              <a:lumMod val="8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rgbClr val="004992"/>
                </a:solidFill>
              </a:rPr>
              <a:t>4</a:t>
            </a:r>
          </a:p>
        </p:txBody>
      </p:sp>
      <p:sp>
        <p:nvSpPr>
          <p:cNvPr id="97288" name="TextBox 57"/>
          <p:cNvSpPr txBox="1">
            <a:spLocks noChangeArrowheads="1"/>
          </p:cNvSpPr>
          <p:nvPr/>
        </p:nvSpPr>
        <p:spPr bwMode="auto">
          <a:xfrm>
            <a:off x="5953125" y="895350"/>
            <a:ext cx="219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4992"/>
                </a:solidFill>
              </a:rPr>
              <a:t>Nestedness Structure</a:t>
            </a:r>
          </a:p>
        </p:txBody>
      </p:sp>
      <p:sp>
        <p:nvSpPr>
          <p:cNvPr id="97289" name="TextBox 2050"/>
          <p:cNvSpPr txBox="1">
            <a:spLocks noChangeArrowheads="1"/>
          </p:cNvSpPr>
          <p:nvPr/>
        </p:nvSpPr>
        <p:spPr bwMode="auto">
          <a:xfrm>
            <a:off x="5418138" y="1573213"/>
            <a:ext cx="1668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4992"/>
                </a:solidFill>
              </a:rPr>
              <a:t>Cohesive Blocks</a:t>
            </a:r>
          </a:p>
        </p:txBody>
      </p:sp>
      <p:sp>
        <p:nvSpPr>
          <p:cNvPr id="97290" name="TextBox 2051"/>
          <p:cNvSpPr txBox="1">
            <a:spLocks noChangeArrowheads="1"/>
          </p:cNvSpPr>
          <p:nvPr/>
        </p:nvSpPr>
        <p:spPr bwMode="auto">
          <a:xfrm>
            <a:off x="7848600" y="15160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4992"/>
                </a:solidFill>
              </a:rPr>
              <a:t>Depth</a:t>
            </a:r>
          </a:p>
        </p:txBody>
      </p:sp>
      <p:cxnSp>
        <p:nvCxnSpPr>
          <p:cNvPr id="2059" name="Straight Connector 2058"/>
          <p:cNvCxnSpPr/>
          <p:nvPr/>
        </p:nvCxnSpPr>
        <p:spPr>
          <a:xfrm>
            <a:off x="5029200" y="895350"/>
            <a:ext cx="0" cy="4327525"/>
          </a:xfrm>
          <a:prstGeom prst="line">
            <a:avLst/>
          </a:prstGeom>
        </p:spPr>
        <p:style>
          <a:lnRef idx="1">
            <a:schemeClr val="accent1"/>
          </a:lnRef>
          <a:fillRef idx="0">
            <a:schemeClr val="accent1"/>
          </a:fillRef>
          <a:effectRef idx="0">
            <a:schemeClr val="accent1"/>
          </a:effectRef>
          <a:fontRef idx="minor">
            <a:schemeClr val="tx1"/>
          </a:fontRef>
        </p:style>
      </p:cxnSp>
      <p:sp>
        <p:nvSpPr>
          <p:cNvPr id="97292" name="TextBox 2059"/>
          <p:cNvSpPr txBox="1">
            <a:spLocks noChangeArrowheads="1"/>
          </p:cNvSpPr>
          <p:nvPr/>
        </p:nvSpPr>
        <p:spPr bwMode="auto">
          <a:xfrm>
            <a:off x="2451100" y="885825"/>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004992"/>
                </a:solidFill>
              </a:rPr>
              <a:t>Sociogram</a:t>
            </a:r>
          </a:p>
        </p:txBody>
      </p:sp>
      <p:sp>
        <p:nvSpPr>
          <p:cNvPr id="82" name="Rectangle 81"/>
          <p:cNvSpPr/>
          <p:nvPr/>
        </p:nvSpPr>
        <p:spPr>
          <a:xfrm>
            <a:off x="5257800" y="4572000"/>
            <a:ext cx="3352800" cy="681038"/>
          </a:xfrm>
          <a:prstGeom prst="rect">
            <a:avLst/>
          </a:prstGeom>
          <a:solidFill>
            <a:schemeClr val="bg1">
              <a:lumMod val="9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rgbClr val="004992"/>
                </a:solidFill>
              </a:rPr>
              <a:t>5</a:t>
            </a:r>
          </a:p>
        </p:txBody>
      </p:sp>
      <p:pic>
        <p:nvPicPr>
          <p:cNvPr id="97294" name="Picture 20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0238"/>
            <a:ext cx="237172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47586" y="1268661"/>
            <a:ext cx="4257138" cy="3671121"/>
            <a:chOff x="547586" y="1268661"/>
            <a:chExt cx="4257138" cy="3671121"/>
          </a:xfrm>
          <a:noFill/>
        </p:grpSpPr>
        <p:sp>
          <p:nvSpPr>
            <p:cNvPr id="40" name="Freeform 39"/>
            <p:cNvSpPr/>
            <p:nvPr/>
          </p:nvSpPr>
          <p:spPr>
            <a:xfrm>
              <a:off x="547586" y="1268661"/>
              <a:ext cx="4257138" cy="3671121"/>
            </a:xfrm>
            <a:custGeom>
              <a:avLst/>
              <a:gdLst>
                <a:gd name="connsiteX0" fmla="*/ 2912805 w 5002882"/>
                <a:gd name="connsiteY0" fmla="*/ 138225 h 4005149"/>
                <a:gd name="connsiteX1" fmla="*/ 1150107 w 5002882"/>
                <a:gd name="connsiteY1" fmla="*/ 1306013 h 4005149"/>
                <a:gd name="connsiteX2" fmla="*/ 103504 w 5002882"/>
                <a:gd name="connsiteY2" fmla="*/ 2154312 h 4005149"/>
                <a:gd name="connsiteX3" fmla="*/ 389943 w 5002882"/>
                <a:gd name="connsiteY3" fmla="*/ 3145830 h 4005149"/>
                <a:gd name="connsiteX4" fmla="*/ 3210261 w 5002882"/>
                <a:gd name="connsiteY4" fmla="*/ 4005145 h 4005149"/>
                <a:gd name="connsiteX5" fmla="*/ 4972960 w 5002882"/>
                <a:gd name="connsiteY5" fmla="*/ 3156847 h 4005149"/>
                <a:gd name="connsiteX6" fmla="*/ 4278897 w 5002882"/>
                <a:gd name="connsiteY6" fmla="*/ 1956008 h 4005149"/>
                <a:gd name="connsiteX7" fmla="*/ 3739070 w 5002882"/>
                <a:gd name="connsiteY7" fmla="*/ 226360 h 4005149"/>
                <a:gd name="connsiteX8" fmla="*/ 2912805 w 5002882"/>
                <a:gd name="connsiteY8" fmla="*/ 138225 h 4005149"/>
                <a:gd name="connsiteX0" fmla="*/ 2811513 w 4901590"/>
                <a:gd name="connsiteY0" fmla="*/ 138225 h 4005149"/>
                <a:gd name="connsiteX1" fmla="*/ 1048815 w 4901590"/>
                <a:gd name="connsiteY1" fmla="*/ 1306013 h 4005149"/>
                <a:gd name="connsiteX2" fmla="*/ 178482 w 4901590"/>
                <a:gd name="connsiteY2" fmla="*/ 1746688 h 4005149"/>
                <a:gd name="connsiteX3" fmla="*/ 288651 w 4901590"/>
                <a:gd name="connsiteY3" fmla="*/ 3145830 h 4005149"/>
                <a:gd name="connsiteX4" fmla="*/ 3108969 w 4901590"/>
                <a:gd name="connsiteY4" fmla="*/ 4005145 h 4005149"/>
                <a:gd name="connsiteX5" fmla="*/ 4871668 w 4901590"/>
                <a:gd name="connsiteY5" fmla="*/ 3156847 h 4005149"/>
                <a:gd name="connsiteX6" fmla="*/ 4177605 w 4901590"/>
                <a:gd name="connsiteY6" fmla="*/ 1956008 h 4005149"/>
                <a:gd name="connsiteX7" fmla="*/ 3637778 w 4901590"/>
                <a:gd name="connsiteY7" fmla="*/ 226360 h 4005149"/>
                <a:gd name="connsiteX8" fmla="*/ 2811513 w 4901590"/>
                <a:gd name="connsiteY8" fmla="*/ 138225 h 4005149"/>
                <a:gd name="connsiteX0" fmla="*/ 2765234 w 4855311"/>
                <a:gd name="connsiteY0" fmla="*/ 138225 h 4005378"/>
                <a:gd name="connsiteX1" fmla="*/ 1002536 w 4855311"/>
                <a:gd name="connsiteY1" fmla="*/ 1306013 h 4005378"/>
                <a:gd name="connsiteX2" fmla="*/ 132203 w 4855311"/>
                <a:gd name="connsiteY2" fmla="*/ 1746688 h 4005378"/>
                <a:gd name="connsiteX3" fmla="*/ 319491 w 4855311"/>
                <a:gd name="connsiteY3" fmla="*/ 3079728 h 4005378"/>
                <a:gd name="connsiteX4" fmla="*/ 3062690 w 4855311"/>
                <a:gd name="connsiteY4" fmla="*/ 4005145 h 4005378"/>
                <a:gd name="connsiteX5" fmla="*/ 4825389 w 4855311"/>
                <a:gd name="connsiteY5" fmla="*/ 3156847 h 4005378"/>
                <a:gd name="connsiteX6" fmla="*/ 4131326 w 4855311"/>
                <a:gd name="connsiteY6" fmla="*/ 1956008 h 4005378"/>
                <a:gd name="connsiteX7" fmla="*/ 3591499 w 4855311"/>
                <a:gd name="connsiteY7" fmla="*/ 226360 h 4005378"/>
                <a:gd name="connsiteX8" fmla="*/ 2765234 w 4855311"/>
                <a:gd name="connsiteY8" fmla="*/ 138225 h 4005378"/>
                <a:gd name="connsiteX0" fmla="*/ 2742514 w 4850786"/>
                <a:gd name="connsiteY0" fmla="*/ 138225 h 3917281"/>
                <a:gd name="connsiteX1" fmla="*/ 979816 w 4850786"/>
                <a:gd name="connsiteY1" fmla="*/ 1306013 h 3917281"/>
                <a:gd name="connsiteX2" fmla="*/ 109483 w 4850786"/>
                <a:gd name="connsiteY2" fmla="*/ 1746688 h 3917281"/>
                <a:gd name="connsiteX3" fmla="*/ 296771 w 4850786"/>
                <a:gd name="connsiteY3" fmla="*/ 3079728 h 3917281"/>
                <a:gd name="connsiteX4" fmla="*/ 2665397 w 4850786"/>
                <a:gd name="connsiteY4" fmla="*/ 3917010 h 3917281"/>
                <a:gd name="connsiteX5" fmla="*/ 4802669 w 4850786"/>
                <a:gd name="connsiteY5" fmla="*/ 3156847 h 3917281"/>
                <a:gd name="connsiteX6" fmla="*/ 4108606 w 4850786"/>
                <a:gd name="connsiteY6" fmla="*/ 1956008 h 3917281"/>
                <a:gd name="connsiteX7" fmla="*/ 3568779 w 4850786"/>
                <a:gd name="connsiteY7" fmla="*/ 226360 h 3917281"/>
                <a:gd name="connsiteX8" fmla="*/ 2742514 w 4850786"/>
                <a:gd name="connsiteY8" fmla="*/ 138225 h 3917281"/>
                <a:gd name="connsiteX0" fmla="*/ 2742514 w 4850786"/>
                <a:gd name="connsiteY0" fmla="*/ 138225 h 3955313"/>
                <a:gd name="connsiteX1" fmla="*/ 979816 w 4850786"/>
                <a:gd name="connsiteY1" fmla="*/ 1306013 h 3955313"/>
                <a:gd name="connsiteX2" fmla="*/ 109483 w 4850786"/>
                <a:gd name="connsiteY2" fmla="*/ 1746688 h 3955313"/>
                <a:gd name="connsiteX3" fmla="*/ 296771 w 4850786"/>
                <a:gd name="connsiteY3" fmla="*/ 3079728 h 3955313"/>
                <a:gd name="connsiteX4" fmla="*/ 2665397 w 4850786"/>
                <a:gd name="connsiteY4" fmla="*/ 3917010 h 3955313"/>
                <a:gd name="connsiteX5" fmla="*/ 4802669 w 4850786"/>
                <a:gd name="connsiteY5" fmla="*/ 3156847 h 3955313"/>
                <a:gd name="connsiteX6" fmla="*/ 4108606 w 4850786"/>
                <a:gd name="connsiteY6" fmla="*/ 1956008 h 3955313"/>
                <a:gd name="connsiteX7" fmla="*/ 3568779 w 4850786"/>
                <a:gd name="connsiteY7" fmla="*/ 226360 h 3955313"/>
                <a:gd name="connsiteX8" fmla="*/ 2742514 w 4850786"/>
                <a:gd name="connsiteY8" fmla="*/ 138225 h 3955313"/>
                <a:gd name="connsiteX0" fmla="*/ 2742514 w 4850786"/>
                <a:gd name="connsiteY0" fmla="*/ 138225 h 4018933"/>
                <a:gd name="connsiteX1" fmla="*/ 979816 w 4850786"/>
                <a:gd name="connsiteY1" fmla="*/ 1306013 h 4018933"/>
                <a:gd name="connsiteX2" fmla="*/ 109483 w 4850786"/>
                <a:gd name="connsiteY2" fmla="*/ 1746688 h 4018933"/>
                <a:gd name="connsiteX3" fmla="*/ 296771 w 4850786"/>
                <a:gd name="connsiteY3" fmla="*/ 3079728 h 4018933"/>
                <a:gd name="connsiteX4" fmla="*/ 2665397 w 4850786"/>
                <a:gd name="connsiteY4" fmla="*/ 3983111 h 4018933"/>
                <a:gd name="connsiteX5" fmla="*/ 4802669 w 4850786"/>
                <a:gd name="connsiteY5" fmla="*/ 3156847 h 4018933"/>
                <a:gd name="connsiteX6" fmla="*/ 4108606 w 4850786"/>
                <a:gd name="connsiteY6" fmla="*/ 1956008 h 4018933"/>
                <a:gd name="connsiteX7" fmla="*/ 3568779 w 4850786"/>
                <a:gd name="connsiteY7" fmla="*/ 226360 h 4018933"/>
                <a:gd name="connsiteX8" fmla="*/ 2742514 w 4850786"/>
                <a:gd name="connsiteY8" fmla="*/ 138225 h 4018933"/>
                <a:gd name="connsiteX0" fmla="*/ 2742514 w 4778083"/>
                <a:gd name="connsiteY0" fmla="*/ 138225 h 3987773"/>
                <a:gd name="connsiteX1" fmla="*/ 979816 w 4778083"/>
                <a:gd name="connsiteY1" fmla="*/ 1306013 h 3987773"/>
                <a:gd name="connsiteX2" fmla="*/ 109483 w 4778083"/>
                <a:gd name="connsiteY2" fmla="*/ 1746688 h 3987773"/>
                <a:gd name="connsiteX3" fmla="*/ 296771 w 4778083"/>
                <a:gd name="connsiteY3" fmla="*/ 3079728 h 3987773"/>
                <a:gd name="connsiteX4" fmla="*/ 2665397 w 4778083"/>
                <a:gd name="connsiteY4" fmla="*/ 3983111 h 3987773"/>
                <a:gd name="connsiteX5" fmla="*/ 4725550 w 4778083"/>
                <a:gd name="connsiteY5" fmla="*/ 3366167 h 3987773"/>
                <a:gd name="connsiteX6" fmla="*/ 4108606 w 4778083"/>
                <a:gd name="connsiteY6" fmla="*/ 1956008 h 3987773"/>
                <a:gd name="connsiteX7" fmla="*/ 3568779 w 4778083"/>
                <a:gd name="connsiteY7" fmla="*/ 226360 h 3987773"/>
                <a:gd name="connsiteX8" fmla="*/ 2742514 w 4778083"/>
                <a:gd name="connsiteY8" fmla="*/ 138225 h 3987773"/>
                <a:gd name="connsiteX0" fmla="*/ 2742514 w 4735502"/>
                <a:gd name="connsiteY0" fmla="*/ 138225 h 3990132"/>
                <a:gd name="connsiteX1" fmla="*/ 979816 w 4735502"/>
                <a:gd name="connsiteY1" fmla="*/ 1306013 h 3990132"/>
                <a:gd name="connsiteX2" fmla="*/ 109483 w 4735502"/>
                <a:gd name="connsiteY2" fmla="*/ 1746688 h 3990132"/>
                <a:gd name="connsiteX3" fmla="*/ 296771 w 4735502"/>
                <a:gd name="connsiteY3" fmla="*/ 3079728 h 3990132"/>
                <a:gd name="connsiteX4" fmla="*/ 2665397 w 4735502"/>
                <a:gd name="connsiteY4" fmla="*/ 3983111 h 3990132"/>
                <a:gd name="connsiteX5" fmla="*/ 4725550 w 4735502"/>
                <a:gd name="connsiteY5" fmla="*/ 3366167 h 3990132"/>
                <a:gd name="connsiteX6" fmla="*/ 4108606 w 4735502"/>
                <a:gd name="connsiteY6" fmla="*/ 1956008 h 3990132"/>
                <a:gd name="connsiteX7" fmla="*/ 3568779 w 4735502"/>
                <a:gd name="connsiteY7" fmla="*/ 226360 h 3990132"/>
                <a:gd name="connsiteX8" fmla="*/ 2742514 w 4735502"/>
                <a:gd name="connsiteY8" fmla="*/ 138225 h 3990132"/>
                <a:gd name="connsiteX0" fmla="*/ 2742514 w 4757164"/>
                <a:gd name="connsiteY0" fmla="*/ 138225 h 3985848"/>
                <a:gd name="connsiteX1" fmla="*/ 979816 w 4757164"/>
                <a:gd name="connsiteY1" fmla="*/ 1306013 h 3985848"/>
                <a:gd name="connsiteX2" fmla="*/ 109483 w 4757164"/>
                <a:gd name="connsiteY2" fmla="*/ 1746688 h 3985848"/>
                <a:gd name="connsiteX3" fmla="*/ 296771 w 4757164"/>
                <a:gd name="connsiteY3" fmla="*/ 3079728 h 3985848"/>
                <a:gd name="connsiteX4" fmla="*/ 2665397 w 4757164"/>
                <a:gd name="connsiteY4" fmla="*/ 3983111 h 3985848"/>
                <a:gd name="connsiteX5" fmla="*/ 4747584 w 4757164"/>
                <a:gd name="connsiteY5" fmla="*/ 3278032 h 3985848"/>
                <a:gd name="connsiteX6" fmla="*/ 4108606 w 4757164"/>
                <a:gd name="connsiteY6" fmla="*/ 1956008 h 3985848"/>
                <a:gd name="connsiteX7" fmla="*/ 3568779 w 4757164"/>
                <a:gd name="connsiteY7" fmla="*/ 226360 h 3985848"/>
                <a:gd name="connsiteX8" fmla="*/ 2742514 w 4757164"/>
                <a:gd name="connsiteY8" fmla="*/ 138225 h 3985848"/>
                <a:gd name="connsiteX0" fmla="*/ 2742514 w 4794012"/>
                <a:gd name="connsiteY0" fmla="*/ 144801 h 3991521"/>
                <a:gd name="connsiteX1" fmla="*/ 979816 w 4794012"/>
                <a:gd name="connsiteY1" fmla="*/ 1312589 h 3991521"/>
                <a:gd name="connsiteX2" fmla="*/ 109483 w 4794012"/>
                <a:gd name="connsiteY2" fmla="*/ 1753264 h 3991521"/>
                <a:gd name="connsiteX3" fmla="*/ 296771 w 4794012"/>
                <a:gd name="connsiteY3" fmla="*/ 3086304 h 3991521"/>
                <a:gd name="connsiteX4" fmla="*/ 2665397 w 4794012"/>
                <a:gd name="connsiteY4" fmla="*/ 3989687 h 3991521"/>
                <a:gd name="connsiteX5" fmla="*/ 4747584 w 4794012"/>
                <a:gd name="connsiteY5" fmla="*/ 3284608 h 3991521"/>
                <a:gd name="connsiteX6" fmla="*/ 4064539 w 4794012"/>
                <a:gd name="connsiteY6" fmla="*/ 2083770 h 3991521"/>
                <a:gd name="connsiteX7" fmla="*/ 3568779 w 4794012"/>
                <a:gd name="connsiteY7" fmla="*/ 232936 h 3991521"/>
                <a:gd name="connsiteX8" fmla="*/ 2742514 w 4794012"/>
                <a:gd name="connsiteY8" fmla="*/ 144801 h 3991521"/>
                <a:gd name="connsiteX0" fmla="*/ 2742514 w 4814403"/>
                <a:gd name="connsiteY0" fmla="*/ 144801 h 3991521"/>
                <a:gd name="connsiteX1" fmla="*/ 979816 w 4814403"/>
                <a:gd name="connsiteY1" fmla="*/ 1312589 h 3991521"/>
                <a:gd name="connsiteX2" fmla="*/ 109483 w 4814403"/>
                <a:gd name="connsiteY2" fmla="*/ 1753264 h 3991521"/>
                <a:gd name="connsiteX3" fmla="*/ 296771 w 4814403"/>
                <a:gd name="connsiteY3" fmla="*/ 3086304 h 3991521"/>
                <a:gd name="connsiteX4" fmla="*/ 2665397 w 4814403"/>
                <a:gd name="connsiteY4" fmla="*/ 3989687 h 3991521"/>
                <a:gd name="connsiteX5" fmla="*/ 4747584 w 4814403"/>
                <a:gd name="connsiteY5" fmla="*/ 3284608 h 3991521"/>
                <a:gd name="connsiteX6" fmla="*/ 4064539 w 4814403"/>
                <a:gd name="connsiteY6" fmla="*/ 2083770 h 3991521"/>
                <a:gd name="connsiteX7" fmla="*/ 3568779 w 4814403"/>
                <a:gd name="connsiteY7" fmla="*/ 232936 h 3991521"/>
                <a:gd name="connsiteX8" fmla="*/ 2742514 w 4814403"/>
                <a:gd name="connsiteY8" fmla="*/ 144801 h 3991521"/>
                <a:gd name="connsiteX0" fmla="*/ 2742514 w 4814403"/>
                <a:gd name="connsiteY0" fmla="*/ 39190 h 3885910"/>
                <a:gd name="connsiteX1" fmla="*/ 979816 w 4814403"/>
                <a:gd name="connsiteY1" fmla="*/ 1206978 h 3885910"/>
                <a:gd name="connsiteX2" fmla="*/ 109483 w 4814403"/>
                <a:gd name="connsiteY2" fmla="*/ 1647653 h 3885910"/>
                <a:gd name="connsiteX3" fmla="*/ 296771 w 4814403"/>
                <a:gd name="connsiteY3" fmla="*/ 2980693 h 3885910"/>
                <a:gd name="connsiteX4" fmla="*/ 2665397 w 4814403"/>
                <a:gd name="connsiteY4" fmla="*/ 3884076 h 3885910"/>
                <a:gd name="connsiteX5" fmla="*/ 4747584 w 4814403"/>
                <a:gd name="connsiteY5" fmla="*/ 3178997 h 3885910"/>
                <a:gd name="connsiteX6" fmla="*/ 4064539 w 4814403"/>
                <a:gd name="connsiteY6" fmla="*/ 1978159 h 3885910"/>
                <a:gd name="connsiteX7" fmla="*/ 3557762 w 4814403"/>
                <a:gd name="connsiteY7" fmla="*/ 435797 h 3885910"/>
                <a:gd name="connsiteX8" fmla="*/ 2742514 w 4814403"/>
                <a:gd name="connsiteY8" fmla="*/ 39190 h 3885910"/>
                <a:gd name="connsiteX0" fmla="*/ 2544211 w 4814403"/>
                <a:gd name="connsiteY0" fmla="*/ 51094 h 3798662"/>
                <a:gd name="connsiteX1" fmla="*/ 979816 w 4814403"/>
                <a:gd name="connsiteY1" fmla="*/ 1119730 h 3798662"/>
                <a:gd name="connsiteX2" fmla="*/ 109483 w 4814403"/>
                <a:gd name="connsiteY2" fmla="*/ 1560405 h 3798662"/>
                <a:gd name="connsiteX3" fmla="*/ 296771 w 4814403"/>
                <a:gd name="connsiteY3" fmla="*/ 2893445 h 3798662"/>
                <a:gd name="connsiteX4" fmla="*/ 2665397 w 4814403"/>
                <a:gd name="connsiteY4" fmla="*/ 3796828 h 3798662"/>
                <a:gd name="connsiteX5" fmla="*/ 4747584 w 4814403"/>
                <a:gd name="connsiteY5" fmla="*/ 3091749 h 3798662"/>
                <a:gd name="connsiteX6" fmla="*/ 4064539 w 4814403"/>
                <a:gd name="connsiteY6" fmla="*/ 1890911 h 3798662"/>
                <a:gd name="connsiteX7" fmla="*/ 3557762 w 4814403"/>
                <a:gd name="connsiteY7" fmla="*/ 348549 h 3798662"/>
                <a:gd name="connsiteX8" fmla="*/ 2544211 w 4814403"/>
                <a:gd name="connsiteY8" fmla="*/ 51094 h 3798662"/>
                <a:gd name="connsiteX0" fmla="*/ 2544211 w 4707893"/>
                <a:gd name="connsiteY0" fmla="*/ 51094 h 3814625"/>
                <a:gd name="connsiteX1" fmla="*/ 979816 w 4707893"/>
                <a:gd name="connsiteY1" fmla="*/ 1119730 h 3814625"/>
                <a:gd name="connsiteX2" fmla="*/ 109483 w 4707893"/>
                <a:gd name="connsiteY2" fmla="*/ 1560405 h 3814625"/>
                <a:gd name="connsiteX3" fmla="*/ 296771 w 4707893"/>
                <a:gd name="connsiteY3" fmla="*/ 2893445 h 3814625"/>
                <a:gd name="connsiteX4" fmla="*/ 2665397 w 4707893"/>
                <a:gd name="connsiteY4" fmla="*/ 3796828 h 3814625"/>
                <a:gd name="connsiteX5" fmla="*/ 4626399 w 4707893"/>
                <a:gd name="connsiteY5" fmla="*/ 3367171 h 3814625"/>
                <a:gd name="connsiteX6" fmla="*/ 4064539 w 4707893"/>
                <a:gd name="connsiteY6" fmla="*/ 1890911 h 3814625"/>
                <a:gd name="connsiteX7" fmla="*/ 3557762 w 4707893"/>
                <a:gd name="connsiteY7" fmla="*/ 348549 h 3814625"/>
                <a:gd name="connsiteX8" fmla="*/ 2544211 w 4707893"/>
                <a:gd name="connsiteY8" fmla="*/ 51094 h 3814625"/>
                <a:gd name="connsiteX0" fmla="*/ 2544211 w 4777971"/>
                <a:gd name="connsiteY0" fmla="*/ 51094 h 3830992"/>
                <a:gd name="connsiteX1" fmla="*/ 979816 w 4777971"/>
                <a:gd name="connsiteY1" fmla="*/ 1119730 h 3830992"/>
                <a:gd name="connsiteX2" fmla="*/ 109483 w 4777971"/>
                <a:gd name="connsiteY2" fmla="*/ 1560405 h 3830992"/>
                <a:gd name="connsiteX3" fmla="*/ 296771 w 4777971"/>
                <a:gd name="connsiteY3" fmla="*/ 2893445 h 3830992"/>
                <a:gd name="connsiteX4" fmla="*/ 2665397 w 4777971"/>
                <a:gd name="connsiteY4" fmla="*/ 3796828 h 3830992"/>
                <a:gd name="connsiteX5" fmla="*/ 4626399 w 4777971"/>
                <a:gd name="connsiteY5" fmla="*/ 3367171 h 3830992"/>
                <a:gd name="connsiteX6" fmla="*/ 4064539 w 4777971"/>
                <a:gd name="connsiteY6" fmla="*/ 1890911 h 3830992"/>
                <a:gd name="connsiteX7" fmla="*/ 3557762 w 4777971"/>
                <a:gd name="connsiteY7" fmla="*/ 348549 h 3830992"/>
                <a:gd name="connsiteX8" fmla="*/ 2544211 w 4777971"/>
                <a:gd name="connsiteY8" fmla="*/ 51094 h 3830992"/>
                <a:gd name="connsiteX0" fmla="*/ 2544211 w 4675737"/>
                <a:gd name="connsiteY0" fmla="*/ 38387 h 3809839"/>
                <a:gd name="connsiteX1" fmla="*/ 979816 w 4675737"/>
                <a:gd name="connsiteY1" fmla="*/ 1107023 h 3809839"/>
                <a:gd name="connsiteX2" fmla="*/ 109483 w 4675737"/>
                <a:gd name="connsiteY2" fmla="*/ 1547698 h 3809839"/>
                <a:gd name="connsiteX3" fmla="*/ 296771 w 4675737"/>
                <a:gd name="connsiteY3" fmla="*/ 2880738 h 3809839"/>
                <a:gd name="connsiteX4" fmla="*/ 2665397 w 4675737"/>
                <a:gd name="connsiteY4" fmla="*/ 3784121 h 3809839"/>
                <a:gd name="connsiteX5" fmla="*/ 4626399 w 4675737"/>
                <a:gd name="connsiteY5" fmla="*/ 3354464 h 3809839"/>
                <a:gd name="connsiteX6" fmla="*/ 3875435 w 4675737"/>
                <a:gd name="connsiteY6" fmla="*/ 1283472 h 3809839"/>
                <a:gd name="connsiteX7" fmla="*/ 3557762 w 4675737"/>
                <a:gd name="connsiteY7" fmla="*/ 335842 h 3809839"/>
                <a:gd name="connsiteX8" fmla="*/ 2544211 w 4675737"/>
                <a:gd name="connsiteY8" fmla="*/ 38387 h 3809839"/>
                <a:gd name="connsiteX0" fmla="*/ 2544211 w 4637063"/>
                <a:gd name="connsiteY0" fmla="*/ 38387 h 3784659"/>
                <a:gd name="connsiteX1" fmla="*/ 979816 w 4637063"/>
                <a:gd name="connsiteY1" fmla="*/ 1107023 h 3784659"/>
                <a:gd name="connsiteX2" fmla="*/ 109483 w 4637063"/>
                <a:gd name="connsiteY2" fmla="*/ 1547698 h 3784659"/>
                <a:gd name="connsiteX3" fmla="*/ 296771 w 4637063"/>
                <a:gd name="connsiteY3" fmla="*/ 2880738 h 3784659"/>
                <a:gd name="connsiteX4" fmla="*/ 2665397 w 4637063"/>
                <a:gd name="connsiteY4" fmla="*/ 3784121 h 3784659"/>
                <a:gd name="connsiteX5" fmla="*/ 4584376 w 4637063"/>
                <a:gd name="connsiteY5" fmla="*/ 2759732 h 3784659"/>
                <a:gd name="connsiteX6" fmla="*/ 3875435 w 4637063"/>
                <a:gd name="connsiteY6" fmla="*/ 1283472 h 3784659"/>
                <a:gd name="connsiteX7" fmla="*/ 3557762 w 4637063"/>
                <a:gd name="connsiteY7" fmla="*/ 335842 h 3784659"/>
                <a:gd name="connsiteX8" fmla="*/ 2544211 w 4637063"/>
                <a:gd name="connsiteY8" fmla="*/ 38387 h 3784659"/>
                <a:gd name="connsiteX0" fmla="*/ 2544211 w 4608561"/>
                <a:gd name="connsiteY0" fmla="*/ 38387 h 3784659"/>
                <a:gd name="connsiteX1" fmla="*/ 979816 w 4608561"/>
                <a:gd name="connsiteY1" fmla="*/ 1107023 h 3784659"/>
                <a:gd name="connsiteX2" fmla="*/ 109483 w 4608561"/>
                <a:gd name="connsiteY2" fmla="*/ 1547698 h 3784659"/>
                <a:gd name="connsiteX3" fmla="*/ 296771 w 4608561"/>
                <a:gd name="connsiteY3" fmla="*/ 2880738 h 3784659"/>
                <a:gd name="connsiteX4" fmla="*/ 2665397 w 4608561"/>
                <a:gd name="connsiteY4" fmla="*/ 3784121 h 3784659"/>
                <a:gd name="connsiteX5" fmla="*/ 4584376 w 4608561"/>
                <a:gd name="connsiteY5" fmla="*/ 2759732 h 3784659"/>
                <a:gd name="connsiteX6" fmla="*/ 3875435 w 4608561"/>
                <a:gd name="connsiteY6" fmla="*/ 1283472 h 3784659"/>
                <a:gd name="connsiteX7" fmla="*/ 3557762 w 4608561"/>
                <a:gd name="connsiteY7" fmla="*/ 335842 h 3784659"/>
                <a:gd name="connsiteX8" fmla="*/ 2544211 w 4608561"/>
                <a:gd name="connsiteY8" fmla="*/ 38387 h 3784659"/>
                <a:gd name="connsiteX0" fmla="*/ 2544211 w 4598620"/>
                <a:gd name="connsiteY0" fmla="*/ 38387 h 3788870"/>
                <a:gd name="connsiteX1" fmla="*/ 979816 w 4598620"/>
                <a:gd name="connsiteY1" fmla="*/ 1107023 h 3788870"/>
                <a:gd name="connsiteX2" fmla="*/ 109483 w 4598620"/>
                <a:gd name="connsiteY2" fmla="*/ 1547698 h 3788870"/>
                <a:gd name="connsiteX3" fmla="*/ 296771 w 4598620"/>
                <a:gd name="connsiteY3" fmla="*/ 2880738 h 3788870"/>
                <a:gd name="connsiteX4" fmla="*/ 2665397 w 4598620"/>
                <a:gd name="connsiteY4" fmla="*/ 3784121 h 3788870"/>
                <a:gd name="connsiteX5" fmla="*/ 4573870 w 4598620"/>
                <a:gd name="connsiteY5" fmla="*/ 2497647 h 3788870"/>
                <a:gd name="connsiteX6" fmla="*/ 3875435 w 4598620"/>
                <a:gd name="connsiteY6" fmla="*/ 1283472 h 3788870"/>
                <a:gd name="connsiteX7" fmla="*/ 3557762 w 4598620"/>
                <a:gd name="connsiteY7" fmla="*/ 335842 h 3788870"/>
                <a:gd name="connsiteX8" fmla="*/ 2544211 w 4598620"/>
                <a:gd name="connsiteY8" fmla="*/ 38387 h 3788870"/>
                <a:gd name="connsiteX0" fmla="*/ 2544211 w 4574089"/>
                <a:gd name="connsiteY0" fmla="*/ 38387 h 3788870"/>
                <a:gd name="connsiteX1" fmla="*/ 979816 w 4574089"/>
                <a:gd name="connsiteY1" fmla="*/ 1107023 h 3788870"/>
                <a:gd name="connsiteX2" fmla="*/ 109483 w 4574089"/>
                <a:gd name="connsiteY2" fmla="*/ 1547698 h 3788870"/>
                <a:gd name="connsiteX3" fmla="*/ 296771 w 4574089"/>
                <a:gd name="connsiteY3" fmla="*/ 2880738 h 3788870"/>
                <a:gd name="connsiteX4" fmla="*/ 2665397 w 4574089"/>
                <a:gd name="connsiteY4" fmla="*/ 3784121 h 3788870"/>
                <a:gd name="connsiteX5" fmla="*/ 4573870 w 4574089"/>
                <a:gd name="connsiteY5" fmla="*/ 2497647 h 3788870"/>
                <a:gd name="connsiteX6" fmla="*/ 3875435 w 4574089"/>
                <a:gd name="connsiteY6" fmla="*/ 1283472 h 3788870"/>
                <a:gd name="connsiteX7" fmla="*/ 3557762 w 4574089"/>
                <a:gd name="connsiteY7" fmla="*/ 335842 h 3788870"/>
                <a:gd name="connsiteX8" fmla="*/ 2544211 w 4574089"/>
                <a:gd name="connsiteY8" fmla="*/ 38387 h 3788870"/>
                <a:gd name="connsiteX0" fmla="*/ 2563884 w 4628002"/>
                <a:gd name="connsiteY0" fmla="*/ 38387 h 3738798"/>
                <a:gd name="connsiteX1" fmla="*/ 999489 w 4628002"/>
                <a:gd name="connsiteY1" fmla="*/ 1107023 h 3738798"/>
                <a:gd name="connsiteX2" fmla="*/ 129156 w 4628002"/>
                <a:gd name="connsiteY2" fmla="*/ 1547698 h 3738798"/>
                <a:gd name="connsiteX3" fmla="*/ 316444 w 4628002"/>
                <a:gd name="connsiteY3" fmla="*/ 2880738 h 3738798"/>
                <a:gd name="connsiteX4" fmla="*/ 3010749 w 4628002"/>
                <a:gd name="connsiteY4" fmla="*/ 3733720 h 3738798"/>
                <a:gd name="connsiteX5" fmla="*/ 4593543 w 4628002"/>
                <a:gd name="connsiteY5" fmla="*/ 2497647 h 3738798"/>
                <a:gd name="connsiteX6" fmla="*/ 3895108 w 4628002"/>
                <a:gd name="connsiteY6" fmla="*/ 1283472 h 3738798"/>
                <a:gd name="connsiteX7" fmla="*/ 3577435 w 4628002"/>
                <a:gd name="connsiteY7" fmla="*/ 335842 h 3738798"/>
                <a:gd name="connsiteX8" fmla="*/ 2563884 w 4628002"/>
                <a:gd name="connsiteY8" fmla="*/ 38387 h 3738798"/>
                <a:gd name="connsiteX0" fmla="*/ 2563884 w 4628002"/>
                <a:gd name="connsiteY0" fmla="*/ 38387 h 3747897"/>
                <a:gd name="connsiteX1" fmla="*/ 999489 w 4628002"/>
                <a:gd name="connsiteY1" fmla="*/ 1107023 h 3747897"/>
                <a:gd name="connsiteX2" fmla="*/ 129156 w 4628002"/>
                <a:gd name="connsiteY2" fmla="*/ 1547698 h 3747897"/>
                <a:gd name="connsiteX3" fmla="*/ 316444 w 4628002"/>
                <a:gd name="connsiteY3" fmla="*/ 2880738 h 3747897"/>
                <a:gd name="connsiteX4" fmla="*/ 3010749 w 4628002"/>
                <a:gd name="connsiteY4" fmla="*/ 3733720 h 3747897"/>
                <a:gd name="connsiteX5" fmla="*/ 4593543 w 4628002"/>
                <a:gd name="connsiteY5" fmla="*/ 2497647 h 3747897"/>
                <a:gd name="connsiteX6" fmla="*/ 3895108 w 4628002"/>
                <a:gd name="connsiteY6" fmla="*/ 1283472 h 3747897"/>
                <a:gd name="connsiteX7" fmla="*/ 3577435 w 4628002"/>
                <a:gd name="connsiteY7" fmla="*/ 335842 h 3747897"/>
                <a:gd name="connsiteX8" fmla="*/ 2563884 w 4628002"/>
                <a:gd name="connsiteY8" fmla="*/ 38387 h 3747897"/>
                <a:gd name="connsiteX0" fmla="*/ 2530198 w 4594316"/>
                <a:gd name="connsiteY0" fmla="*/ 38387 h 3748371"/>
                <a:gd name="connsiteX1" fmla="*/ 965803 w 4594316"/>
                <a:gd name="connsiteY1" fmla="*/ 1107023 h 3748371"/>
                <a:gd name="connsiteX2" fmla="*/ 158505 w 4594316"/>
                <a:gd name="connsiteY2" fmla="*/ 1406575 h 3748371"/>
                <a:gd name="connsiteX3" fmla="*/ 282758 w 4594316"/>
                <a:gd name="connsiteY3" fmla="*/ 2880738 h 3748371"/>
                <a:gd name="connsiteX4" fmla="*/ 2977063 w 4594316"/>
                <a:gd name="connsiteY4" fmla="*/ 3733720 h 3748371"/>
                <a:gd name="connsiteX5" fmla="*/ 4559857 w 4594316"/>
                <a:gd name="connsiteY5" fmla="*/ 2497647 h 3748371"/>
                <a:gd name="connsiteX6" fmla="*/ 3861422 w 4594316"/>
                <a:gd name="connsiteY6" fmla="*/ 1283472 h 3748371"/>
                <a:gd name="connsiteX7" fmla="*/ 3543749 w 4594316"/>
                <a:gd name="connsiteY7" fmla="*/ 335842 h 3748371"/>
                <a:gd name="connsiteX8" fmla="*/ 2530198 w 4594316"/>
                <a:gd name="connsiteY8" fmla="*/ 38387 h 3748371"/>
                <a:gd name="connsiteX0" fmla="*/ 2465295 w 4529413"/>
                <a:gd name="connsiteY0" fmla="*/ 38387 h 3743282"/>
                <a:gd name="connsiteX1" fmla="*/ 900900 w 4529413"/>
                <a:gd name="connsiteY1" fmla="*/ 1107023 h 3743282"/>
                <a:gd name="connsiteX2" fmla="*/ 93602 w 4529413"/>
                <a:gd name="connsiteY2" fmla="*/ 1406575 h 3743282"/>
                <a:gd name="connsiteX3" fmla="*/ 333418 w 4529413"/>
                <a:gd name="connsiteY3" fmla="*/ 2981540 h 3743282"/>
                <a:gd name="connsiteX4" fmla="*/ 2912160 w 4529413"/>
                <a:gd name="connsiteY4" fmla="*/ 3733720 h 3743282"/>
                <a:gd name="connsiteX5" fmla="*/ 4494954 w 4529413"/>
                <a:gd name="connsiteY5" fmla="*/ 2497647 h 3743282"/>
                <a:gd name="connsiteX6" fmla="*/ 3796519 w 4529413"/>
                <a:gd name="connsiteY6" fmla="*/ 1283472 h 3743282"/>
                <a:gd name="connsiteX7" fmla="*/ 3478846 w 4529413"/>
                <a:gd name="connsiteY7" fmla="*/ 335842 h 3743282"/>
                <a:gd name="connsiteX8" fmla="*/ 2465295 w 4529413"/>
                <a:gd name="connsiteY8" fmla="*/ 38387 h 3743282"/>
                <a:gd name="connsiteX0" fmla="*/ 2465295 w 4618511"/>
                <a:gd name="connsiteY0" fmla="*/ 38387 h 3733725"/>
                <a:gd name="connsiteX1" fmla="*/ 900900 w 4618511"/>
                <a:gd name="connsiteY1" fmla="*/ 1107023 h 3733725"/>
                <a:gd name="connsiteX2" fmla="*/ 93602 w 4618511"/>
                <a:gd name="connsiteY2" fmla="*/ 1406575 h 3733725"/>
                <a:gd name="connsiteX3" fmla="*/ 333418 w 4618511"/>
                <a:gd name="connsiteY3" fmla="*/ 2981540 h 3733725"/>
                <a:gd name="connsiteX4" fmla="*/ 2912160 w 4618511"/>
                <a:gd name="connsiteY4" fmla="*/ 3733720 h 3733725"/>
                <a:gd name="connsiteX5" fmla="*/ 4589506 w 4618511"/>
                <a:gd name="connsiteY5" fmla="*/ 2971417 h 3733725"/>
                <a:gd name="connsiteX6" fmla="*/ 3796519 w 4618511"/>
                <a:gd name="connsiteY6" fmla="*/ 1283472 h 3733725"/>
                <a:gd name="connsiteX7" fmla="*/ 3478846 w 4618511"/>
                <a:gd name="connsiteY7" fmla="*/ 335842 h 3733725"/>
                <a:gd name="connsiteX8" fmla="*/ 2465295 w 4618511"/>
                <a:gd name="connsiteY8" fmla="*/ 38387 h 3733725"/>
                <a:gd name="connsiteX0" fmla="*/ 2465295 w 4632213"/>
                <a:gd name="connsiteY0" fmla="*/ 38558 h 3733896"/>
                <a:gd name="connsiteX1" fmla="*/ 900900 w 4632213"/>
                <a:gd name="connsiteY1" fmla="*/ 1107194 h 3733896"/>
                <a:gd name="connsiteX2" fmla="*/ 93602 w 4632213"/>
                <a:gd name="connsiteY2" fmla="*/ 1406746 h 3733896"/>
                <a:gd name="connsiteX3" fmla="*/ 333418 w 4632213"/>
                <a:gd name="connsiteY3" fmla="*/ 2981711 h 3733896"/>
                <a:gd name="connsiteX4" fmla="*/ 2912160 w 4632213"/>
                <a:gd name="connsiteY4" fmla="*/ 3733891 h 3733896"/>
                <a:gd name="connsiteX5" fmla="*/ 4589506 w 4632213"/>
                <a:gd name="connsiteY5" fmla="*/ 2971588 h 3733896"/>
                <a:gd name="connsiteX6" fmla="*/ 3912083 w 4632213"/>
                <a:gd name="connsiteY6" fmla="*/ 1293723 h 3733896"/>
                <a:gd name="connsiteX7" fmla="*/ 3478846 w 4632213"/>
                <a:gd name="connsiteY7" fmla="*/ 336013 h 3733896"/>
                <a:gd name="connsiteX8" fmla="*/ 2465295 w 4632213"/>
                <a:gd name="connsiteY8" fmla="*/ 38558 h 3733896"/>
                <a:gd name="connsiteX0" fmla="*/ 2465295 w 4632213"/>
                <a:gd name="connsiteY0" fmla="*/ 38558 h 3824617"/>
                <a:gd name="connsiteX1" fmla="*/ 900900 w 4632213"/>
                <a:gd name="connsiteY1" fmla="*/ 1107194 h 3824617"/>
                <a:gd name="connsiteX2" fmla="*/ 93602 w 4632213"/>
                <a:gd name="connsiteY2" fmla="*/ 1406746 h 3824617"/>
                <a:gd name="connsiteX3" fmla="*/ 333418 w 4632213"/>
                <a:gd name="connsiteY3" fmla="*/ 2981711 h 3824617"/>
                <a:gd name="connsiteX4" fmla="*/ 2912161 w 4632213"/>
                <a:gd name="connsiteY4" fmla="*/ 3824613 h 3824617"/>
                <a:gd name="connsiteX5" fmla="*/ 4589506 w 4632213"/>
                <a:gd name="connsiteY5" fmla="*/ 2971588 h 3824617"/>
                <a:gd name="connsiteX6" fmla="*/ 3912083 w 4632213"/>
                <a:gd name="connsiteY6" fmla="*/ 1293723 h 3824617"/>
                <a:gd name="connsiteX7" fmla="*/ 3478846 w 4632213"/>
                <a:gd name="connsiteY7" fmla="*/ 336013 h 3824617"/>
                <a:gd name="connsiteX8" fmla="*/ 2465295 w 4632213"/>
                <a:gd name="connsiteY8" fmla="*/ 38558 h 3824617"/>
                <a:gd name="connsiteX0" fmla="*/ 2517345 w 4684263"/>
                <a:gd name="connsiteY0" fmla="*/ 38558 h 3824632"/>
                <a:gd name="connsiteX1" fmla="*/ 952950 w 4684263"/>
                <a:gd name="connsiteY1" fmla="*/ 1107194 h 3824632"/>
                <a:gd name="connsiteX2" fmla="*/ 145652 w 4684263"/>
                <a:gd name="connsiteY2" fmla="*/ 1406746 h 3824632"/>
                <a:gd name="connsiteX3" fmla="*/ 290916 w 4684263"/>
                <a:gd name="connsiteY3" fmla="*/ 2991791 h 3824632"/>
                <a:gd name="connsiteX4" fmla="*/ 2964211 w 4684263"/>
                <a:gd name="connsiteY4" fmla="*/ 3824613 h 3824632"/>
                <a:gd name="connsiteX5" fmla="*/ 4641556 w 4684263"/>
                <a:gd name="connsiteY5" fmla="*/ 2971588 h 3824632"/>
                <a:gd name="connsiteX6" fmla="*/ 3964133 w 4684263"/>
                <a:gd name="connsiteY6" fmla="*/ 1293723 h 3824632"/>
                <a:gd name="connsiteX7" fmla="*/ 3530896 w 4684263"/>
                <a:gd name="connsiteY7" fmla="*/ 336013 h 3824632"/>
                <a:gd name="connsiteX8" fmla="*/ 2517345 w 4684263"/>
                <a:gd name="connsiteY8" fmla="*/ 38558 h 3824632"/>
                <a:gd name="connsiteX0" fmla="*/ 2528563 w 4695481"/>
                <a:gd name="connsiteY0" fmla="*/ 38558 h 3824632"/>
                <a:gd name="connsiteX1" fmla="*/ 964168 w 4695481"/>
                <a:gd name="connsiteY1" fmla="*/ 1107194 h 3824632"/>
                <a:gd name="connsiteX2" fmla="*/ 135859 w 4695481"/>
                <a:gd name="connsiteY2" fmla="*/ 1346265 h 3824632"/>
                <a:gd name="connsiteX3" fmla="*/ 302134 w 4695481"/>
                <a:gd name="connsiteY3" fmla="*/ 2991791 h 3824632"/>
                <a:gd name="connsiteX4" fmla="*/ 2975429 w 4695481"/>
                <a:gd name="connsiteY4" fmla="*/ 3824613 h 3824632"/>
                <a:gd name="connsiteX5" fmla="*/ 4652774 w 4695481"/>
                <a:gd name="connsiteY5" fmla="*/ 2971588 h 3824632"/>
                <a:gd name="connsiteX6" fmla="*/ 3975351 w 4695481"/>
                <a:gd name="connsiteY6" fmla="*/ 1293723 h 3824632"/>
                <a:gd name="connsiteX7" fmla="*/ 3542114 w 4695481"/>
                <a:gd name="connsiteY7" fmla="*/ 336013 h 3824632"/>
                <a:gd name="connsiteX8" fmla="*/ 2528563 w 4695481"/>
                <a:gd name="connsiteY8" fmla="*/ 38558 h 3824632"/>
                <a:gd name="connsiteX0" fmla="*/ 2528563 w 4695481"/>
                <a:gd name="connsiteY0" fmla="*/ 38558 h 3885111"/>
                <a:gd name="connsiteX1" fmla="*/ 964168 w 4695481"/>
                <a:gd name="connsiteY1" fmla="*/ 1107194 h 3885111"/>
                <a:gd name="connsiteX2" fmla="*/ 135859 w 4695481"/>
                <a:gd name="connsiteY2" fmla="*/ 1346265 h 3885111"/>
                <a:gd name="connsiteX3" fmla="*/ 302134 w 4695481"/>
                <a:gd name="connsiteY3" fmla="*/ 2991791 h 3885111"/>
                <a:gd name="connsiteX4" fmla="*/ 2975429 w 4695481"/>
                <a:gd name="connsiteY4" fmla="*/ 3885094 h 3885111"/>
                <a:gd name="connsiteX5" fmla="*/ 4652774 w 4695481"/>
                <a:gd name="connsiteY5" fmla="*/ 2971588 h 3885111"/>
                <a:gd name="connsiteX6" fmla="*/ 3975351 w 4695481"/>
                <a:gd name="connsiteY6" fmla="*/ 1293723 h 3885111"/>
                <a:gd name="connsiteX7" fmla="*/ 3542114 w 4695481"/>
                <a:gd name="connsiteY7" fmla="*/ 336013 h 3885111"/>
                <a:gd name="connsiteX8" fmla="*/ 2528563 w 4695481"/>
                <a:gd name="connsiteY8" fmla="*/ 38558 h 388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5481" h="3885111">
                  <a:moveTo>
                    <a:pt x="2528563" y="38558"/>
                  </a:moveTo>
                  <a:cubicBezTo>
                    <a:pt x="2098905" y="167088"/>
                    <a:pt x="1362952" y="889243"/>
                    <a:pt x="964168" y="1107194"/>
                  </a:cubicBezTo>
                  <a:cubicBezTo>
                    <a:pt x="565384" y="1325145"/>
                    <a:pt x="246198" y="1032166"/>
                    <a:pt x="135859" y="1346265"/>
                  </a:cubicBezTo>
                  <a:cubicBezTo>
                    <a:pt x="25520" y="1660365"/>
                    <a:pt x="-171128" y="2568653"/>
                    <a:pt x="302134" y="2991791"/>
                  </a:cubicBezTo>
                  <a:cubicBezTo>
                    <a:pt x="775396" y="3414929"/>
                    <a:pt x="2250322" y="3888461"/>
                    <a:pt x="2975429" y="3885094"/>
                  </a:cubicBezTo>
                  <a:cubicBezTo>
                    <a:pt x="3700536" y="3881727"/>
                    <a:pt x="4486120" y="3403483"/>
                    <a:pt x="4652774" y="2971588"/>
                  </a:cubicBezTo>
                  <a:cubicBezTo>
                    <a:pt x="4819428" y="2539693"/>
                    <a:pt x="4478454" y="1826204"/>
                    <a:pt x="3975351" y="1293723"/>
                  </a:cubicBezTo>
                  <a:cubicBezTo>
                    <a:pt x="3769703" y="805309"/>
                    <a:pt x="3783245" y="545207"/>
                    <a:pt x="3542114" y="336013"/>
                  </a:cubicBezTo>
                  <a:cubicBezTo>
                    <a:pt x="3300983" y="126819"/>
                    <a:pt x="2958221" y="-89972"/>
                    <a:pt x="2528563" y="38558"/>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992"/>
                </a:solidFill>
              </a:endParaRPr>
            </a:p>
          </p:txBody>
        </p:sp>
        <p:sp>
          <p:nvSpPr>
            <p:cNvPr id="2" name="TextBox 1"/>
            <p:cNvSpPr txBox="1"/>
            <p:nvPr/>
          </p:nvSpPr>
          <p:spPr>
            <a:xfrm>
              <a:off x="1828800" y="1752600"/>
              <a:ext cx="276038" cy="307777"/>
            </a:xfrm>
            <a:prstGeom prst="rect">
              <a:avLst/>
            </a:prstGeom>
            <a:grpFill/>
            <a:ln>
              <a:noFill/>
            </a:ln>
          </p:spPr>
          <p:txBody>
            <a:bodyPr wrap="none">
              <a:spAutoFit/>
            </a:bodyPr>
            <a:lstStyle/>
            <a:p>
              <a:pPr>
                <a:defRPr/>
              </a:pPr>
              <a:r>
                <a:rPr lang="en-US" sz="1400" dirty="0">
                  <a:solidFill>
                    <a:srgbClr val="004992"/>
                  </a:solidFill>
                </a:rPr>
                <a:t>1</a:t>
              </a:r>
            </a:p>
          </p:txBody>
        </p:sp>
      </p:grpSp>
      <p:sp>
        <p:nvSpPr>
          <p:cNvPr id="8" name="Rectangle 7"/>
          <p:cNvSpPr/>
          <p:nvPr/>
        </p:nvSpPr>
        <p:spPr>
          <a:xfrm>
            <a:off x="5249863" y="2363788"/>
            <a:ext cx="3352800" cy="695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5249863" y="3752850"/>
            <a:ext cx="3352800" cy="6937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5249863" y="4452938"/>
            <a:ext cx="3352800" cy="695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5249863" y="3060700"/>
            <a:ext cx="3352800" cy="695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6" name="Group 15"/>
          <p:cNvGrpSpPr/>
          <p:nvPr/>
        </p:nvGrpSpPr>
        <p:grpSpPr>
          <a:xfrm>
            <a:off x="604948" y="1463676"/>
            <a:ext cx="4135924" cy="3394850"/>
            <a:chOff x="604948" y="1463676"/>
            <a:chExt cx="4135924" cy="3394850"/>
          </a:xfrm>
          <a:noFill/>
        </p:grpSpPr>
        <p:sp>
          <p:nvSpPr>
            <p:cNvPr id="9" name="Oval 8"/>
            <p:cNvSpPr/>
            <p:nvPr/>
          </p:nvSpPr>
          <p:spPr>
            <a:xfrm>
              <a:off x="604948" y="2700736"/>
              <a:ext cx="385652" cy="1033064"/>
            </a:xfrm>
            <a:prstGeom prst="ellipse">
              <a:avLst/>
            </a:prstGeom>
            <a:grp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12" name="Freeform 11"/>
            <p:cNvSpPr/>
            <p:nvPr/>
          </p:nvSpPr>
          <p:spPr>
            <a:xfrm>
              <a:off x="1223533" y="1463676"/>
              <a:ext cx="3517339" cy="3394850"/>
            </a:xfrm>
            <a:custGeom>
              <a:avLst/>
              <a:gdLst>
                <a:gd name="connsiteX0" fmla="*/ 1823881 w 3516972"/>
                <a:gd name="connsiteY0" fmla="*/ 94183 h 3504985"/>
                <a:gd name="connsiteX1" fmla="*/ 709456 w 3516972"/>
                <a:gd name="connsiteY1" fmla="*/ 960958 h 3504985"/>
                <a:gd name="connsiteX2" fmla="*/ 33181 w 3516972"/>
                <a:gd name="connsiteY2" fmla="*/ 1884883 h 3504985"/>
                <a:gd name="connsiteX3" fmla="*/ 290356 w 3516972"/>
                <a:gd name="connsiteY3" fmla="*/ 2923108 h 3504985"/>
                <a:gd name="connsiteX4" fmla="*/ 1871506 w 3516972"/>
                <a:gd name="connsiteY4" fmla="*/ 3504133 h 3504985"/>
                <a:gd name="connsiteX5" fmla="*/ 3224056 w 3516972"/>
                <a:gd name="connsiteY5" fmla="*/ 3037408 h 3504985"/>
                <a:gd name="connsiteX6" fmla="*/ 3509806 w 3516972"/>
                <a:gd name="connsiteY6" fmla="*/ 2418283 h 3504985"/>
                <a:gd name="connsiteX7" fmla="*/ 3062131 w 3516972"/>
                <a:gd name="connsiteY7" fmla="*/ 1418158 h 3504985"/>
                <a:gd name="connsiteX8" fmla="*/ 2452531 w 3516972"/>
                <a:gd name="connsiteY8" fmla="*/ 922858 h 3504985"/>
                <a:gd name="connsiteX9" fmla="*/ 2042956 w 3516972"/>
                <a:gd name="connsiteY9" fmla="*/ 113233 h 3504985"/>
                <a:gd name="connsiteX10" fmla="*/ 1823881 w 3516972"/>
                <a:gd name="connsiteY10" fmla="*/ 94183 h 3504985"/>
                <a:gd name="connsiteX0" fmla="*/ 1433356 w 3516972"/>
                <a:gd name="connsiteY0" fmla="*/ 224383 h 3425635"/>
                <a:gd name="connsiteX1" fmla="*/ 709456 w 3516972"/>
                <a:gd name="connsiteY1" fmla="*/ 881608 h 3425635"/>
                <a:gd name="connsiteX2" fmla="*/ 33181 w 3516972"/>
                <a:gd name="connsiteY2" fmla="*/ 1805533 h 3425635"/>
                <a:gd name="connsiteX3" fmla="*/ 290356 w 3516972"/>
                <a:gd name="connsiteY3" fmla="*/ 2843758 h 3425635"/>
                <a:gd name="connsiteX4" fmla="*/ 1871506 w 3516972"/>
                <a:gd name="connsiteY4" fmla="*/ 3424783 h 3425635"/>
                <a:gd name="connsiteX5" fmla="*/ 3224056 w 3516972"/>
                <a:gd name="connsiteY5" fmla="*/ 2958058 h 3425635"/>
                <a:gd name="connsiteX6" fmla="*/ 3509806 w 3516972"/>
                <a:gd name="connsiteY6" fmla="*/ 2338933 h 3425635"/>
                <a:gd name="connsiteX7" fmla="*/ 3062131 w 3516972"/>
                <a:gd name="connsiteY7" fmla="*/ 1338808 h 3425635"/>
                <a:gd name="connsiteX8" fmla="*/ 2452531 w 3516972"/>
                <a:gd name="connsiteY8" fmla="*/ 843508 h 3425635"/>
                <a:gd name="connsiteX9" fmla="*/ 2042956 w 3516972"/>
                <a:gd name="connsiteY9" fmla="*/ 33883 h 3425635"/>
                <a:gd name="connsiteX10" fmla="*/ 1433356 w 3516972"/>
                <a:gd name="connsiteY10" fmla="*/ 224383 h 3425635"/>
                <a:gd name="connsiteX0" fmla="*/ 1433356 w 3516972"/>
                <a:gd name="connsiteY0" fmla="*/ 144288 h 3345540"/>
                <a:gd name="connsiteX1" fmla="*/ 709456 w 3516972"/>
                <a:gd name="connsiteY1" fmla="*/ 801513 h 3345540"/>
                <a:gd name="connsiteX2" fmla="*/ 33181 w 3516972"/>
                <a:gd name="connsiteY2" fmla="*/ 1725438 h 3345540"/>
                <a:gd name="connsiteX3" fmla="*/ 290356 w 3516972"/>
                <a:gd name="connsiteY3" fmla="*/ 2763663 h 3345540"/>
                <a:gd name="connsiteX4" fmla="*/ 1871506 w 3516972"/>
                <a:gd name="connsiteY4" fmla="*/ 3344688 h 3345540"/>
                <a:gd name="connsiteX5" fmla="*/ 3224056 w 3516972"/>
                <a:gd name="connsiteY5" fmla="*/ 2877963 h 3345540"/>
                <a:gd name="connsiteX6" fmla="*/ 3509806 w 3516972"/>
                <a:gd name="connsiteY6" fmla="*/ 2258838 h 3345540"/>
                <a:gd name="connsiteX7" fmla="*/ 3062131 w 3516972"/>
                <a:gd name="connsiteY7" fmla="*/ 1258713 h 3345540"/>
                <a:gd name="connsiteX8" fmla="*/ 2452531 w 3516972"/>
                <a:gd name="connsiteY8" fmla="*/ 763413 h 3345540"/>
                <a:gd name="connsiteX9" fmla="*/ 2147731 w 3516972"/>
                <a:gd name="connsiteY9" fmla="*/ 49038 h 3345540"/>
                <a:gd name="connsiteX10" fmla="*/ 1433356 w 3516972"/>
                <a:gd name="connsiteY10" fmla="*/ 144288 h 3345540"/>
                <a:gd name="connsiteX0" fmla="*/ 1433356 w 3516972"/>
                <a:gd name="connsiteY0" fmla="*/ 155575 h 3356827"/>
                <a:gd name="connsiteX1" fmla="*/ 709456 w 3516972"/>
                <a:gd name="connsiteY1" fmla="*/ 812800 h 3356827"/>
                <a:gd name="connsiteX2" fmla="*/ 33181 w 3516972"/>
                <a:gd name="connsiteY2" fmla="*/ 1736725 h 3356827"/>
                <a:gd name="connsiteX3" fmla="*/ 290356 w 3516972"/>
                <a:gd name="connsiteY3" fmla="*/ 2774950 h 3356827"/>
                <a:gd name="connsiteX4" fmla="*/ 1871506 w 3516972"/>
                <a:gd name="connsiteY4" fmla="*/ 3355975 h 3356827"/>
                <a:gd name="connsiteX5" fmla="*/ 3224056 w 3516972"/>
                <a:gd name="connsiteY5" fmla="*/ 2889250 h 3356827"/>
                <a:gd name="connsiteX6" fmla="*/ 3509806 w 3516972"/>
                <a:gd name="connsiteY6" fmla="*/ 2270125 h 3356827"/>
                <a:gd name="connsiteX7" fmla="*/ 3062131 w 3516972"/>
                <a:gd name="connsiteY7" fmla="*/ 1270000 h 3356827"/>
                <a:gd name="connsiteX8" fmla="*/ 2557306 w 3516972"/>
                <a:gd name="connsiteY8" fmla="*/ 927100 h 3356827"/>
                <a:gd name="connsiteX9" fmla="*/ 2147731 w 3516972"/>
                <a:gd name="connsiteY9" fmla="*/ 60325 h 3356827"/>
                <a:gd name="connsiteX10" fmla="*/ 1433356 w 3516972"/>
                <a:gd name="connsiteY10" fmla="*/ 155575 h 3356827"/>
                <a:gd name="connsiteX0" fmla="*/ 1433941 w 3517339"/>
                <a:gd name="connsiteY0" fmla="*/ 155575 h 3394850"/>
                <a:gd name="connsiteX1" fmla="*/ 710041 w 3517339"/>
                <a:gd name="connsiteY1" fmla="*/ 812800 h 3394850"/>
                <a:gd name="connsiteX2" fmla="*/ 33766 w 3517339"/>
                <a:gd name="connsiteY2" fmla="*/ 1736725 h 3394850"/>
                <a:gd name="connsiteX3" fmla="*/ 290941 w 3517339"/>
                <a:gd name="connsiteY3" fmla="*/ 2774950 h 3394850"/>
                <a:gd name="connsiteX4" fmla="*/ 1891141 w 3517339"/>
                <a:gd name="connsiteY4" fmla="*/ 3394075 h 3394850"/>
                <a:gd name="connsiteX5" fmla="*/ 3224641 w 3517339"/>
                <a:gd name="connsiteY5" fmla="*/ 2889250 h 3394850"/>
                <a:gd name="connsiteX6" fmla="*/ 3510391 w 3517339"/>
                <a:gd name="connsiteY6" fmla="*/ 2270125 h 3394850"/>
                <a:gd name="connsiteX7" fmla="*/ 3062716 w 3517339"/>
                <a:gd name="connsiteY7" fmla="*/ 1270000 h 3394850"/>
                <a:gd name="connsiteX8" fmla="*/ 2557891 w 3517339"/>
                <a:gd name="connsiteY8" fmla="*/ 927100 h 3394850"/>
                <a:gd name="connsiteX9" fmla="*/ 2148316 w 3517339"/>
                <a:gd name="connsiteY9" fmla="*/ 60325 h 3394850"/>
                <a:gd name="connsiteX10" fmla="*/ 1433941 w 3517339"/>
                <a:gd name="connsiteY10" fmla="*/ 155575 h 33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7339" h="3394850">
                  <a:moveTo>
                    <a:pt x="1433941" y="155575"/>
                  </a:moveTo>
                  <a:cubicBezTo>
                    <a:pt x="1194229" y="280987"/>
                    <a:pt x="943404" y="549275"/>
                    <a:pt x="710041" y="812800"/>
                  </a:cubicBezTo>
                  <a:cubicBezTo>
                    <a:pt x="476679" y="1076325"/>
                    <a:pt x="103616" y="1409700"/>
                    <a:pt x="33766" y="1736725"/>
                  </a:cubicBezTo>
                  <a:cubicBezTo>
                    <a:pt x="-36084" y="2063750"/>
                    <a:pt x="-18622" y="2498725"/>
                    <a:pt x="290941" y="2774950"/>
                  </a:cubicBezTo>
                  <a:cubicBezTo>
                    <a:pt x="600504" y="3051175"/>
                    <a:pt x="1402191" y="3375025"/>
                    <a:pt x="1891141" y="3394075"/>
                  </a:cubicBezTo>
                  <a:cubicBezTo>
                    <a:pt x="2380091" y="3413125"/>
                    <a:pt x="2954766" y="3076575"/>
                    <a:pt x="3224641" y="2889250"/>
                  </a:cubicBezTo>
                  <a:cubicBezTo>
                    <a:pt x="3494516" y="2701925"/>
                    <a:pt x="3537379" y="2540000"/>
                    <a:pt x="3510391" y="2270125"/>
                  </a:cubicBezTo>
                  <a:cubicBezTo>
                    <a:pt x="3483404" y="2000250"/>
                    <a:pt x="3221466" y="1493838"/>
                    <a:pt x="3062716" y="1270000"/>
                  </a:cubicBezTo>
                  <a:cubicBezTo>
                    <a:pt x="2903966" y="1046162"/>
                    <a:pt x="2727753" y="1144587"/>
                    <a:pt x="2557891" y="927100"/>
                  </a:cubicBezTo>
                  <a:cubicBezTo>
                    <a:pt x="2388029" y="709613"/>
                    <a:pt x="2335641" y="188912"/>
                    <a:pt x="2148316" y="60325"/>
                  </a:cubicBezTo>
                  <a:cubicBezTo>
                    <a:pt x="1960991" y="-68262"/>
                    <a:pt x="1673653" y="30163"/>
                    <a:pt x="1433941" y="155575"/>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14" name="TextBox 13"/>
            <p:cNvSpPr txBox="1"/>
            <p:nvPr/>
          </p:nvSpPr>
          <p:spPr>
            <a:xfrm>
              <a:off x="857437" y="3083123"/>
              <a:ext cx="276038" cy="307777"/>
            </a:xfrm>
            <a:prstGeom prst="rect">
              <a:avLst/>
            </a:prstGeom>
            <a:grpFill/>
            <a:ln>
              <a:noFill/>
            </a:ln>
          </p:spPr>
          <p:txBody>
            <a:bodyPr wrap="none">
              <a:spAutoFit/>
            </a:bodyPr>
            <a:lstStyle/>
            <a:p>
              <a:pPr>
                <a:defRPr/>
              </a:pPr>
              <a:r>
                <a:rPr lang="en-US" sz="1400" dirty="0">
                  <a:solidFill>
                    <a:srgbClr val="004992"/>
                  </a:solidFill>
                </a:rPr>
                <a:t>2</a:t>
              </a:r>
            </a:p>
          </p:txBody>
        </p:sp>
        <p:sp>
          <p:nvSpPr>
            <p:cNvPr id="64" name="TextBox 63"/>
            <p:cNvSpPr txBox="1"/>
            <p:nvPr/>
          </p:nvSpPr>
          <p:spPr>
            <a:xfrm>
              <a:off x="1467037" y="2488899"/>
              <a:ext cx="276038" cy="307777"/>
            </a:xfrm>
            <a:prstGeom prst="rect">
              <a:avLst/>
            </a:prstGeom>
            <a:grpFill/>
            <a:ln>
              <a:noFill/>
            </a:ln>
          </p:spPr>
          <p:txBody>
            <a:bodyPr wrap="none">
              <a:spAutoFit/>
            </a:bodyPr>
            <a:lstStyle/>
            <a:p>
              <a:pPr>
                <a:defRPr/>
              </a:pPr>
              <a:r>
                <a:rPr lang="en-US" sz="1400" dirty="0">
                  <a:solidFill>
                    <a:srgbClr val="004992"/>
                  </a:solidFill>
                </a:rPr>
                <a:t>3</a:t>
              </a:r>
            </a:p>
          </p:txBody>
        </p:sp>
      </p:grpSp>
      <p:grpSp>
        <p:nvGrpSpPr>
          <p:cNvPr id="17" name="Group 16"/>
          <p:cNvGrpSpPr/>
          <p:nvPr/>
        </p:nvGrpSpPr>
        <p:grpSpPr>
          <a:xfrm>
            <a:off x="1349851" y="1541938"/>
            <a:ext cx="3260934" cy="3268301"/>
            <a:chOff x="1349851" y="1541938"/>
            <a:chExt cx="3260934" cy="3268301"/>
          </a:xfrm>
          <a:noFill/>
        </p:grpSpPr>
        <p:sp>
          <p:nvSpPr>
            <p:cNvPr id="13" name="Freeform 12"/>
            <p:cNvSpPr/>
            <p:nvPr/>
          </p:nvSpPr>
          <p:spPr>
            <a:xfrm>
              <a:off x="1349851" y="2964385"/>
              <a:ext cx="1106762" cy="1098328"/>
            </a:xfrm>
            <a:custGeom>
              <a:avLst/>
              <a:gdLst>
                <a:gd name="connsiteX0" fmla="*/ 174149 w 1106762"/>
                <a:gd name="connsiteY0" fmla="*/ 74090 h 1098328"/>
                <a:gd name="connsiteX1" fmla="*/ 545624 w 1106762"/>
                <a:gd name="connsiteY1" fmla="*/ 35990 h 1098328"/>
                <a:gd name="connsiteX2" fmla="*/ 1098074 w 1106762"/>
                <a:gd name="connsiteY2" fmla="*/ 455090 h 1098328"/>
                <a:gd name="connsiteX3" fmla="*/ 840899 w 1106762"/>
                <a:gd name="connsiteY3" fmla="*/ 969440 h 1098328"/>
                <a:gd name="connsiteX4" fmla="*/ 278924 w 1106762"/>
                <a:gd name="connsiteY4" fmla="*/ 1064690 h 1098328"/>
                <a:gd name="connsiteX5" fmla="*/ 2699 w 1106762"/>
                <a:gd name="connsiteY5" fmla="*/ 493190 h 1098328"/>
                <a:gd name="connsiteX6" fmla="*/ 174149 w 1106762"/>
                <a:gd name="connsiteY6" fmla="*/ 74090 h 109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762" h="1098328">
                  <a:moveTo>
                    <a:pt x="174149" y="74090"/>
                  </a:moveTo>
                  <a:cubicBezTo>
                    <a:pt x="264636" y="-2110"/>
                    <a:pt x="391636" y="-27510"/>
                    <a:pt x="545624" y="35990"/>
                  </a:cubicBezTo>
                  <a:cubicBezTo>
                    <a:pt x="699612" y="99490"/>
                    <a:pt x="1048862" y="299515"/>
                    <a:pt x="1098074" y="455090"/>
                  </a:cubicBezTo>
                  <a:cubicBezTo>
                    <a:pt x="1147286" y="610665"/>
                    <a:pt x="977424" y="867840"/>
                    <a:pt x="840899" y="969440"/>
                  </a:cubicBezTo>
                  <a:cubicBezTo>
                    <a:pt x="704374" y="1071040"/>
                    <a:pt x="418624" y="1144065"/>
                    <a:pt x="278924" y="1064690"/>
                  </a:cubicBezTo>
                  <a:cubicBezTo>
                    <a:pt x="139224" y="985315"/>
                    <a:pt x="23336" y="656703"/>
                    <a:pt x="2699" y="493190"/>
                  </a:cubicBezTo>
                  <a:cubicBezTo>
                    <a:pt x="-17939" y="329678"/>
                    <a:pt x="83662" y="150290"/>
                    <a:pt x="174149" y="74090"/>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55" name="Freeform 54"/>
            <p:cNvSpPr/>
            <p:nvPr/>
          </p:nvSpPr>
          <p:spPr>
            <a:xfrm>
              <a:off x="3741131" y="3091322"/>
              <a:ext cx="869654" cy="936735"/>
            </a:xfrm>
            <a:custGeom>
              <a:avLst/>
              <a:gdLst>
                <a:gd name="connsiteX0" fmla="*/ 174149 w 1106762"/>
                <a:gd name="connsiteY0" fmla="*/ 74090 h 1098328"/>
                <a:gd name="connsiteX1" fmla="*/ 545624 w 1106762"/>
                <a:gd name="connsiteY1" fmla="*/ 35990 h 1098328"/>
                <a:gd name="connsiteX2" fmla="*/ 1098074 w 1106762"/>
                <a:gd name="connsiteY2" fmla="*/ 455090 h 1098328"/>
                <a:gd name="connsiteX3" fmla="*/ 840899 w 1106762"/>
                <a:gd name="connsiteY3" fmla="*/ 969440 h 1098328"/>
                <a:gd name="connsiteX4" fmla="*/ 278924 w 1106762"/>
                <a:gd name="connsiteY4" fmla="*/ 1064690 h 1098328"/>
                <a:gd name="connsiteX5" fmla="*/ 2699 w 1106762"/>
                <a:gd name="connsiteY5" fmla="*/ 493190 h 1098328"/>
                <a:gd name="connsiteX6" fmla="*/ 174149 w 1106762"/>
                <a:gd name="connsiteY6" fmla="*/ 74090 h 1098328"/>
                <a:gd name="connsiteX0" fmla="*/ 174149 w 1113178"/>
                <a:gd name="connsiteY0" fmla="*/ 74090 h 1156312"/>
                <a:gd name="connsiteX1" fmla="*/ 545624 w 1113178"/>
                <a:gd name="connsiteY1" fmla="*/ 35990 h 1156312"/>
                <a:gd name="connsiteX2" fmla="*/ 1098074 w 1113178"/>
                <a:gd name="connsiteY2" fmla="*/ 455090 h 1156312"/>
                <a:gd name="connsiteX3" fmla="*/ 898049 w 1113178"/>
                <a:gd name="connsiteY3" fmla="*/ 1102790 h 1156312"/>
                <a:gd name="connsiteX4" fmla="*/ 278924 w 1113178"/>
                <a:gd name="connsiteY4" fmla="*/ 1064690 h 1156312"/>
                <a:gd name="connsiteX5" fmla="*/ 2699 w 1113178"/>
                <a:gd name="connsiteY5" fmla="*/ 493190 h 1156312"/>
                <a:gd name="connsiteX6" fmla="*/ 174149 w 1113178"/>
                <a:gd name="connsiteY6" fmla="*/ 74090 h 1156312"/>
                <a:gd name="connsiteX0" fmla="*/ 174149 w 1006553"/>
                <a:gd name="connsiteY0" fmla="*/ 65163 h 1156465"/>
                <a:gd name="connsiteX1" fmla="*/ 545624 w 1006553"/>
                <a:gd name="connsiteY1" fmla="*/ 27063 h 1156465"/>
                <a:gd name="connsiteX2" fmla="*/ 974249 w 1006553"/>
                <a:gd name="connsiteY2" fmla="*/ 322338 h 1156465"/>
                <a:gd name="connsiteX3" fmla="*/ 898049 w 1006553"/>
                <a:gd name="connsiteY3" fmla="*/ 1093863 h 1156465"/>
                <a:gd name="connsiteX4" fmla="*/ 278924 w 1006553"/>
                <a:gd name="connsiteY4" fmla="*/ 1055763 h 1156465"/>
                <a:gd name="connsiteX5" fmla="*/ 2699 w 1006553"/>
                <a:gd name="connsiteY5" fmla="*/ 484263 h 1156465"/>
                <a:gd name="connsiteX6" fmla="*/ 174149 w 1006553"/>
                <a:gd name="connsiteY6" fmla="*/ 65163 h 1156465"/>
                <a:gd name="connsiteX0" fmla="*/ 174927 w 994728"/>
                <a:gd name="connsiteY0" fmla="*/ 20392 h 1111694"/>
                <a:gd name="connsiteX1" fmla="*/ 717852 w 994728"/>
                <a:gd name="connsiteY1" fmla="*/ 87067 h 1111694"/>
                <a:gd name="connsiteX2" fmla="*/ 975027 w 994728"/>
                <a:gd name="connsiteY2" fmla="*/ 277567 h 1111694"/>
                <a:gd name="connsiteX3" fmla="*/ 898827 w 994728"/>
                <a:gd name="connsiteY3" fmla="*/ 1049092 h 1111694"/>
                <a:gd name="connsiteX4" fmla="*/ 279702 w 994728"/>
                <a:gd name="connsiteY4" fmla="*/ 1010992 h 1111694"/>
                <a:gd name="connsiteX5" fmla="*/ 3477 w 994728"/>
                <a:gd name="connsiteY5" fmla="*/ 439492 h 1111694"/>
                <a:gd name="connsiteX6" fmla="*/ 174927 w 994728"/>
                <a:gd name="connsiteY6" fmla="*/ 20392 h 1111694"/>
                <a:gd name="connsiteX0" fmla="*/ 362893 w 992194"/>
                <a:gd name="connsiteY0" fmla="*/ 89565 h 1028467"/>
                <a:gd name="connsiteX1" fmla="*/ 715318 w 992194"/>
                <a:gd name="connsiteY1" fmla="*/ 3840 h 1028467"/>
                <a:gd name="connsiteX2" fmla="*/ 972493 w 992194"/>
                <a:gd name="connsiteY2" fmla="*/ 194340 h 1028467"/>
                <a:gd name="connsiteX3" fmla="*/ 896293 w 992194"/>
                <a:gd name="connsiteY3" fmla="*/ 965865 h 1028467"/>
                <a:gd name="connsiteX4" fmla="*/ 277168 w 992194"/>
                <a:gd name="connsiteY4" fmla="*/ 927765 h 1028467"/>
                <a:gd name="connsiteX5" fmla="*/ 943 w 992194"/>
                <a:gd name="connsiteY5" fmla="*/ 356265 h 1028467"/>
                <a:gd name="connsiteX6" fmla="*/ 362893 w 992194"/>
                <a:gd name="connsiteY6" fmla="*/ 89565 h 1028467"/>
                <a:gd name="connsiteX0" fmla="*/ 241529 w 870830"/>
                <a:gd name="connsiteY0" fmla="*/ 89657 h 1028559"/>
                <a:gd name="connsiteX1" fmla="*/ 593954 w 870830"/>
                <a:gd name="connsiteY1" fmla="*/ 3932 h 1028559"/>
                <a:gd name="connsiteX2" fmla="*/ 851129 w 870830"/>
                <a:gd name="connsiteY2" fmla="*/ 194432 h 1028559"/>
                <a:gd name="connsiteX3" fmla="*/ 774929 w 870830"/>
                <a:gd name="connsiteY3" fmla="*/ 965957 h 1028559"/>
                <a:gd name="connsiteX4" fmla="*/ 155804 w 870830"/>
                <a:gd name="connsiteY4" fmla="*/ 927857 h 1028559"/>
                <a:gd name="connsiteX5" fmla="*/ 3404 w 870830"/>
                <a:gd name="connsiteY5" fmla="*/ 365882 h 1028559"/>
                <a:gd name="connsiteX6" fmla="*/ 241529 w 870830"/>
                <a:gd name="connsiteY6" fmla="*/ 89657 h 1028559"/>
                <a:gd name="connsiteX0" fmla="*/ 238326 w 862803"/>
                <a:gd name="connsiteY0" fmla="*/ 89657 h 999333"/>
                <a:gd name="connsiteX1" fmla="*/ 590751 w 862803"/>
                <a:gd name="connsiteY1" fmla="*/ 3932 h 999333"/>
                <a:gd name="connsiteX2" fmla="*/ 847926 w 862803"/>
                <a:gd name="connsiteY2" fmla="*/ 194432 h 999333"/>
                <a:gd name="connsiteX3" fmla="*/ 771726 w 862803"/>
                <a:gd name="connsiteY3" fmla="*/ 965957 h 999333"/>
                <a:gd name="connsiteX4" fmla="*/ 276426 w 862803"/>
                <a:gd name="connsiteY4" fmla="*/ 823082 h 999333"/>
                <a:gd name="connsiteX5" fmla="*/ 201 w 862803"/>
                <a:gd name="connsiteY5" fmla="*/ 365882 h 999333"/>
                <a:gd name="connsiteX6" fmla="*/ 238326 w 862803"/>
                <a:gd name="connsiteY6" fmla="*/ 89657 h 999333"/>
                <a:gd name="connsiteX0" fmla="*/ 238326 w 869654"/>
                <a:gd name="connsiteY0" fmla="*/ 89657 h 936735"/>
                <a:gd name="connsiteX1" fmla="*/ 590751 w 869654"/>
                <a:gd name="connsiteY1" fmla="*/ 3932 h 936735"/>
                <a:gd name="connsiteX2" fmla="*/ 847926 w 869654"/>
                <a:gd name="connsiteY2" fmla="*/ 194432 h 936735"/>
                <a:gd name="connsiteX3" fmla="*/ 790776 w 869654"/>
                <a:gd name="connsiteY3" fmla="*/ 889757 h 936735"/>
                <a:gd name="connsiteX4" fmla="*/ 276426 w 869654"/>
                <a:gd name="connsiteY4" fmla="*/ 823082 h 936735"/>
                <a:gd name="connsiteX5" fmla="*/ 201 w 869654"/>
                <a:gd name="connsiteY5" fmla="*/ 365882 h 936735"/>
                <a:gd name="connsiteX6" fmla="*/ 238326 w 869654"/>
                <a:gd name="connsiteY6" fmla="*/ 89657 h 9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654" h="936735">
                  <a:moveTo>
                    <a:pt x="238326" y="89657"/>
                  </a:moveTo>
                  <a:cubicBezTo>
                    <a:pt x="336751" y="29332"/>
                    <a:pt x="489151" y="-13530"/>
                    <a:pt x="590751" y="3932"/>
                  </a:cubicBezTo>
                  <a:cubicBezTo>
                    <a:pt x="692351" y="21394"/>
                    <a:pt x="814589" y="46795"/>
                    <a:pt x="847926" y="194432"/>
                  </a:cubicBezTo>
                  <a:cubicBezTo>
                    <a:pt x="881263" y="342069"/>
                    <a:pt x="886026" y="784982"/>
                    <a:pt x="790776" y="889757"/>
                  </a:cubicBezTo>
                  <a:cubicBezTo>
                    <a:pt x="695526" y="994532"/>
                    <a:pt x="416126" y="902457"/>
                    <a:pt x="276426" y="823082"/>
                  </a:cubicBezTo>
                  <a:cubicBezTo>
                    <a:pt x="136726" y="743707"/>
                    <a:pt x="6551" y="488119"/>
                    <a:pt x="201" y="365882"/>
                  </a:cubicBezTo>
                  <a:cubicBezTo>
                    <a:pt x="-6149" y="243645"/>
                    <a:pt x="139901" y="149982"/>
                    <a:pt x="238326" y="89657"/>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63" name="Freeform 62"/>
            <p:cNvSpPr/>
            <p:nvPr/>
          </p:nvSpPr>
          <p:spPr>
            <a:xfrm>
              <a:off x="2453865" y="1541938"/>
              <a:ext cx="1313829" cy="3268301"/>
            </a:xfrm>
            <a:custGeom>
              <a:avLst/>
              <a:gdLst>
                <a:gd name="connsiteX0" fmla="*/ 174149 w 1106762"/>
                <a:gd name="connsiteY0" fmla="*/ 74090 h 1098328"/>
                <a:gd name="connsiteX1" fmla="*/ 545624 w 1106762"/>
                <a:gd name="connsiteY1" fmla="*/ 35990 h 1098328"/>
                <a:gd name="connsiteX2" fmla="*/ 1098074 w 1106762"/>
                <a:gd name="connsiteY2" fmla="*/ 455090 h 1098328"/>
                <a:gd name="connsiteX3" fmla="*/ 840899 w 1106762"/>
                <a:gd name="connsiteY3" fmla="*/ 969440 h 1098328"/>
                <a:gd name="connsiteX4" fmla="*/ 278924 w 1106762"/>
                <a:gd name="connsiteY4" fmla="*/ 1064690 h 1098328"/>
                <a:gd name="connsiteX5" fmla="*/ 2699 w 1106762"/>
                <a:gd name="connsiteY5" fmla="*/ 493190 h 1098328"/>
                <a:gd name="connsiteX6" fmla="*/ 174149 w 1106762"/>
                <a:gd name="connsiteY6" fmla="*/ 74090 h 1098328"/>
                <a:gd name="connsiteX0" fmla="*/ 174149 w 1034162"/>
                <a:gd name="connsiteY0" fmla="*/ 85901 h 1105633"/>
                <a:gd name="connsiteX1" fmla="*/ 545624 w 1034162"/>
                <a:gd name="connsiteY1" fmla="*/ 47801 h 1105633"/>
                <a:gd name="connsiteX2" fmla="*/ 1021874 w 1034162"/>
                <a:gd name="connsiteY2" fmla="*/ 628826 h 1105633"/>
                <a:gd name="connsiteX3" fmla="*/ 840899 w 1034162"/>
                <a:gd name="connsiteY3" fmla="*/ 981251 h 1105633"/>
                <a:gd name="connsiteX4" fmla="*/ 278924 w 1034162"/>
                <a:gd name="connsiteY4" fmla="*/ 1076501 h 1105633"/>
                <a:gd name="connsiteX5" fmla="*/ 2699 w 1034162"/>
                <a:gd name="connsiteY5" fmla="*/ 505001 h 1105633"/>
                <a:gd name="connsiteX6" fmla="*/ 174149 w 1034162"/>
                <a:gd name="connsiteY6" fmla="*/ 85901 h 1105633"/>
                <a:gd name="connsiteX0" fmla="*/ 174149 w 1025471"/>
                <a:gd name="connsiteY0" fmla="*/ 85901 h 1077522"/>
                <a:gd name="connsiteX1" fmla="*/ 545624 w 1025471"/>
                <a:gd name="connsiteY1" fmla="*/ 47801 h 1077522"/>
                <a:gd name="connsiteX2" fmla="*/ 1021874 w 1025471"/>
                <a:gd name="connsiteY2" fmla="*/ 628826 h 1077522"/>
                <a:gd name="connsiteX3" fmla="*/ 278924 w 1025471"/>
                <a:gd name="connsiteY3" fmla="*/ 1076501 h 1077522"/>
                <a:gd name="connsiteX4" fmla="*/ 2699 w 1025471"/>
                <a:gd name="connsiteY4" fmla="*/ 505001 h 1077522"/>
                <a:gd name="connsiteX5" fmla="*/ 174149 w 1025471"/>
                <a:gd name="connsiteY5" fmla="*/ 85901 h 1077522"/>
                <a:gd name="connsiteX0" fmla="*/ 183806 w 1031666"/>
                <a:gd name="connsiteY0" fmla="*/ 85901 h 1144044"/>
                <a:gd name="connsiteX1" fmla="*/ 555281 w 1031666"/>
                <a:gd name="connsiteY1" fmla="*/ 47801 h 1144044"/>
                <a:gd name="connsiteX2" fmla="*/ 1031531 w 1031666"/>
                <a:gd name="connsiteY2" fmla="*/ 628826 h 1144044"/>
                <a:gd name="connsiteX3" fmla="*/ 507656 w 1031666"/>
                <a:gd name="connsiteY3" fmla="*/ 1143176 h 1144044"/>
                <a:gd name="connsiteX4" fmla="*/ 12356 w 1031666"/>
                <a:gd name="connsiteY4" fmla="*/ 505001 h 1144044"/>
                <a:gd name="connsiteX5" fmla="*/ 183806 w 1031666"/>
                <a:gd name="connsiteY5" fmla="*/ 85901 h 1144044"/>
                <a:gd name="connsiteX0" fmla="*/ 139603 w 987463"/>
                <a:gd name="connsiteY0" fmla="*/ 95084 h 1153227"/>
                <a:gd name="connsiteX1" fmla="*/ 511078 w 987463"/>
                <a:gd name="connsiteY1" fmla="*/ 56984 h 1153227"/>
                <a:gd name="connsiteX2" fmla="*/ 987328 w 987463"/>
                <a:gd name="connsiteY2" fmla="*/ 638009 h 1153227"/>
                <a:gd name="connsiteX3" fmla="*/ 463453 w 987463"/>
                <a:gd name="connsiteY3" fmla="*/ 1152359 h 1153227"/>
                <a:gd name="connsiteX4" fmla="*/ 15778 w 987463"/>
                <a:gd name="connsiteY4" fmla="*/ 704684 h 1153227"/>
                <a:gd name="connsiteX5" fmla="*/ 139603 w 987463"/>
                <a:gd name="connsiteY5" fmla="*/ 95084 h 1153227"/>
                <a:gd name="connsiteX0" fmla="*/ 126478 w 974338"/>
                <a:gd name="connsiteY0" fmla="*/ 95084 h 1153227"/>
                <a:gd name="connsiteX1" fmla="*/ 497953 w 974338"/>
                <a:gd name="connsiteY1" fmla="*/ 56984 h 1153227"/>
                <a:gd name="connsiteX2" fmla="*/ 974203 w 974338"/>
                <a:gd name="connsiteY2" fmla="*/ 638009 h 1153227"/>
                <a:gd name="connsiteX3" fmla="*/ 450328 w 974338"/>
                <a:gd name="connsiteY3" fmla="*/ 1152359 h 1153227"/>
                <a:gd name="connsiteX4" fmla="*/ 2653 w 974338"/>
                <a:gd name="connsiteY4" fmla="*/ 704684 h 1153227"/>
                <a:gd name="connsiteX5" fmla="*/ 126478 w 974338"/>
                <a:gd name="connsiteY5" fmla="*/ 95084 h 1153227"/>
                <a:gd name="connsiteX0" fmla="*/ 162 w 971847"/>
                <a:gd name="connsiteY0" fmla="*/ 647700 h 1096243"/>
                <a:gd name="connsiteX1" fmla="*/ 495462 w 971847"/>
                <a:gd name="connsiteY1" fmla="*/ 0 h 1096243"/>
                <a:gd name="connsiteX2" fmla="*/ 971712 w 971847"/>
                <a:gd name="connsiteY2" fmla="*/ 581025 h 1096243"/>
                <a:gd name="connsiteX3" fmla="*/ 447837 w 971847"/>
                <a:gd name="connsiteY3" fmla="*/ 1095375 h 1096243"/>
                <a:gd name="connsiteX4" fmla="*/ 162 w 971847"/>
                <a:gd name="connsiteY4" fmla="*/ 647700 h 1096243"/>
                <a:gd name="connsiteX0" fmla="*/ 7 w 971562"/>
                <a:gd name="connsiteY0" fmla="*/ 695325 h 1143886"/>
                <a:gd name="connsiteX1" fmla="*/ 457207 w 971562"/>
                <a:gd name="connsiteY1" fmla="*/ 0 h 1143886"/>
                <a:gd name="connsiteX2" fmla="*/ 971557 w 971562"/>
                <a:gd name="connsiteY2" fmla="*/ 628650 h 1143886"/>
                <a:gd name="connsiteX3" fmla="*/ 447682 w 971562"/>
                <a:gd name="connsiteY3" fmla="*/ 1143000 h 1143886"/>
                <a:gd name="connsiteX4" fmla="*/ 7 w 971562"/>
                <a:gd name="connsiteY4" fmla="*/ 695325 h 1143886"/>
                <a:gd name="connsiteX0" fmla="*/ 7 w 971565"/>
                <a:gd name="connsiteY0" fmla="*/ 695363 h 1143924"/>
                <a:gd name="connsiteX1" fmla="*/ 457207 w 971565"/>
                <a:gd name="connsiteY1" fmla="*/ 38 h 1143924"/>
                <a:gd name="connsiteX2" fmla="*/ 971557 w 971565"/>
                <a:gd name="connsiteY2" fmla="*/ 628688 h 1143924"/>
                <a:gd name="connsiteX3" fmla="*/ 447682 w 971565"/>
                <a:gd name="connsiteY3" fmla="*/ 1143038 h 1143924"/>
                <a:gd name="connsiteX4" fmla="*/ 7 w 971565"/>
                <a:gd name="connsiteY4" fmla="*/ 695363 h 1143924"/>
                <a:gd name="connsiteX0" fmla="*/ 26 w 971609"/>
                <a:gd name="connsiteY0" fmla="*/ 657267 h 1105813"/>
                <a:gd name="connsiteX1" fmla="*/ 466751 w 971609"/>
                <a:gd name="connsiteY1" fmla="*/ 42 h 1105813"/>
                <a:gd name="connsiteX2" fmla="*/ 971576 w 971609"/>
                <a:gd name="connsiteY2" fmla="*/ 590592 h 1105813"/>
                <a:gd name="connsiteX3" fmla="*/ 447701 w 971609"/>
                <a:gd name="connsiteY3" fmla="*/ 1104942 h 1105813"/>
                <a:gd name="connsiteX4" fmla="*/ 26 w 971609"/>
                <a:gd name="connsiteY4" fmla="*/ 657267 h 1105813"/>
                <a:gd name="connsiteX0" fmla="*/ 26 w 971609"/>
                <a:gd name="connsiteY0" fmla="*/ 657275 h 1106045"/>
                <a:gd name="connsiteX1" fmla="*/ 466751 w 971609"/>
                <a:gd name="connsiteY1" fmla="*/ 50 h 1106045"/>
                <a:gd name="connsiteX2" fmla="*/ 971576 w 971609"/>
                <a:gd name="connsiteY2" fmla="*/ 590600 h 1106045"/>
                <a:gd name="connsiteX3" fmla="*/ 447701 w 971609"/>
                <a:gd name="connsiteY3" fmla="*/ 1104950 h 1106045"/>
                <a:gd name="connsiteX4" fmla="*/ 26 w 971609"/>
                <a:gd name="connsiteY4" fmla="*/ 657275 h 1106045"/>
                <a:gd name="connsiteX0" fmla="*/ 26 w 933499"/>
                <a:gd name="connsiteY0" fmla="*/ 657245 h 1106225"/>
                <a:gd name="connsiteX1" fmla="*/ 466751 w 933499"/>
                <a:gd name="connsiteY1" fmla="*/ 20 h 1106225"/>
                <a:gd name="connsiteX2" fmla="*/ 933476 w 933499"/>
                <a:gd name="connsiteY2" fmla="*/ 638195 h 1106225"/>
                <a:gd name="connsiteX3" fmla="*/ 447701 w 933499"/>
                <a:gd name="connsiteY3" fmla="*/ 1104920 h 1106225"/>
                <a:gd name="connsiteX4" fmla="*/ 26 w 933499"/>
                <a:gd name="connsiteY4" fmla="*/ 657245 h 1106225"/>
                <a:gd name="connsiteX0" fmla="*/ 26 w 933499"/>
                <a:gd name="connsiteY0" fmla="*/ 657245 h 1104929"/>
                <a:gd name="connsiteX1" fmla="*/ 466751 w 933499"/>
                <a:gd name="connsiteY1" fmla="*/ 20 h 1104929"/>
                <a:gd name="connsiteX2" fmla="*/ 933476 w 933499"/>
                <a:gd name="connsiteY2" fmla="*/ 638195 h 1104929"/>
                <a:gd name="connsiteX3" fmla="*/ 447701 w 933499"/>
                <a:gd name="connsiteY3" fmla="*/ 1104920 h 1104929"/>
                <a:gd name="connsiteX4" fmla="*/ 26 w 933499"/>
                <a:gd name="connsiteY4" fmla="*/ 657245 h 1104929"/>
                <a:gd name="connsiteX0" fmla="*/ 24 w 933512"/>
                <a:gd name="connsiteY0" fmla="*/ 657242 h 1104923"/>
                <a:gd name="connsiteX1" fmla="*/ 466749 w 933512"/>
                <a:gd name="connsiteY1" fmla="*/ 17 h 1104923"/>
                <a:gd name="connsiteX2" fmla="*/ 933474 w 933512"/>
                <a:gd name="connsiteY2" fmla="*/ 638192 h 1104923"/>
                <a:gd name="connsiteX3" fmla="*/ 485799 w 933512"/>
                <a:gd name="connsiteY3" fmla="*/ 1104917 h 1104923"/>
                <a:gd name="connsiteX4" fmla="*/ 24 w 933512"/>
                <a:gd name="connsiteY4" fmla="*/ 657242 h 1104923"/>
                <a:gd name="connsiteX0" fmla="*/ 24 w 933512"/>
                <a:gd name="connsiteY0" fmla="*/ 657242 h 1105693"/>
                <a:gd name="connsiteX1" fmla="*/ 466749 w 933512"/>
                <a:gd name="connsiteY1" fmla="*/ 17 h 1105693"/>
                <a:gd name="connsiteX2" fmla="*/ 933474 w 933512"/>
                <a:gd name="connsiteY2" fmla="*/ 638192 h 1105693"/>
                <a:gd name="connsiteX3" fmla="*/ 485799 w 933512"/>
                <a:gd name="connsiteY3" fmla="*/ 1104917 h 1105693"/>
                <a:gd name="connsiteX4" fmla="*/ 24 w 933512"/>
                <a:gd name="connsiteY4" fmla="*/ 657242 h 1105693"/>
                <a:gd name="connsiteX0" fmla="*/ 130 w 933673"/>
                <a:gd name="connsiteY0" fmla="*/ 657275 h 2971973"/>
                <a:gd name="connsiteX1" fmla="*/ 466855 w 933673"/>
                <a:gd name="connsiteY1" fmla="*/ 50 h 2971973"/>
                <a:gd name="connsiteX2" fmla="*/ 933580 w 933673"/>
                <a:gd name="connsiteY2" fmla="*/ 638225 h 2971973"/>
                <a:gd name="connsiteX3" fmla="*/ 428755 w 933673"/>
                <a:gd name="connsiteY3" fmla="*/ 2971850 h 2971973"/>
                <a:gd name="connsiteX4" fmla="*/ 130 w 933673"/>
                <a:gd name="connsiteY4" fmla="*/ 657275 h 2971973"/>
                <a:gd name="connsiteX0" fmla="*/ 130 w 924151"/>
                <a:gd name="connsiteY0" fmla="*/ 738457 h 3053155"/>
                <a:gd name="connsiteX1" fmla="*/ 466855 w 924151"/>
                <a:gd name="connsiteY1" fmla="*/ 81232 h 3053155"/>
                <a:gd name="connsiteX2" fmla="*/ 924055 w 924151"/>
                <a:gd name="connsiteY2" fmla="*/ 2329132 h 3053155"/>
                <a:gd name="connsiteX3" fmla="*/ 428755 w 924151"/>
                <a:gd name="connsiteY3" fmla="*/ 3053032 h 3053155"/>
                <a:gd name="connsiteX4" fmla="*/ 130 w 924151"/>
                <a:gd name="connsiteY4" fmla="*/ 738457 h 3053155"/>
                <a:gd name="connsiteX0" fmla="*/ 57 w 1219370"/>
                <a:gd name="connsiteY0" fmla="*/ 2219335 h 2972594"/>
                <a:gd name="connsiteX1" fmla="*/ 762057 w 1219370"/>
                <a:gd name="connsiteY1" fmla="*/ 10 h 2972594"/>
                <a:gd name="connsiteX2" fmla="*/ 1219257 w 1219370"/>
                <a:gd name="connsiteY2" fmla="*/ 2247910 h 2972594"/>
                <a:gd name="connsiteX3" fmla="*/ 723957 w 1219370"/>
                <a:gd name="connsiteY3" fmla="*/ 2971810 h 2972594"/>
                <a:gd name="connsiteX4" fmla="*/ 57 w 1219370"/>
                <a:gd name="connsiteY4" fmla="*/ 2219335 h 2972594"/>
                <a:gd name="connsiteX0" fmla="*/ 869 w 1221390"/>
                <a:gd name="connsiteY0" fmla="*/ 2428883 h 3182246"/>
                <a:gd name="connsiteX1" fmla="*/ 591419 w 1221390"/>
                <a:gd name="connsiteY1" fmla="*/ 8 h 3182246"/>
                <a:gd name="connsiteX2" fmla="*/ 1220069 w 1221390"/>
                <a:gd name="connsiteY2" fmla="*/ 2457458 h 3182246"/>
                <a:gd name="connsiteX3" fmla="*/ 724769 w 1221390"/>
                <a:gd name="connsiteY3" fmla="*/ 3181358 h 3182246"/>
                <a:gd name="connsiteX4" fmla="*/ 869 w 1221390"/>
                <a:gd name="connsiteY4" fmla="*/ 2428883 h 3182246"/>
                <a:gd name="connsiteX0" fmla="*/ 26843 w 1247364"/>
                <a:gd name="connsiteY0" fmla="*/ 2459678 h 3213041"/>
                <a:gd name="connsiteX1" fmla="*/ 199153 w 1247364"/>
                <a:gd name="connsiteY1" fmla="*/ 1193858 h 3213041"/>
                <a:gd name="connsiteX2" fmla="*/ 617393 w 1247364"/>
                <a:gd name="connsiteY2" fmla="*/ 30803 h 3213041"/>
                <a:gd name="connsiteX3" fmla="*/ 1246043 w 1247364"/>
                <a:gd name="connsiteY3" fmla="*/ 2488253 h 3213041"/>
                <a:gd name="connsiteX4" fmla="*/ 750743 w 1247364"/>
                <a:gd name="connsiteY4" fmla="*/ 3212153 h 3213041"/>
                <a:gd name="connsiteX5" fmla="*/ 26843 w 1247364"/>
                <a:gd name="connsiteY5" fmla="*/ 2459678 h 3213041"/>
                <a:gd name="connsiteX0" fmla="*/ 49819 w 1270340"/>
                <a:gd name="connsiteY0" fmla="*/ 2480384 h 3233421"/>
                <a:gd name="connsiteX1" fmla="*/ 126879 w 1270340"/>
                <a:gd name="connsiteY1" fmla="*/ 966914 h 3233421"/>
                <a:gd name="connsiteX2" fmla="*/ 640369 w 1270340"/>
                <a:gd name="connsiteY2" fmla="*/ 51509 h 3233421"/>
                <a:gd name="connsiteX3" fmla="*/ 1269019 w 1270340"/>
                <a:gd name="connsiteY3" fmla="*/ 2508959 h 3233421"/>
                <a:gd name="connsiteX4" fmla="*/ 773719 w 1270340"/>
                <a:gd name="connsiteY4" fmla="*/ 3232859 h 3233421"/>
                <a:gd name="connsiteX5" fmla="*/ 49819 w 1270340"/>
                <a:gd name="connsiteY5" fmla="*/ 2480384 h 3233421"/>
                <a:gd name="connsiteX0" fmla="*/ 49819 w 1277205"/>
                <a:gd name="connsiteY0" fmla="*/ 2433505 h 3186542"/>
                <a:gd name="connsiteX1" fmla="*/ 126879 w 1277205"/>
                <a:gd name="connsiteY1" fmla="*/ 920035 h 3186542"/>
                <a:gd name="connsiteX2" fmla="*/ 640369 w 1277205"/>
                <a:gd name="connsiteY2" fmla="*/ 4630 h 3186542"/>
                <a:gd name="connsiteX3" fmla="*/ 1050804 w 1277205"/>
                <a:gd name="connsiteY3" fmla="*/ 1291511 h 3186542"/>
                <a:gd name="connsiteX4" fmla="*/ 1269019 w 1277205"/>
                <a:gd name="connsiteY4" fmla="*/ 2462080 h 3186542"/>
                <a:gd name="connsiteX5" fmla="*/ 773719 w 1277205"/>
                <a:gd name="connsiteY5" fmla="*/ 3185980 h 3186542"/>
                <a:gd name="connsiteX6" fmla="*/ 49819 w 1277205"/>
                <a:gd name="connsiteY6" fmla="*/ 2433505 h 3186542"/>
                <a:gd name="connsiteX0" fmla="*/ 49819 w 1386466"/>
                <a:gd name="connsiteY0" fmla="*/ 2429226 h 3182263"/>
                <a:gd name="connsiteX1" fmla="*/ 126879 w 1386466"/>
                <a:gd name="connsiteY1" fmla="*/ 915756 h 3182263"/>
                <a:gd name="connsiteX2" fmla="*/ 640369 w 1386466"/>
                <a:gd name="connsiteY2" fmla="*/ 351 h 3182263"/>
                <a:gd name="connsiteX3" fmla="*/ 1336554 w 1386466"/>
                <a:gd name="connsiteY3" fmla="*/ 1011007 h 3182263"/>
                <a:gd name="connsiteX4" fmla="*/ 1269019 w 1386466"/>
                <a:gd name="connsiteY4" fmla="*/ 2457801 h 3182263"/>
                <a:gd name="connsiteX5" fmla="*/ 773719 w 1386466"/>
                <a:gd name="connsiteY5" fmla="*/ 3181701 h 3182263"/>
                <a:gd name="connsiteX6" fmla="*/ 49819 w 1386466"/>
                <a:gd name="connsiteY6" fmla="*/ 2429226 h 3182263"/>
                <a:gd name="connsiteX0" fmla="*/ 49819 w 1386466"/>
                <a:gd name="connsiteY0" fmla="*/ 2429226 h 3182263"/>
                <a:gd name="connsiteX1" fmla="*/ 126879 w 1386466"/>
                <a:gd name="connsiteY1" fmla="*/ 915756 h 3182263"/>
                <a:gd name="connsiteX2" fmla="*/ 640369 w 1386466"/>
                <a:gd name="connsiteY2" fmla="*/ 351 h 3182263"/>
                <a:gd name="connsiteX3" fmla="*/ 1336554 w 1386466"/>
                <a:gd name="connsiteY3" fmla="*/ 1011007 h 3182263"/>
                <a:gd name="connsiteX4" fmla="*/ 1269019 w 1386466"/>
                <a:gd name="connsiteY4" fmla="*/ 2457801 h 3182263"/>
                <a:gd name="connsiteX5" fmla="*/ 773719 w 1386466"/>
                <a:gd name="connsiteY5" fmla="*/ 3181701 h 3182263"/>
                <a:gd name="connsiteX6" fmla="*/ 49819 w 1386466"/>
                <a:gd name="connsiteY6" fmla="*/ 2429226 h 3182263"/>
                <a:gd name="connsiteX0" fmla="*/ 49819 w 1386466"/>
                <a:gd name="connsiteY0" fmla="*/ 2429328 h 3182365"/>
                <a:gd name="connsiteX1" fmla="*/ 126879 w 1386466"/>
                <a:gd name="connsiteY1" fmla="*/ 915858 h 3182365"/>
                <a:gd name="connsiteX2" fmla="*/ 640369 w 1386466"/>
                <a:gd name="connsiteY2" fmla="*/ 453 h 3182365"/>
                <a:gd name="connsiteX3" fmla="*/ 1336554 w 1386466"/>
                <a:gd name="connsiteY3" fmla="*/ 1011109 h 3182365"/>
                <a:gd name="connsiteX4" fmla="*/ 1269019 w 1386466"/>
                <a:gd name="connsiteY4" fmla="*/ 2457903 h 3182365"/>
                <a:gd name="connsiteX5" fmla="*/ 773719 w 1386466"/>
                <a:gd name="connsiteY5" fmla="*/ 3181803 h 3182365"/>
                <a:gd name="connsiteX6" fmla="*/ 49819 w 1386466"/>
                <a:gd name="connsiteY6" fmla="*/ 2429328 h 3182365"/>
                <a:gd name="connsiteX0" fmla="*/ 60083 w 1396730"/>
                <a:gd name="connsiteY0" fmla="*/ 2429432 h 3182471"/>
                <a:gd name="connsiteX1" fmla="*/ 108568 w 1396730"/>
                <a:gd name="connsiteY1" fmla="*/ 906437 h 3182471"/>
                <a:gd name="connsiteX2" fmla="*/ 650633 w 1396730"/>
                <a:gd name="connsiteY2" fmla="*/ 557 h 3182471"/>
                <a:gd name="connsiteX3" fmla="*/ 1346818 w 1396730"/>
                <a:gd name="connsiteY3" fmla="*/ 1011213 h 3182471"/>
                <a:gd name="connsiteX4" fmla="*/ 1279283 w 1396730"/>
                <a:gd name="connsiteY4" fmla="*/ 2458007 h 3182471"/>
                <a:gd name="connsiteX5" fmla="*/ 783983 w 1396730"/>
                <a:gd name="connsiteY5" fmla="*/ 3181907 h 3182471"/>
                <a:gd name="connsiteX6" fmla="*/ 60083 w 1396730"/>
                <a:gd name="connsiteY6" fmla="*/ 2429432 h 3182471"/>
                <a:gd name="connsiteX0" fmla="*/ 45193 w 1381840"/>
                <a:gd name="connsiteY0" fmla="*/ 2429432 h 3182471"/>
                <a:gd name="connsiteX1" fmla="*/ 93678 w 1381840"/>
                <a:gd name="connsiteY1" fmla="*/ 906437 h 3182471"/>
                <a:gd name="connsiteX2" fmla="*/ 635743 w 1381840"/>
                <a:gd name="connsiteY2" fmla="*/ 557 h 3182471"/>
                <a:gd name="connsiteX3" fmla="*/ 1331928 w 1381840"/>
                <a:gd name="connsiteY3" fmla="*/ 1011213 h 3182471"/>
                <a:gd name="connsiteX4" fmla="*/ 1264393 w 1381840"/>
                <a:gd name="connsiteY4" fmla="*/ 2458007 h 3182471"/>
                <a:gd name="connsiteX5" fmla="*/ 769093 w 1381840"/>
                <a:gd name="connsiteY5" fmla="*/ 3181907 h 3182471"/>
                <a:gd name="connsiteX6" fmla="*/ 45193 w 1381840"/>
                <a:gd name="connsiteY6" fmla="*/ 2429432 h 3182471"/>
                <a:gd name="connsiteX0" fmla="*/ 48871 w 1385518"/>
                <a:gd name="connsiteY0" fmla="*/ 2429409 h 3182448"/>
                <a:gd name="connsiteX1" fmla="*/ 97356 w 1385518"/>
                <a:gd name="connsiteY1" fmla="*/ 906414 h 3182448"/>
                <a:gd name="connsiteX2" fmla="*/ 639421 w 1385518"/>
                <a:gd name="connsiteY2" fmla="*/ 534 h 3182448"/>
                <a:gd name="connsiteX3" fmla="*/ 1335606 w 1385518"/>
                <a:gd name="connsiteY3" fmla="*/ 1011190 h 3182448"/>
                <a:gd name="connsiteX4" fmla="*/ 1268071 w 1385518"/>
                <a:gd name="connsiteY4" fmla="*/ 2457984 h 3182448"/>
                <a:gd name="connsiteX5" fmla="*/ 772771 w 1385518"/>
                <a:gd name="connsiteY5" fmla="*/ 3181884 h 3182448"/>
                <a:gd name="connsiteX6" fmla="*/ 48871 w 1385518"/>
                <a:gd name="connsiteY6" fmla="*/ 2429409 h 3182448"/>
                <a:gd name="connsiteX0" fmla="*/ 58678 w 1395325"/>
                <a:gd name="connsiteY0" fmla="*/ 2429779 h 3182825"/>
                <a:gd name="connsiteX1" fmla="*/ 78588 w 1395325"/>
                <a:gd name="connsiteY1" fmla="*/ 878209 h 3182825"/>
                <a:gd name="connsiteX2" fmla="*/ 649228 w 1395325"/>
                <a:gd name="connsiteY2" fmla="*/ 904 h 3182825"/>
                <a:gd name="connsiteX3" fmla="*/ 1345413 w 1395325"/>
                <a:gd name="connsiteY3" fmla="*/ 1011560 h 3182825"/>
                <a:gd name="connsiteX4" fmla="*/ 1277878 w 1395325"/>
                <a:gd name="connsiteY4" fmla="*/ 2458354 h 3182825"/>
                <a:gd name="connsiteX5" fmla="*/ 782578 w 1395325"/>
                <a:gd name="connsiteY5" fmla="*/ 3182254 h 3182825"/>
                <a:gd name="connsiteX6" fmla="*/ 58678 w 1395325"/>
                <a:gd name="connsiteY6" fmla="*/ 2429779 h 3182825"/>
                <a:gd name="connsiteX0" fmla="*/ 96923 w 1376420"/>
                <a:gd name="connsiteY0" fmla="*/ 2429598 h 3182644"/>
                <a:gd name="connsiteX1" fmla="*/ 59683 w 1376420"/>
                <a:gd name="connsiteY1" fmla="*/ 878028 h 3182644"/>
                <a:gd name="connsiteX2" fmla="*/ 630323 w 1376420"/>
                <a:gd name="connsiteY2" fmla="*/ 723 h 3182644"/>
                <a:gd name="connsiteX3" fmla="*/ 1326508 w 1376420"/>
                <a:gd name="connsiteY3" fmla="*/ 1011379 h 3182644"/>
                <a:gd name="connsiteX4" fmla="*/ 1258973 w 1376420"/>
                <a:gd name="connsiteY4" fmla="*/ 2458173 h 3182644"/>
                <a:gd name="connsiteX5" fmla="*/ 763673 w 1376420"/>
                <a:gd name="connsiteY5" fmla="*/ 3182073 h 3182644"/>
                <a:gd name="connsiteX6" fmla="*/ 96923 w 1376420"/>
                <a:gd name="connsiteY6" fmla="*/ 2429598 h 3182644"/>
                <a:gd name="connsiteX0" fmla="*/ 78355 w 1357852"/>
                <a:gd name="connsiteY0" fmla="*/ 2429598 h 3183414"/>
                <a:gd name="connsiteX1" fmla="*/ 41115 w 1357852"/>
                <a:gd name="connsiteY1" fmla="*/ 878028 h 3183414"/>
                <a:gd name="connsiteX2" fmla="*/ 611755 w 1357852"/>
                <a:gd name="connsiteY2" fmla="*/ 723 h 3183414"/>
                <a:gd name="connsiteX3" fmla="*/ 1307940 w 1357852"/>
                <a:gd name="connsiteY3" fmla="*/ 1011379 h 3183414"/>
                <a:gd name="connsiteX4" fmla="*/ 1240405 w 1357852"/>
                <a:gd name="connsiteY4" fmla="*/ 2458173 h 3183414"/>
                <a:gd name="connsiteX5" fmla="*/ 745105 w 1357852"/>
                <a:gd name="connsiteY5" fmla="*/ 3182073 h 3183414"/>
                <a:gd name="connsiteX6" fmla="*/ 78355 w 1357852"/>
                <a:gd name="connsiteY6" fmla="*/ 2429598 h 3183414"/>
                <a:gd name="connsiteX0" fmla="*/ 101198 w 1377916"/>
                <a:gd name="connsiteY0" fmla="*/ 2429598 h 3230217"/>
                <a:gd name="connsiteX1" fmla="*/ 63958 w 1377916"/>
                <a:gd name="connsiteY1" fmla="*/ 878028 h 3230217"/>
                <a:gd name="connsiteX2" fmla="*/ 634598 w 1377916"/>
                <a:gd name="connsiteY2" fmla="*/ 723 h 3230217"/>
                <a:gd name="connsiteX3" fmla="*/ 1330783 w 1377916"/>
                <a:gd name="connsiteY3" fmla="*/ 1011379 h 3230217"/>
                <a:gd name="connsiteX4" fmla="*/ 1263248 w 1377916"/>
                <a:gd name="connsiteY4" fmla="*/ 2458173 h 3230217"/>
                <a:gd name="connsiteX5" fmla="*/ 844148 w 1377916"/>
                <a:gd name="connsiteY5" fmla="*/ 3229698 h 3230217"/>
                <a:gd name="connsiteX6" fmla="*/ 101198 w 1377916"/>
                <a:gd name="connsiteY6" fmla="*/ 2429598 h 3230217"/>
                <a:gd name="connsiteX0" fmla="*/ 76966 w 1353684"/>
                <a:gd name="connsiteY0" fmla="*/ 2429598 h 3230750"/>
                <a:gd name="connsiteX1" fmla="*/ 39726 w 1353684"/>
                <a:gd name="connsiteY1" fmla="*/ 878028 h 3230750"/>
                <a:gd name="connsiteX2" fmla="*/ 610366 w 1353684"/>
                <a:gd name="connsiteY2" fmla="*/ 723 h 3230750"/>
                <a:gd name="connsiteX3" fmla="*/ 1306551 w 1353684"/>
                <a:gd name="connsiteY3" fmla="*/ 1011379 h 3230750"/>
                <a:gd name="connsiteX4" fmla="*/ 1239016 w 1353684"/>
                <a:gd name="connsiteY4" fmla="*/ 2458173 h 3230750"/>
                <a:gd name="connsiteX5" fmla="*/ 819916 w 1353684"/>
                <a:gd name="connsiteY5" fmla="*/ 3229698 h 3230750"/>
                <a:gd name="connsiteX6" fmla="*/ 76966 w 1353684"/>
                <a:gd name="connsiteY6" fmla="*/ 2429598 h 3230750"/>
                <a:gd name="connsiteX0" fmla="*/ 76966 w 1343584"/>
                <a:gd name="connsiteY0" fmla="*/ 2429598 h 3230750"/>
                <a:gd name="connsiteX1" fmla="*/ 39726 w 1343584"/>
                <a:gd name="connsiteY1" fmla="*/ 878028 h 3230750"/>
                <a:gd name="connsiteX2" fmla="*/ 610366 w 1343584"/>
                <a:gd name="connsiteY2" fmla="*/ 723 h 3230750"/>
                <a:gd name="connsiteX3" fmla="*/ 1306551 w 1343584"/>
                <a:gd name="connsiteY3" fmla="*/ 1011379 h 3230750"/>
                <a:gd name="connsiteX4" fmla="*/ 1239016 w 1343584"/>
                <a:gd name="connsiteY4" fmla="*/ 2458173 h 3230750"/>
                <a:gd name="connsiteX5" fmla="*/ 819916 w 1343584"/>
                <a:gd name="connsiteY5" fmla="*/ 3229698 h 3230750"/>
                <a:gd name="connsiteX6" fmla="*/ 76966 w 1343584"/>
                <a:gd name="connsiteY6" fmla="*/ 2429598 h 3230750"/>
                <a:gd name="connsiteX0" fmla="*/ 76966 w 1306551"/>
                <a:gd name="connsiteY0" fmla="*/ 2429598 h 3230750"/>
                <a:gd name="connsiteX1" fmla="*/ 39726 w 1306551"/>
                <a:gd name="connsiteY1" fmla="*/ 878028 h 3230750"/>
                <a:gd name="connsiteX2" fmla="*/ 610366 w 1306551"/>
                <a:gd name="connsiteY2" fmla="*/ 723 h 3230750"/>
                <a:gd name="connsiteX3" fmla="*/ 1306551 w 1306551"/>
                <a:gd name="connsiteY3" fmla="*/ 1011379 h 3230750"/>
                <a:gd name="connsiteX4" fmla="*/ 1239016 w 1306551"/>
                <a:gd name="connsiteY4" fmla="*/ 2458173 h 3230750"/>
                <a:gd name="connsiteX5" fmla="*/ 819916 w 1306551"/>
                <a:gd name="connsiteY5" fmla="*/ 3229698 h 3230750"/>
                <a:gd name="connsiteX6" fmla="*/ 76966 w 1306551"/>
                <a:gd name="connsiteY6" fmla="*/ 2429598 h 3230750"/>
                <a:gd name="connsiteX0" fmla="*/ 76966 w 1309547"/>
                <a:gd name="connsiteY0" fmla="*/ 2429598 h 3230750"/>
                <a:gd name="connsiteX1" fmla="*/ 39726 w 1309547"/>
                <a:gd name="connsiteY1" fmla="*/ 878028 h 3230750"/>
                <a:gd name="connsiteX2" fmla="*/ 610366 w 1309547"/>
                <a:gd name="connsiteY2" fmla="*/ 723 h 3230750"/>
                <a:gd name="connsiteX3" fmla="*/ 1306551 w 1309547"/>
                <a:gd name="connsiteY3" fmla="*/ 1011379 h 3230750"/>
                <a:gd name="connsiteX4" fmla="*/ 1239016 w 1309547"/>
                <a:gd name="connsiteY4" fmla="*/ 2458173 h 3230750"/>
                <a:gd name="connsiteX5" fmla="*/ 819916 w 1309547"/>
                <a:gd name="connsiteY5" fmla="*/ 3229698 h 3230750"/>
                <a:gd name="connsiteX6" fmla="*/ 76966 w 1309547"/>
                <a:gd name="connsiteY6" fmla="*/ 2429598 h 3230750"/>
                <a:gd name="connsiteX0" fmla="*/ 76966 w 1338061"/>
                <a:gd name="connsiteY0" fmla="*/ 2429598 h 3230750"/>
                <a:gd name="connsiteX1" fmla="*/ 39726 w 1338061"/>
                <a:gd name="connsiteY1" fmla="*/ 878028 h 3230750"/>
                <a:gd name="connsiteX2" fmla="*/ 610366 w 1338061"/>
                <a:gd name="connsiteY2" fmla="*/ 723 h 3230750"/>
                <a:gd name="connsiteX3" fmla="*/ 1306551 w 1338061"/>
                <a:gd name="connsiteY3" fmla="*/ 1011379 h 3230750"/>
                <a:gd name="connsiteX4" fmla="*/ 1220827 w 1338061"/>
                <a:gd name="connsiteY4" fmla="*/ 1354275 h 3230750"/>
                <a:gd name="connsiteX5" fmla="*/ 1239016 w 1338061"/>
                <a:gd name="connsiteY5" fmla="*/ 2458173 h 3230750"/>
                <a:gd name="connsiteX6" fmla="*/ 819916 w 1338061"/>
                <a:gd name="connsiteY6" fmla="*/ 3229698 h 3230750"/>
                <a:gd name="connsiteX7" fmla="*/ 76966 w 1338061"/>
                <a:gd name="connsiteY7" fmla="*/ 2429598 h 3230750"/>
                <a:gd name="connsiteX0" fmla="*/ 76966 w 1353684"/>
                <a:gd name="connsiteY0" fmla="*/ 2429598 h 3230750"/>
                <a:gd name="connsiteX1" fmla="*/ 39726 w 1353684"/>
                <a:gd name="connsiteY1" fmla="*/ 878028 h 3230750"/>
                <a:gd name="connsiteX2" fmla="*/ 610366 w 1353684"/>
                <a:gd name="connsiteY2" fmla="*/ 723 h 3230750"/>
                <a:gd name="connsiteX3" fmla="*/ 1306551 w 1353684"/>
                <a:gd name="connsiteY3" fmla="*/ 1011379 h 3230750"/>
                <a:gd name="connsiteX4" fmla="*/ 1239016 w 1353684"/>
                <a:gd name="connsiteY4" fmla="*/ 2458173 h 3230750"/>
                <a:gd name="connsiteX5" fmla="*/ 819916 w 1353684"/>
                <a:gd name="connsiteY5" fmla="*/ 3229698 h 3230750"/>
                <a:gd name="connsiteX6" fmla="*/ 76966 w 1353684"/>
                <a:gd name="connsiteY6" fmla="*/ 2429598 h 3230750"/>
                <a:gd name="connsiteX0" fmla="*/ 76966 w 1289050"/>
                <a:gd name="connsiteY0" fmla="*/ 2428984 h 3230136"/>
                <a:gd name="connsiteX1" fmla="*/ 39726 w 1289050"/>
                <a:gd name="connsiteY1" fmla="*/ 877414 h 3230136"/>
                <a:gd name="connsiteX2" fmla="*/ 610366 w 1289050"/>
                <a:gd name="connsiteY2" fmla="*/ 109 h 3230136"/>
                <a:gd name="connsiteX3" fmla="*/ 1211301 w 1289050"/>
                <a:gd name="connsiteY3" fmla="*/ 829790 h 3230136"/>
                <a:gd name="connsiteX4" fmla="*/ 1239016 w 1289050"/>
                <a:gd name="connsiteY4" fmla="*/ 2457559 h 3230136"/>
                <a:gd name="connsiteX5" fmla="*/ 819916 w 1289050"/>
                <a:gd name="connsiteY5" fmla="*/ 3229084 h 3230136"/>
                <a:gd name="connsiteX6" fmla="*/ 76966 w 1289050"/>
                <a:gd name="connsiteY6" fmla="*/ 2428984 h 3230136"/>
                <a:gd name="connsiteX0" fmla="*/ 81331 w 1293415"/>
                <a:gd name="connsiteY0" fmla="*/ 2428984 h 3251634"/>
                <a:gd name="connsiteX1" fmla="*/ 44091 w 1293415"/>
                <a:gd name="connsiteY1" fmla="*/ 877414 h 3251634"/>
                <a:gd name="connsiteX2" fmla="*/ 614731 w 1293415"/>
                <a:gd name="connsiteY2" fmla="*/ 109 h 3251634"/>
                <a:gd name="connsiteX3" fmla="*/ 1215666 w 1293415"/>
                <a:gd name="connsiteY3" fmla="*/ 829790 h 3251634"/>
                <a:gd name="connsiteX4" fmla="*/ 1243381 w 1293415"/>
                <a:gd name="connsiteY4" fmla="*/ 2457559 h 3251634"/>
                <a:gd name="connsiteX5" fmla="*/ 824281 w 1293415"/>
                <a:gd name="connsiteY5" fmla="*/ 3229084 h 3251634"/>
                <a:gd name="connsiteX6" fmla="*/ 81331 w 1293415"/>
                <a:gd name="connsiteY6" fmla="*/ 2428984 h 3251634"/>
                <a:gd name="connsiteX0" fmla="*/ 81331 w 1293415"/>
                <a:gd name="connsiteY0" fmla="*/ 2428984 h 3251634"/>
                <a:gd name="connsiteX1" fmla="*/ 44091 w 1293415"/>
                <a:gd name="connsiteY1" fmla="*/ 877414 h 3251634"/>
                <a:gd name="connsiteX2" fmla="*/ 614731 w 1293415"/>
                <a:gd name="connsiteY2" fmla="*/ 109 h 3251634"/>
                <a:gd name="connsiteX3" fmla="*/ 1215666 w 1293415"/>
                <a:gd name="connsiteY3" fmla="*/ 829790 h 3251634"/>
                <a:gd name="connsiteX4" fmla="*/ 1243381 w 1293415"/>
                <a:gd name="connsiteY4" fmla="*/ 2457559 h 3251634"/>
                <a:gd name="connsiteX5" fmla="*/ 824281 w 1293415"/>
                <a:gd name="connsiteY5" fmla="*/ 3229084 h 3251634"/>
                <a:gd name="connsiteX6" fmla="*/ 81331 w 1293415"/>
                <a:gd name="connsiteY6" fmla="*/ 2428984 h 3251634"/>
                <a:gd name="connsiteX0" fmla="*/ 99572 w 1313532"/>
                <a:gd name="connsiteY0" fmla="*/ 2428984 h 3239119"/>
                <a:gd name="connsiteX1" fmla="*/ 62332 w 1313532"/>
                <a:gd name="connsiteY1" fmla="*/ 877414 h 3239119"/>
                <a:gd name="connsiteX2" fmla="*/ 632972 w 1313532"/>
                <a:gd name="connsiteY2" fmla="*/ 109 h 3239119"/>
                <a:gd name="connsiteX3" fmla="*/ 1233907 w 1313532"/>
                <a:gd name="connsiteY3" fmla="*/ 829790 h 3239119"/>
                <a:gd name="connsiteX4" fmla="*/ 1261622 w 1313532"/>
                <a:gd name="connsiteY4" fmla="*/ 2457559 h 3239119"/>
                <a:gd name="connsiteX5" fmla="*/ 813947 w 1313532"/>
                <a:gd name="connsiteY5" fmla="*/ 3238609 h 3239119"/>
                <a:gd name="connsiteX6" fmla="*/ 99572 w 1313532"/>
                <a:gd name="connsiteY6" fmla="*/ 2428984 h 3239119"/>
                <a:gd name="connsiteX0" fmla="*/ 99572 w 1313532"/>
                <a:gd name="connsiteY0" fmla="*/ 2428984 h 3239119"/>
                <a:gd name="connsiteX1" fmla="*/ 62332 w 1313532"/>
                <a:gd name="connsiteY1" fmla="*/ 877414 h 3239119"/>
                <a:gd name="connsiteX2" fmla="*/ 632972 w 1313532"/>
                <a:gd name="connsiteY2" fmla="*/ 109 h 3239119"/>
                <a:gd name="connsiteX3" fmla="*/ 1233907 w 1313532"/>
                <a:gd name="connsiteY3" fmla="*/ 829790 h 3239119"/>
                <a:gd name="connsiteX4" fmla="*/ 1261622 w 1313532"/>
                <a:gd name="connsiteY4" fmla="*/ 2457559 h 3239119"/>
                <a:gd name="connsiteX5" fmla="*/ 813947 w 1313532"/>
                <a:gd name="connsiteY5" fmla="*/ 3238609 h 3239119"/>
                <a:gd name="connsiteX6" fmla="*/ 99572 w 1313532"/>
                <a:gd name="connsiteY6" fmla="*/ 2428984 h 3239119"/>
                <a:gd name="connsiteX0" fmla="*/ 99572 w 1313532"/>
                <a:gd name="connsiteY0" fmla="*/ 2428984 h 3239783"/>
                <a:gd name="connsiteX1" fmla="*/ 62332 w 1313532"/>
                <a:gd name="connsiteY1" fmla="*/ 877414 h 3239783"/>
                <a:gd name="connsiteX2" fmla="*/ 632972 w 1313532"/>
                <a:gd name="connsiteY2" fmla="*/ 109 h 3239783"/>
                <a:gd name="connsiteX3" fmla="*/ 1233907 w 1313532"/>
                <a:gd name="connsiteY3" fmla="*/ 829790 h 3239783"/>
                <a:gd name="connsiteX4" fmla="*/ 1261622 w 1313532"/>
                <a:gd name="connsiteY4" fmla="*/ 2457559 h 3239783"/>
                <a:gd name="connsiteX5" fmla="*/ 813947 w 1313532"/>
                <a:gd name="connsiteY5" fmla="*/ 3238609 h 3239783"/>
                <a:gd name="connsiteX6" fmla="*/ 99572 w 1313532"/>
                <a:gd name="connsiteY6" fmla="*/ 2428984 h 3239783"/>
                <a:gd name="connsiteX0" fmla="*/ 97974 w 1313829"/>
                <a:gd name="connsiteY0" fmla="*/ 2428984 h 3268301"/>
                <a:gd name="connsiteX1" fmla="*/ 60734 w 1313829"/>
                <a:gd name="connsiteY1" fmla="*/ 877414 h 3268301"/>
                <a:gd name="connsiteX2" fmla="*/ 631374 w 1313829"/>
                <a:gd name="connsiteY2" fmla="*/ 109 h 3268301"/>
                <a:gd name="connsiteX3" fmla="*/ 1232309 w 1313829"/>
                <a:gd name="connsiteY3" fmla="*/ 829790 h 3268301"/>
                <a:gd name="connsiteX4" fmla="*/ 1260024 w 1313829"/>
                <a:gd name="connsiteY4" fmla="*/ 2457559 h 3268301"/>
                <a:gd name="connsiteX5" fmla="*/ 783774 w 1313829"/>
                <a:gd name="connsiteY5" fmla="*/ 3267184 h 3268301"/>
                <a:gd name="connsiteX6" fmla="*/ 97974 w 1313829"/>
                <a:gd name="connsiteY6" fmla="*/ 2428984 h 32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829" h="3268301">
                  <a:moveTo>
                    <a:pt x="97974" y="2428984"/>
                  </a:moveTo>
                  <a:cubicBezTo>
                    <a:pt x="-22533" y="2030689"/>
                    <a:pt x="-28166" y="1282227"/>
                    <a:pt x="60734" y="877414"/>
                  </a:cubicBezTo>
                  <a:cubicBezTo>
                    <a:pt x="149634" y="472602"/>
                    <a:pt x="436112" y="8046"/>
                    <a:pt x="631374" y="109"/>
                  </a:cubicBezTo>
                  <a:cubicBezTo>
                    <a:pt x="826636" y="-7828"/>
                    <a:pt x="1127534" y="420215"/>
                    <a:pt x="1232309" y="829790"/>
                  </a:cubicBezTo>
                  <a:cubicBezTo>
                    <a:pt x="1337084" y="1239365"/>
                    <a:pt x="1334780" y="2051327"/>
                    <a:pt x="1260024" y="2457559"/>
                  </a:cubicBezTo>
                  <a:cubicBezTo>
                    <a:pt x="1185268" y="2863791"/>
                    <a:pt x="1553711" y="3240196"/>
                    <a:pt x="783774" y="3267184"/>
                  </a:cubicBezTo>
                  <a:cubicBezTo>
                    <a:pt x="13837" y="3294172"/>
                    <a:pt x="218481" y="2827279"/>
                    <a:pt x="97974" y="2428984"/>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65" name="TextBox 64"/>
            <p:cNvSpPr txBox="1"/>
            <p:nvPr/>
          </p:nvSpPr>
          <p:spPr>
            <a:xfrm>
              <a:off x="2332186" y="2550981"/>
              <a:ext cx="276038" cy="307777"/>
            </a:xfrm>
            <a:prstGeom prst="rect">
              <a:avLst/>
            </a:prstGeom>
            <a:grpFill/>
            <a:ln>
              <a:noFill/>
            </a:ln>
          </p:spPr>
          <p:txBody>
            <a:bodyPr wrap="none">
              <a:spAutoFit/>
            </a:bodyPr>
            <a:lstStyle/>
            <a:p>
              <a:pPr>
                <a:defRPr/>
              </a:pPr>
              <a:r>
                <a:rPr lang="en-US" sz="1400" dirty="0">
                  <a:solidFill>
                    <a:srgbClr val="004992"/>
                  </a:solidFill>
                </a:rPr>
                <a:t>4</a:t>
              </a:r>
            </a:p>
          </p:txBody>
        </p:sp>
        <p:sp>
          <p:nvSpPr>
            <p:cNvPr id="66" name="TextBox 65"/>
            <p:cNvSpPr txBox="1"/>
            <p:nvPr/>
          </p:nvSpPr>
          <p:spPr>
            <a:xfrm>
              <a:off x="1890619" y="2915905"/>
              <a:ext cx="276038" cy="307777"/>
            </a:xfrm>
            <a:prstGeom prst="rect">
              <a:avLst/>
            </a:prstGeom>
            <a:grpFill/>
            <a:ln>
              <a:noFill/>
            </a:ln>
          </p:spPr>
          <p:txBody>
            <a:bodyPr wrap="none">
              <a:spAutoFit/>
            </a:bodyPr>
            <a:lstStyle/>
            <a:p>
              <a:pPr>
                <a:defRPr/>
              </a:pPr>
              <a:r>
                <a:rPr lang="en-US" sz="1400" dirty="0">
                  <a:solidFill>
                    <a:srgbClr val="004992"/>
                  </a:solidFill>
                </a:rPr>
                <a:t>5</a:t>
              </a:r>
            </a:p>
          </p:txBody>
        </p:sp>
        <p:sp>
          <p:nvSpPr>
            <p:cNvPr id="67" name="TextBox 66"/>
            <p:cNvSpPr txBox="1"/>
            <p:nvPr/>
          </p:nvSpPr>
          <p:spPr>
            <a:xfrm>
              <a:off x="3990314" y="3834232"/>
              <a:ext cx="276038" cy="307777"/>
            </a:xfrm>
            <a:prstGeom prst="rect">
              <a:avLst/>
            </a:prstGeom>
            <a:grpFill/>
            <a:ln>
              <a:noFill/>
            </a:ln>
          </p:spPr>
          <p:txBody>
            <a:bodyPr wrap="none">
              <a:spAutoFit/>
            </a:bodyPr>
            <a:lstStyle/>
            <a:p>
              <a:pPr>
                <a:defRPr/>
              </a:pPr>
              <a:r>
                <a:rPr lang="en-US" sz="1400" dirty="0">
                  <a:solidFill>
                    <a:srgbClr val="004992"/>
                  </a:solidFill>
                </a:rPr>
                <a:t>6</a:t>
              </a:r>
            </a:p>
          </p:txBody>
        </p:sp>
      </p:grpSp>
      <p:grpSp>
        <p:nvGrpSpPr>
          <p:cNvPr id="18" name="Group 17"/>
          <p:cNvGrpSpPr/>
          <p:nvPr/>
        </p:nvGrpSpPr>
        <p:grpSpPr>
          <a:xfrm>
            <a:off x="2589871" y="1599177"/>
            <a:ext cx="1113160" cy="3152151"/>
            <a:chOff x="2589871" y="1599177"/>
            <a:chExt cx="1113160" cy="3152151"/>
          </a:xfrm>
          <a:noFill/>
        </p:grpSpPr>
        <p:sp>
          <p:nvSpPr>
            <p:cNvPr id="56" name="Freeform 55"/>
            <p:cNvSpPr/>
            <p:nvPr/>
          </p:nvSpPr>
          <p:spPr>
            <a:xfrm>
              <a:off x="2637540" y="1599177"/>
              <a:ext cx="933512" cy="1105693"/>
            </a:xfrm>
            <a:custGeom>
              <a:avLst/>
              <a:gdLst>
                <a:gd name="connsiteX0" fmla="*/ 174149 w 1106762"/>
                <a:gd name="connsiteY0" fmla="*/ 74090 h 1098328"/>
                <a:gd name="connsiteX1" fmla="*/ 545624 w 1106762"/>
                <a:gd name="connsiteY1" fmla="*/ 35990 h 1098328"/>
                <a:gd name="connsiteX2" fmla="*/ 1098074 w 1106762"/>
                <a:gd name="connsiteY2" fmla="*/ 455090 h 1098328"/>
                <a:gd name="connsiteX3" fmla="*/ 840899 w 1106762"/>
                <a:gd name="connsiteY3" fmla="*/ 969440 h 1098328"/>
                <a:gd name="connsiteX4" fmla="*/ 278924 w 1106762"/>
                <a:gd name="connsiteY4" fmla="*/ 1064690 h 1098328"/>
                <a:gd name="connsiteX5" fmla="*/ 2699 w 1106762"/>
                <a:gd name="connsiteY5" fmla="*/ 493190 h 1098328"/>
                <a:gd name="connsiteX6" fmla="*/ 174149 w 1106762"/>
                <a:gd name="connsiteY6" fmla="*/ 74090 h 1098328"/>
                <a:gd name="connsiteX0" fmla="*/ 174149 w 1034162"/>
                <a:gd name="connsiteY0" fmla="*/ 85901 h 1105633"/>
                <a:gd name="connsiteX1" fmla="*/ 545624 w 1034162"/>
                <a:gd name="connsiteY1" fmla="*/ 47801 h 1105633"/>
                <a:gd name="connsiteX2" fmla="*/ 1021874 w 1034162"/>
                <a:gd name="connsiteY2" fmla="*/ 628826 h 1105633"/>
                <a:gd name="connsiteX3" fmla="*/ 840899 w 1034162"/>
                <a:gd name="connsiteY3" fmla="*/ 981251 h 1105633"/>
                <a:gd name="connsiteX4" fmla="*/ 278924 w 1034162"/>
                <a:gd name="connsiteY4" fmla="*/ 1076501 h 1105633"/>
                <a:gd name="connsiteX5" fmla="*/ 2699 w 1034162"/>
                <a:gd name="connsiteY5" fmla="*/ 505001 h 1105633"/>
                <a:gd name="connsiteX6" fmla="*/ 174149 w 1034162"/>
                <a:gd name="connsiteY6" fmla="*/ 85901 h 1105633"/>
                <a:gd name="connsiteX0" fmla="*/ 174149 w 1025471"/>
                <a:gd name="connsiteY0" fmla="*/ 85901 h 1077522"/>
                <a:gd name="connsiteX1" fmla="*/ 545624 w 1025471"/>
                <a:gd name="connsiteY1" fmla="*/ 47801 h 1077522"/>
                <a:gd name="connsiteX2" fmla="*/ 1021874 w 1025471"/>
                <a:gd name="connsiteY2" fmla="*/ 628826 h 1077522"/>
                <a:gd name="connsiteX3" fmla="*/ 278924 w 1025471"/>
                <a:gd name="connsiteY3" fmla="*/ 1076501 h 1077522"/>
                <a:gd name="connsiteX4" fmla="*/ 2699 w 1025471"/>
                <a:gd name="connsiteY4" fmla="*/ 505001 h 1077522"/>
                <a:gd name="connsiteX5" fmla="*/ 174149 w 1025471"/>
                <a:gd name="connsiteY5" fmla="*/ 85901 h 1077522"/>
                <a:gd name="connsiteX0" fmla="*/ 183806 w 1031666"/>
                <a:gd name="connsiteY0" fmla="*/ 85901 h 1144044"/>
                <a:gd name="connsiteX1" fmla="*/ 555281 w 1031666"/>
                <a:gd name="connsiteY1" fmla="*/ 47801 h 1144044"/>
                <a:gd name="connsiteX2" fmla="*/ 1031531 w 1031666"/>
                <a:gd name="connsiteY2" fmla="*/ 628826 h 1144044"/>
                <a:gd name="connsiteX3" fmla="*/ 507656 w 1031666"/>
                <a:gd name="connsiteY3" fmla="*/ 1143176 h 1144044"/>
                <a:gd name="connsiteX4" fmla="*/ 12356 w 1031666"/>
                <a:gd name="connsiteY4" fmla="*/ 505001 h 1144044"/>
                <a:gd name="connsiteX5" fmla="*/ 183806 w 1031666"/>
                <a:gd name="connsiteY5" fmla="*/ 85901 h 1144044"/>
                <a:gd name="connsiteX0" fmla="*/ 139603 w 987463"/>
                <a:gd name="connsiteY0" fmla="*/ 95084 h 1153227"/>
                <a:gd name="connsiteX1" fmla="*/ 511078 w 987463"/>
                <a:gd name="connsiteY1" fmla="*/ 56984 h 1153227"/>
                <a:gd name="connsiteX2" fmla="*/ 987328 w 987463"/>
                <a:gd name="connsiteY2" fmla="*/ 638009 h 1153227"/>
                <a:gd name="connsiteX3" fmla="*/ 463453 w 987463"/>
                <a:gd name="connsiteY3" fmla="*/ 1152359 h 1153227"/>
                <a:gd name="connsiteX4" fmla="*/ 15778 w 987463"/>
                <a:gd name="connsiteY4" fmla="*/ 704684 h 1153227"/>
                <a:gd name="connsiteX5" fmla="*/ 139603 w 987463"/>
                <a:gd name="connsiteY5" fmla="*/ 95084 h 1153227"/>
                <a:gd name="connsiteX0" fmla="*/ 126478 w 974338"/>
                <a:gd name="connsiteY0" fmla="*/ 95084 h 1153227"/>
                <a:gd name="connsiteX1" fmla="*/ 497953 w 974338"/>
                <a:gd name="connsiteY1" fmla="*/ 56984 h 1153227"/>
                <a:gd name="connsiteX2" fmla="*/ 974203 w 974338"/>
                <a:gd name="connsiteY2" fmla="*/ 638009 h 1153227"/>
                <a:gd name="connsiteX3" fmla="*/ 450328 w 974338"/>
                <a:gd name="connsiteY3" fmla="*/ 1152359 h 1153227"/>
                <a:gd name="connsiteX4" fmla="*/ 2653 w 974338"/>
                <a:gd name="connsiteY4" fmla="*/ 704684 h 1153227"/>
                <a:gd name="connsiteX5" fmla="*/ 126478 w 974338"/>
                <a:gd name="connsiteY5" fmla="*/ 95084 h 1153227"/>
                <a:gd name="connsiteX0" fmla="*/ 162 w 971847"/>
                <a:gd name="connsiteY0" fmla="*/ 647700 h 1096243"/>
                <a:gd name="connsiteX1" fmla="*/ 495462 w 971847"/>
                <a:gd name="connsiteY1" fmla="*/ 0 h 1096243"/>
                <a:gd name="connsiteX2" fmla="*/ 971712 w 971847"/>
                <a:gd name="connsiteY2" fmla="*/ 581025 h 1096243"/>
                <a:gd name="connsiteX3" fmla="*/ 447837 w 971847"/>
                <a:gd name="connsiteY3" fmla="*/ 1095375 h 1096243"/>
                <a:gd name="connsiteX4" fmla="*/ 162 w 971847"/>
                <a:gd name="connsiteY4" fmla="*/ 647700 h 1096243"/>
                <a:gd name="connsiteX0" fmla="*/ 7 w 971562"/>
                <a:gd name="connsiteY0" fmla="*/ 695325 h 1143886"/>
                <a:gd name="connsiteX1" fmla="*/ 457207 w 971562"/>
                <a:gd name="connsiteY1" fmla="*/ 0 h 1143886"/>
                <a:gd name="connsiteX2" fmla="*/ 971557 w 971562"/>
                <a:gd name="connsiteY2" fmla="*/ 628650 h 1143886"/>
                <a:gd name="connsiteX3" fmla="*/ 447682 w 971562"/>
                <a:gd name="connsiteY3" fmla="*/ 1143000 h 1143886"/>
                <a:gd name="connsiteX4" fmla="*/ 7 w 971562"/>
                <a:gd name="connsiteY4" fmla="*/ 695325 h 1143886"/>
                <a:gd name="connsiteX0" fmla="*/ 7 w 971565"/>
                <a:gd name="connsiteY0" fmla="*/ 695363 h 1143924"/>
                <a:gd name="connsiteX1" fmla="*/ 457207 w 971565"/>
                <a:gd name="connsiteY1" fmla="*/ 38 h 1143924"/>
                <a:gd name="connsiteX2" fmla="*/ 971557 w 971565"/>
                <a:gd name="connsiteY2" fmla="*/ 628688 h 1143924"/>
                <a:gd name="connsiteX3" fmla="*/ 447682 w 971565"/>
                <a:gd name="connsiteY3" fmla="*/ 1143038 h 1143924"/>
                <a:gd name="connsiteX4" fmla="*/ 7 w 971565"/>
                <a:gd name="connsiteY4" fmla="*/ 695363 h 1143924"/>
                <a:gd name="connsiteX0" fmla="*/ 26 w 971609"/>
                <a:gd name="connsiteY0" fmla="*/ 657267 h 1105813"/>
                <a:gd name="connsiteX1" fmla="*/ 466751 w 971609"/>
                <a:gd name="connsiteY1" fmla="*/ 42 h 1105813"/>
                <a:gd name="connsiteX2" fmla="*/ 971576 w 971609"/>
                <a:gd name="connsiteY2" fmla="*/ 590592 h 1105813"/>
                <a:gd name="connsiteX3" fmla="*/ 447701 w 971609"/>
                <a:gd name="connsiteY3" fmla="*/ 1104942 h 1105813"/>
                <a:gd name="connsiteX4" fmla="*/ 26 w 971609"/>
                <a:gd name="connsiteY4" fmla="*/ 657267 h 1105813"/>
                <a:gd name="connsiteX0" fmla="*/ 26 w 971609"/>
                <a:gd name="connsiteY0" fmla="*/ 657275 h 1106045"/>
                <a:gd name="connsiteX1" fmla="*/ 466751 w 971609"/>
                <a:gd name="connsiteY1" fmla="*/ 50 h 1106045"/>
                <a:gd name="connsiteX2" fmla="*/ 971576 w 971609"/>
                <a:gd name="connsiteY2" fmla="*/ 590600 h 1106045"/>
                <a:gd name="connsiteX3" fmla="*/ 447701 w 971609"/>
                <a:gd name="connsiteY3" fmla="*/ 1104950 h 1106045"/>
                <a:gd name="connsiteX4" fmla="*/ 26 w 971609"/>
                <a:gd name="connsiteY4" fmla="*/ 657275 h 1106045"/>
                <a:gd name="connsiteX0" fmla="*/ 26 w 933499"/>
                <a:gd name="connsiteY0" fmla="*/ 657245 h 1106225"/>
                <a:gd name="connsiteX1" fmla="*/ 466751 w 933499"/>
                <a:gd name="connsiteY1" fmla="*/ 20 h 1106225"/>
                <a:gd name="connsiteX2" fmla="*/ 933476 w 933499"/>
                <a:gd name="connsiteY2" fmla="*/ 638195 h 1106225"/>
                <a:gd name="connsiteX3" fmla="*/ 447701 w 933499"/>
                <a:gd name="connsiteY3" fmla="*/ 1104920 h 1106225"/>
                <a:gd name="connsiteX4" fmla="*/ 26 w 933499"/>
                <a:gd name="connsiteY4" fmla="*/ 657245 h 1106225"/>
                <a:gd name="connsiteX0" fmla="*/ 26 w 933499"/>
                <a:gd name="connsiteY0" fmla="*/ 657245 h 1104929"/>
                <a:gd name="connsiteX1" fmla="*/ 466751 w 933499"/>
                <a:gd name="connsiteY1" fmla="*/ 20 h 1104929"/>
                <a:gd name="connsiteX2" fmla="*/ 933476 w 933499"/>
                <a:gd name="connsiteY2" fmla="*/ 638195 h 1104929"/>
                <a:gd name="connsiteX3" fmla="*/ 447701 w 933499"/>
                <a:gd name="connsiteY3" fmla="*/ 1104920 h 1104929"/>
                <a:gd name="connsiteX4" fmla="*/ 26 w 933499"/>
                <a:gd name="connsiteY4" fmla="*/ 657245 h 1104929"/>
                <a:gd name="connsiteX0" fmla="*/ 24 w 933512"/>
                <a:gd name="connsiteY0" fmla="*/ 657242 h 1104923"/>
                <a:gd name="connsiteX1" fmla="*/ 466749 w 933512"/>
                <a:gd name="connsiteY1" fmla="*/ 17 h 1104923"/>
                <a:gd name="connsiteX2" fmla="*/ 933474 w 933512"/>
                <a:gd name="connsiteY2" fmla="*/ 638192 h 1104923"/>
                <a:gd name="connsiteX3" fmla="*/ 485799 w 933512"/>
                <a:gd name="connsiteY3" fmla="*/ 1104917 h 1104923"/>
                <a:gd name="connsiteX4" fmla="*/ 24 w 933512"/>
                <a:gd name="connsiteY4" fmla="*/ 657242 h 1104923"/>
                <a:gd name="connsiteX0" fmla="*/ 24 w 933512"/>
                <a:gd name="connsiteY0" fmla="*/ 657242 h 1105693"/>
                <a:gd name="connsiteX1" fmla="*/ 466749 w 933512"/>
                <a:gd name="connsiteY1" fmla="*/ 17 h 1105693"/>
                <a:gd name="connsiteX2" fmla="*/ 933474 w 933512"/>
                <a:gd name="connsiteY2" fmla="*/ 638192 h 1105693"/>
                <a:gd name="connsiteX3" fmla="*/ 485799 w 933512"/>
                <a:gd name="connsiteY3" fmla="*/ 1104917 h 1105693"/>
                <a:gd name="connsiteX4" fmla="*/ 24 w 933512"/>
                <a:gd name="connsiteY4" fmla="*/ 657242 h 110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512" h="1105693">
                  <a:moveTo>
                    <a:pt x="24" y="657242"/>
                  </a:moveTo>
                  <a:cubicBezTo>
                    <a:pt x="-3151" y="473092"/>
                    <a:pt x="311174" y="3192"/>
                    <a:pt x="466749" y="17"/>
                  </a:cubicBezTo>
                  <a:cubicBezTo>
                    <a:pt x="622324" y="-3158"/>
                    <a:pt x="930299" y="454042"/>
                    <a:pt x="933474" y="638192"/>
                  </a:cubicBezTo>
                  <a:cubicBezTo>
                    <a:pt x="936649" y="822342"/>
                    <a:pt x="741386" y="1106504"/>
                    <a:pt x="485799" y="1104917"/>
                  </a:cubicBezTo>
                  <a:cubicBezTo>
                    <a:pt x="277837" y="1122380"/>
                    <a:pt x="3199" y="841392"/>
                    <a:pt x="24" y="657242"/>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68" name="Freeform 67"/>
            <p:cNvSpPr/>
            <p:nvPr/>
          </p:nvSpPr>
          <p:spPr>
            <a:xfrm>
              <a:off x="2589871" y="2810052"/>
              <a:ext cx="1058351" cy="1941276"/>
            </a:xfrm>
            <a:custGeom>
              <a:avLst/>
              <a:gdLst>
                <a:gd name="connsiteX0" fmla="*/ 174149 w 1106762"/>
                <a:gd name="connsiteY0" fmla="*/ 74090 h 1098328"/>
                <a:gd name="connsiteX1" fmla="*/ 545624 w 1106762"/>
                <a:gd name="connsiteY1" fmla="*/ 35990 h 1098328"/>
                <a:gd name="connsiteX2" fmla="*/ 1098074 w 1106762"/>
                <a:gd name="connsiteY2" fmla="*/ 455090 h 1098328"/>
                <a:gd name="connsiteX3" fmla="*/ 840899 w 1106762"/>
                <a:gd name="connsiteY3" fmla="*/ 969440 h 1098328"/>
                <a:gd name="connsiteX4" fmla="*/ 278924 w 1106762"/>
                <a:gd name="connsiteY4" fmla="*/ 1064690 h 1098328"/>
                <a:gd name="connsiteX5" fmla="*/ 2699 w 1106762"/>
                <a:gd name="connsiteY5" fmla="*/ 493190 h 1098328"/>
                <a:gd name="connsiteX6" fmla="*/ 174149 w 1106762"/>
                <a:gd name="connsiteY6" fmla="*/ 74090 h 1098328"/>
                <a:gd name="connsiteX0" fmla="*/ 174149 w 1034162"/>
                <a:gd name="connsiteY0" fmla="*/ 85901 h 1105633"/>
                <a:gd name="connsiteX1" fmla="*/ 545624 w 1034162"/>
                <a:gd name="connsiteY1" fmla="*/ 47801 h 1105633"/>
                <a:gd name="connsiteX2" fmla="*/ 1021874 w 1034162"/>
                <a:gd name="connsiteY2" fmla="*/ 628826 h 1105633"/>
                <a:gd name="connsiteX3" fmla="*/ 840899 w 1034162"/>
                <a:gd name="connsiteY3" fmla="*/ 981251 h 1105633"/>
                <a:gd name="connsiteX4" fmla="*/ 278924 w 1034162"/>
                <a:gd name="connsiteY4" fmla="*/ 1076501 h 1105633"/>
                <a:gd name="connsiteX5" fmla="*/ 2699 w 1034162"/>
                <a:gd name="connsiteY5" fmla="*/ 505001 h 1105633"/>
                <a:gd name="connsiteX6" fmla="*/ 174149 w 1034162"/>
                <a:gd name="connsiteY6" fmla="*/ 85901 h 1105633"/>
                <a:gd name="connsiteX0" fmla="*/ 174149 w 1025471"/>
                <a:gd name="connsiteY0" fmla="*/ 85901 h 1077522"/>
                <a:gd name="connsiteX1" fmla="*/ 545624 w 1025471"/>
                <a:gd name="connsiteY1" fmla="*/ 47801 h 1077522"/>
                <a:gd name="connsiteX2" fmla="*/ 1021874 w 1025471"/>
                <a:gd name="connsiteY2" fmla="*/ 628826 h 1077522"/>
                <a:gd name="connsiteX3" fmla="*/ 278924 w 1025471"/>
                <a:gd name="connsiteY3" fmla="*/ 1076501 h 1077522"/>
                <a:gd name="connsiteX4" fmla="*/ 2699 w 1025471"/>
                <a:gd name="connsiteY4" fmla="*/ 505001 h 1077522"/>
                <a:gd name="connsiteX5" fmla="*/ 174149 w 1025471"/>
                <a:gd name="connsiteY5" fmla="*/ 85901 h 1077522"/>
                <a:gd name="connsiteX0" fmla="*/ 183806 w 1031666"/>
                <a:gd name="connsiteY0" fmla="*/ 85901 h 1144044"/>
                <a:gd name="connsiteX1" fmla="*/ 555281 w 1031666"/>
                <a:gd name="connsiteY1" fmla="*/ 47801 h 1144044"/>
                <a:gd name="connsiteX2" fmla="*/ 1031531 w 1031666"/>
                <a:gd name="connsiteY2" fmla="*/ 628826 h 1144044"/>
                <a:gd name="connsiteX3" fmla="*/ 507656 w 1031666"/>
                <a:gd name="connsiteY3" fmla="*/ 1143176 h 1144044"/>
                <a:gd name="connsiteX4" fmla="*/ 12356 w 1031666"/>
                <a:gd name="connsiteY4" fmla="*/ 505001 h 1144044"/>
                <a:gd name="connsiteX5" fmla="*/ 183806 w 1031666"/>
                <a:gd name="connsiteY5" fmla="*/ 85901 h 1144044"/>
                <a:gd name="connsiteX0" fmla="*/ 139603 w 987463"/>
                <a:gd name="connsiteY0" fmla="*/ 95084 h 1153227"/>
                <a:gd name="connsiteX1" fmla="*/ 511078 w 987463"/>
                <a:gd name="connsiteY1" fmla="*/ 56984 h 1153227"/>
                <a:gd name="connsiteX2" fmla="*/ 987328 w 987463"/>
                <a:gd name="connsiteY2" fmla="*/ 638009 h 1153227"/>
                <a:gd name="connsiteX3" fmla="*/ 463453 w 987463"/>
                <a:gd name="connsiteY3" fmla="*/ 1152359 h 1153227"/>
                <a:gd name="connsiteX4" fmla="*/ 15778 w 987463"/>
                <a:gd name="connsiteY4" fmla="*/ 704684 h 1153227"/>
                <a:gd name="connsiteX5" fmla="*/ 139603 w 987463"/>
                <a:gd name="connsiteY5" fmla="*/ 95084 h 1153227"/>
                <a:gd name="connsiteX0" fmla="*/ 126478 w 974338"/>
                <a:gd name="connsiteY0" fmla="*/ 95084 h 1153227"/>
                <a:gd name="connsiteX1" fmla="*/ 497953 w 974338"/>
                <a:gd name="connsiteY1" fmla="*/ 56984 h 1153227"/>
                <a:gd name="connsiteX2" fmla="*/ 974203 w 974338"/>
                <a:gd name="connsiteY2" fmla="*/ 638009 h 1153227"/>
                <a:gd name="connsiteX3" fmla="*/ 450328 w 974338"/>
                <a:gd name="connsiteY3" fmla="*/ 1152359 h 1153227"/>
                <a:gd name="connsiteX4" fmla="*/ 2653 w 974338"/>
                <a:gd name="connsiteY4" fmla="*/ 704684 h 1153227"/>
                <a:gd name="connsiteX5" fmla="*/ 126478 w 974338"/>
                <a:gd name="connsiteY5" fmla="*/ 95084 h 1153227"/>
                <a:gd name="connsiteX0" fmla="*/ 162 w 971847"/>
                <a:gd name="connsiteY0" fmla="*/ 647700 h 1096243"/>
                <a:gd name="connsiteX1" fmla="*/ 495462 w 971847"/>
                <a:gd name="connsiteY1" fmla="*/ 0 h 1096243"/>
                <a:gd name="connsiteX2" fmla="*/ 971712 w 971847"/>
                <a:gd name="connsiteY2" fmla="*/ 581025 h 1096243"/>
                <a:gd name="connsiteX3" fmla="*/ 447837 w 971847"/>
                <a:gd name="connsiteY3" fmla="*/ 1095375 h 1096243"/>
                <a:gd name="connsiteX4" fmla="*/ 162 w 971847"/>
                <a:gd name="connsiteY4" fmla="*/ 647700 h 1096243"/>
                <a:gd name="connsiteX0" fmla="*/ 7 w 971562"/>
                <a:gd name="connsiteY0" fmla="*/ 695325 h 1143886"/>
                <a:gd name="connsiteX1" fmla="*/ 457207 w 971562"/>
                <a:gd name="connsiteY1" fmla="*/ 0 h 1143886"/>
                <a:gd name="connsiteX2" fmla="*/ 971557 w 971562"/>
                <a:gd name="connsiteY2" fmla="*/ 628650 h 1143886"/>
                <a:gd name="connsiteX3" fmla="*/ 447682 w 971562"/>
                <a:gd name="connsiteY3" fmla="*/ 1143000 h 1143886"/>
                <a:gd name="connsiteX4" fmla="*/ 7 w 971562"/>
                <a:gd name="connsiteY4" fmla="*/ 695325 h 1143886"/>
                <a:gd name="connsiteX0" fmla="*/ 7 w 971565"/>
                <a:gd name="connsiteY0" fmla="*/ 695363 h 1143924"/>
                <a:gd name="connsiteX1" fmla="*/ 457207 w 971565"/>
                <a:gd name="connsiteY1" fmla="*/ 38 h 1143924"/>
                <a:gd name="connsiteX2" fmla="*/ 971557 w 971565"/>
                <a:gd name="connsiteY2" fmla="*/ 628688 h 1143924"/>
                <a:gd name="connsiteX3" fmla="*/ 447682 w 971565"/>
                <a:gd name="connsiteY3" fmla="*/ 1143038 h 1143924"/>
                <a:gd name="connsiteX4" fmla="*/ 7 w 971565"/>
                <a:gd name="connsiteY4" fmla="*/ 695363 h 1143924"/>
                <a:gd name="connsiteX0" fmla="*/ 26 w 971609"/>
                <a:gd name="connsiteY0" fmla="*/ 657267 h 1105813"/>
                <a:gd name="connsiteX1" fmla="*/ 466751 w 971609"/>
                <a:gd name="connsiteY1" fmla="*/ 42 h 1105813"/>
                <a:gd name="connsiteX2" fmla="*/ 971576 w 971609"/>
                <a:gd name="connsiteY2" fmla="*/ 590592 h 1105813"/>
                <a:gd name="connsiteX3" fmla="*/ 447701 w 971609"/>
                <a:gd name="connsiteY3" fmla="*/ 1104942 h 1105813"/>
                <a:gd name="connsiteX4" fmla="*/ 26 w 971609"/>
                <a:gd name="connsiteY4" fmla="*/ 657267 h 1105813"/>
                <a:gd name="connsiteX0" fmla="*/ 26 w 971609"/>
                <a:gd name="connsiteY0" fmla="*/ 657275 h 1106045"/>
                <a:gd name="connsiteX1" fmla="*/ 466751 w 971609"/>
                <a:gd name="connsiteY1" fmla="*/ 50 h 1106045"/>
                <a:gd name="connsiteX2" fmla="*/ 971576 w 971609"/>
                <a:gd name="connsiteY2" fmla="*/ 590600 h 1106045"/>
                <a:gd name="connsiteX3" fmla="*/ 447701 w 971609"/>
                <a:gd name="connsiteY3" fmla="*/ 1104950 h 1106045"/>
                <a:gd name="connsiteX4" fmla="*/ 26 w 971609"/>
                <a:gd name="connsiteY4" fmla="*/ 657275 h 1106045"/>
                <a:gd name="connsiteX0" fmla="*/ 26 w 933499"/>
                <a:gd name="connsiteY0" fmla="*/ 657245 h 1106225"/>
                <a:gd name="connsiteX1" fmla="*/ 466751 w 933499"/>
                <a:gd name="connsiteY1" fmla="*/ 20 h 1106225"/>
                <a:gd name="connsiteX2" fmla="*/ 933476 w 933499"/>
                <a:gd name="connsiteY2" fmla="*/ 638195 h 1106225"/>
                <a:gd name="connsiteX3" fmla="*/ 447701 w 933499"/>
                <a:gd name="connsiteY3" fmla="*/ 1104920 h 1106225"/>
                <a:gd name="connsiteX4" fmla="*/ 26 w 933499"/>
                <a:gd name="connsiteY4" fmla="*/ 657245 h 1106225"/>
                <a:gd name="connsiteX0" fmla="*/ 26 w 933499"/>
                <a:gd name="connsiteY0" fmla="*/ 657245 h 1104929"/>
                <a:gd name="connsiteX1" fmla="*/ 466751 w 933499"/>
                <a:gd name="connsiteY1" fmla="*/ 20 h 1104929"/>
                <a:gd name="connsiteX2" fmla="*/ 933476 w 933499"/>
                <a:gd name="connsiteY2" fmla="*/ 638195 h 1104929"/>
                <a:gd name="connsiteX3" fmla="*/ 447701 w 933499"/>
                <a:gd name="connsiteY3" fmla="*/ 1104920 h 1104929"/>
                <a:gd name="connsiteX4" fmla="*/ 26 w 933499"/>
                <a:gd name="connsiteY4" fmla="*/ 657245 h 1104929"/>
                <a:gd name="connsiteX0" fmla="*/ 24 w 933512"/>
                <a:gd name="connsiteY0" fmla="*/ 657242 h 1104923"/>
                <a:gd name="connsiteX1" fmla="*/ 466749 w 933512"/>
                <a:gd name="connsiteY1" fmla="*/ 17 h 1104923"/>
                <a:gd name="connsiteX2" fmla="*/ 933474 w 933512"/>
                <a:gd name="connsiteY2" fmla="*/ 638192 h 1104923"/>
                <a:gd name="connsiteX3" fmla="*/ 485799 w 933512"/>
                <a:gd name="connsiteY3" fmla="*/ 1104917 h 1104923"/>
                <a:gd name="connsiteX4" fmla="*/ 24 w 933512"/>
                <a:gd name="connsiteY4" fmla="*/ 657242 h 1104923"/>
                <a:gd name="connsiteX0" fmla="*/ 24 w 933512"/>
                <a:gd name="connsiteY0" fmla="*/ 657242 h 1105693"/>
                <a:gd name="connsiteX1" fmla="*/ 466749 w 933512"/>
                <a:gd name="connsiteY1" fmla="*/ 17 h 1105693"/>
                <a:gd name="connsiteX2" fmla="*/ 933474 w 933512"/>
                <a:gd name="connsiteY2" fmla="*/ 638192 h 1105693"/>
                <a:gd name="connsiteX3" fmla="*/ 485799 w 933512"/>
                <a:gd name="connsiteY3" fmla="*/ 1104917 h 1105693"/>
                <a:gd name="connsiteX4" fmla="*/ 24 w 933512"/>
                <a:gd name="connsiteY4" fmla="*/ 657242 h 1105693"/>
                <a:gd name="connsiteX0" fmla="*/ 1058 w 937514"/>
                <a:gd name="connsiteY0" fmla="*/ 657248 h 1933830"/>
                <a:gd name="connsiteX1" fmla="*/ 467783 w 937514"/>
                <a:gd name="connsiteY1" fmla="*/ 23 h 1933830"/>
                <a:gd name="connsiteX2" fmla="*/ 934508 w 937514"/>
                <a:gd name="connsiteY2" fmla="*/ 638198 h 1933830"/>
                <a:gd name="connsiteX3" fmla="*/ 601133 w 937514"/>
                <a:gd name="connsiteY3" fmla="*/ 1933598 h 1933830"/>
                <a:gd name="connsiteX4" fmla="*/ 1058 w 937514"/>
                <a:gd name="connsiteY4" fmla="*/ 657248 h 1933830"/>
                <a:gd name="connsiteX0" fmla="*/ 1058 w 980137"/>
                <a:gd name="connsiteY0" fmla="*/ 657248 h 1934732"/>
                <a:gd name="connsiteX1" fmla="*/ 467783 w 980137"/>
                <a:gd name="connsiteY1" fmla="*/ 23 h 1934732"/>
                <a:gd name="connsiteX2" fmla="*/ 934508 w 980137"/>
                <a:gd name="connsiteY2" fmla="*/ 638198 h 1934732"/>
                <a:gd name="connsiteX3" fmla="*/ 601133 w 980137"/>
                <a:gd name="connsiteY3" fmla="*/ 1933598 h 1934732"/>
                <a:gd name="connsiteX4" fmla="*/ 1058 w 980137"/>
                <a:gd name="connsiteY4" fmla="*/ 657248 h 1934732"/>
                <a:gd name="connsiteX0" fmla="*/ 1082 w 1011740"/>
                <a:gd name="connsiteY0" fmla="*/ 657744 h 1935367"/>
                <a:gd name="connsiteX1" fmla="*/ 467807 w 1011740"/>
                <a:gd name="connsiteY1" fmla="*/ 519 h 1935367"/>
                <a:gd name="connsiteX2" fmla="*/ 982157 w 1011740"/>
                <a:gd name="connsiteY2" fmla="*/ 752994 h 1935367"/>
                <a:gd name="connsiteX3" fmla="*/ 601157 w 1011740"/>
                <a:gd name="connsiteY3" fmla="*/ 1934094 h 1935367"/>
                <a:gd name="connsiteX4" fmla="*/ 1082 w 1011740"/>
                <a:gd name="connsiteY4" fmla="*/ 657744 h 1935367"/>
                <a:gd name="connsiteX0" fmla="*/ 991 w 1049749"/>
                <a:gd name="connsiteY0" fmla="*/ 704970 h 1934968"/>
                <a:gd name="connsiteX1" fmla="*/ 505816 w 1049749"/>
                <a:gd name="connsiteY1" fmla="*/ 120 h 1934968"/>
                <a:gd name="connsiteX2" fmla="*/ 1020166 w 1049749"/>
                <a:gd name="connsiteY2" fmla="*/ 752595 h 1934968"/>
                <a:gd name="connsiteX3" fmla="*/ 639166 w 1049749"/>
                <a:gd name="connsiteY3" fmla="*/ 1933695 h 1934968"/>
                <a:gd name="connsiteX4" fmla="*/ 991 w 1049749"/>
                <a:gd name="connsiteY4" fmla="*/ 704970 h 1934968"/>
                <a:gd name="connsiteX0" fmla="*/ 1019 w 1049777"/>
                <a:gd name="connsiteY0" fmla="*/ 705422 h 1935420"/>
                <a:gd name="connsiteX1" fmla="*/ 505844 w 1049777"/>
                <a:gd name="connsiteY1" fmla="*/ 572 h 1935420"/>
                <a:gd name="connsiteX2" fmla="*/ 1020194 w 1049777"/>
                <a:gd name="connsiteY2" fmla="*/ 753047 h 1935420"/>
                <a:gd name="connsiteX3" fmla="*/ 639194 w 1049777"/>
                <a:gd name="connsiteY3" fmla="*/ 1934147 h 1935420"/>
                <a:gd name="connsiteX4" fmla="*/ 1019 w 1049777"/>
                <a:gd name="connsiteY4" fmla="*/ 705422 h 1935420"/>
                <a:gd name="connsiteX0" fmla="*/ 1863 w 1050621"/>
                <a:gd name="connsiteY0" fmla="*/ 706871 h 1936869"/>
                <a:gd name="connsiteX1" fmla="*/ 506688 w 1050621"/>
                <a:gd name="connsiteY1" fmla="*/ 2021 h 1936869"/>
                <a:gd name="connsiteX2" fmla="*/ 1021038 w 1050621"/>
                <a:gd name="connsiteY2" fmla="*/ 754496 h 1936869"/>
                <a:gd name="connsiteX3" fmla="*/ 640038 w 1050621"/>
                <a:gd name="connsiteY3" fmla="*/ 1935596 h 1936869"/>
                <a:gd name="connsiteX4" fmla="*/ 1863 w 1050621"/>
                <a:gd name="connsiteY4" fmla="*/ 706871 h 1936869"/>
                <a:gd name="connsiteX0" fmla="*/ 1827 w 1060110"/>
                <a:gd name="connsiteY0" fmla="*/ 1109740 h 1940030"/>
                <a:gd name="connsiteX1" fmla="*/ 516177 w 1060110"/>
                <a:gd name="connsiteY1" fmla="*/ 4840 h 1940030"/>
                <a:gd name="connsiteX2" fmla="*/ 1030527 w 1060110"/>
                <a:gd name="connsiteY2" fmla="*/ 757315 h 1940030"/>
                <a:gd name="connsiteX3" fmla="*/ 649527 w 1060110"/>
                <a:gd name="connsiteY3" fmla="*/ 1938415 h 1940030"/>
                <a:gd name="connsiteX4" fmla="*/ 1827 w 1060110"/>
                <a:gd name="connsiteY4" fmla="*/ 1109740 h 1940030"/>
                <a:gd name="connsiteX0" fmla="*/ 68 w 1058351"/>
                <a:gd name="connsiteY0" fmla="*/ 1109740 h 1941276"/>
                <a:gd name="connsiteX1" fmla="*/ 514418 w 1058351"/>
                <a:gd name="connsiteY1" fmla="*/ 4840 h 1941276"/>
                <a:gd name="connsiteX2" fmla="*/ 1028768 w 1058351"/>
                <a:gd name="connsiteY2" fmla="*/ 757315 h 1941276"/>
                <a:gd name="connsiteX3" fmla="*/ 647768 w 1058351"/>
                <a:gd name="connsiteY3" fmla="*/ 1938415 h 1941276"/>
                <a:gd name="connsiteX4" fmla="*/ 68 w 1058351"/>
                <a:gd name="connsiteY4" fmla="*/ 1109740 h 1941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351" h="1941276">
                  <a:moveTo>
                    <a:pt x="68" y="1109740"/>
                  </a:moveTo>
                  <a:cubicBezTo>
                    <a:pt x="6418" y="301703"/>
                    <a:pt x="342968" y="63577"/>
                    <a:pt x="514418" y="4840"/>
                  </a:cubicBezTo>
                  <a:cubicBezTo>
                    <a:pt x="685868" y="-53897"/>
                    <a:pt x="1006543" y="435053"/>
                    <a:pt x="1028768" y="757315"/>
                  </a:cubicBezTo>
                  <a:cubicBezTo>
                    <a:pt x="1050993" y="1079577"/>
                    <a:pt x="1179580" y="1978102"/>
                    <a:pt x="647768" y="1938415"/>
                  </a:cubicBezTo>
                  <a:cubicBezTo>
                    <a:pt x="439806" y="1955878"/>
                    <a:pt x="-6282" y="1917777"/>
                    <a:pt x="68" y="1109740"/>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69" name="TextBox 68"/>
            <p:cNvSpPr txBox="1"/>
            <p:nvPr/>
          </p:nvSpPr>
          <p:spPr>
            <a:xfrm>
              <a:off x="3426993" y="4389659"/>
              <a:ext cx="276038" cy="307777"/>
            </a:xfrm>
            <a:prstGeom prst="rect">
              <a:avLst/>
            </a:prstGeom>
            <a:grpFill/>
            <a:ln>
              <a:noFill/>
            </a:ln>
          </p:spPr>
          <p:txBody>
            <a:bodyPr wrap="none">
              <a:spAutoFit/>
            </a:bodyPr>
            <a:lstStyle/>
            <a:p>
              <a:pPr>
                <a:defRPr/>
              </a:pPr>
              <a:r>
                <a:rPr lang="en-US" sz="1400" dirty="0">
                  <a:solidFill>
                    <a:srgbClr val="004992"/>
                  </a:solidFill>
                </a:rPr>
                <a:t>7</a:t>
              </a:r>
            </a:p>
          </p:txBody>
        </p:sp>
        <p:sp>
          <p:nvSpPr>
            <p:cNvPr id="70" name="TextBox 69"/>
            <p:cNvSpPr txBox="1"/>
            <p:nvPr/>
          </p:nvSpPr>
          <p:spPr>
            <a:xfrm>
              <a:off x="3356299" y="2349997"/>
              <a:ext cx="276038" cy="307777"/>
            </a:xfrm>
            <a:prstGeom prst="rect">
              <a:avLst/>
            </a:prstGeom>
            <a:grpFill/>
            <a:ln>
              <a:noFill/>
            </a:ln>
          </p:spPr>
          <p:txBody>
            <a:bodyPr wrap="none">
              <a:spAutoFit/>
            </a:bodyPr>
            <a:lstStyle/>
            <a:p>
              <a:pPr>
                <a:defRPr/>
              </a:pPr>
              <a:r>
                <a:rPr lang="en-US" sz="1400" dirty="0">
                  <a:solidFill>
                    <a:srgbClr val="004992"/>
                  </a:solidFill>
                </a:rPr>
                <a:t>8</a:t>
              </a:r>
            </a:p>
          </p:txBody>
        </p:sp>
      </p:grpSp>
      <p:grpSp>
        <p:nvGrpSpPr>
          <p:cNvPr id="19" name="Group 18"/>
          <p:cNvGrpSpPr/>
          <p:nvPr/>
        </p:nvGrpSpPr>
        <p:grpSpPr>
          <a:xfrm>
            <a:off x="2637540" y="2922364"/>
            <a:ext cx="933512" cy="1105693"/>
            <a:chOff x="2637540" y="2922364"/>
            <a:chExt cx="933512" cy="1105693"/>
          </a:xfrm>
          <a:noFill/>
        </p:grpSpPr>
        <p:sp>
          <p:nvSpPr>
            <p:cNvPr id="59" name="Freeform 58"/>
            <p:cNvSpPr/>
            <p:nvPr/>
          </p:nvSpPr>
          <p:spPr>
            <a:xfrm>
              <a:off x="2637540" y="2922364"/>
              <a:ext cx="933512" cy="1105693"/>
            </a:xfrm>
            <a:custGeom>
              <a:avLst/>
              <a:gdLst>
                <a:gd name="connsiteX0" fmla="*/ 174149 w 1106762"/>
                <a:gd name="connsiteY0" fmla="*/ 74090 h 1098328"/>
                <a:gd name="connsiteX1" fmla="*/ 545624 w 1106762"/>
                <a:gd name="connsiteY1" fmla="*/ 35990 h 1098328"/>
                <a:gd name="connsiteX2" fmla="*/ 1098074 w 1106762"/>
                <a:gd name="connsiteY2" fmla="*/ 455090 h 1098328"/>
                <a:gd name="connsiteX3" fmla="*/ 840899 w 1106762"/>
                <a:gd name="connsiteY3" fmla="*/ 969440 h 1098328"/>
                <a:gd name="connsiteX4" fmla="*/ 278924 w 1106762"/>
                <a:gd name="connsiteY4" fmla="*/ 1064690 h 1098328"/>
                <a:gd name="connsiteX5" fmla="*/ 2699 w 1106762"/>
                <a:gd name="connsiteY5" fmla="*/ 493190 h 1098328"/>
                <a:gd name="connsiteX6" fmla="*/ 174149 w 1106762"/>
                <a:gd name="connsiteY6" fmla="*/ 74090 h 1098328"/>
                <a:gd name="connsiteX0" fmla="*/ 174149 w 1034162"/>
                <a:gd name="connsiteY0" fmla="*/ 85901 h 1105633"/>
                <a:gd name="connsiteX1" fmla="*/ 545624 w 1034162"/>
                <a:gd name="connsiteY1" fmla="*/ 47801 h 1105633"/>
                <a:gd name="connsiteX2" fmla="*/ 1021874 w 1034162"/>
                <a:gd name="connsiteY2" fmla="*/ 628826 h 1105633"/>
                <a:gd name="connsiteX3" fmla="*/ 840899 w 1034162"/>
                <a:gd name="connsiteY3" fmla="*/ 981251 h 1105633"/>
                <a:gd name="connsiteX4" fmla="*/ 278924 w 1034162"/>
                <a:gd name="connsiteY4" fmla="*/ 1076501 h 1105633"/>
                <a:gd name="connsiteX5" fmla="*/ 2699 w 1034162"/>
                <a:gd name="connsiteY5" fmla="*/ 505001 h 1105633"/>
                <a:gd name="connsiteX6" fmla="*/ 174149 w 1034162"/>
                <a:gd name="connsiteY6" fmla="*/ 85901 h 1105633"/>
                <a:gd name="connsiteX0" fmla="*/ 174149 w 1025471"/>
                <a:gd name="connsiteY0" fmla="*/ 85901 h 1077522"/>
                <a:gd name="connsiteX1" fmla="*/ 545624 w 1025471"/>
                <a:gd name="connsiteY1" fmla="*/ 47801 h 1077522"/>
                <a:gd name="connsiteX2" fmla="*/ 1021874 w 1025471"/>
                <a:gd name="connsiteY2" fmla="*/ 628826 h 1077522"/>
                <a:gd name="connsiteX3" fmla="*/ 278924 w 1025471"/>
                <a:gd name="connsiteY3" fmla="*/ 1076501 h 1077522"/>
                <a:gd name="connsiteX4" fmla="*/ 2699 w 1025471"/>
                <a:gd name="connsiteY4" fmla="*/ 505001 h 1077522"/>
                <a:gd name="connsiteX5" fmla="*/ 174149 w 1025471"/>
                <a:gd name="connsiteY5" fmla="*/ 85901 h 1077522"/>
                <a:gd name="connsiteX0" fmla="*/ 183806 w 1031666"/>
                <a:gd name="connsiteY0" fmla="*/ 85901 h 1144044"/>
                <a:gd name="connsiteX1" fmla="*/ 555281 w 1031666"/>
                <a:gd name="connsiteY1" fmla="*/ 47801 h 1144044"/>
                <a:gd name="connsiteX2" fmla="*/ 1031531 w 1031666"/>
                <a:gd name="connsiteY2" fmla="*/ 628826 h 1144044"/>
                <a:gd name="connsiteX3" fmla="*/ 507656 w 1031666"/>
                <a:gd name="connsiteY3" fmla="*/ 1143176 h 1144044"/>
                <a:gd name="connsiteX4" fmla="*/ 12356 w 1031666"/>
                <a:gd name="connsiteY4" fmla="*/ 505001 h 1144044"/>
                <a:gd name="connsiteX5" fmla="*/ 183806 w 1031666"/>
                <a:gd name="connsiteY5" fmla="*/ 85901 h 1144044"/>
                <a:gd name="connsiteX0" fmla="*/ 139603 w 987463"/>
                <a:gd name="connsiteY0" fmla="*/ 95084 h 1153227"/>
                <a:gd name="connsiteX1" fmla="*/ 511078 w 987463"/>
                <a:gd name="connsiteY1" fmla="*/ 56984 h 1153227"/>
                <a:gd name="connsiteX2" fmla="*/ 987328 w 987463"/>
                <a:gd name="connsiteY2" fmla="*/ 638009 h 1153227"/>
                <a:gd name="connsiteX3" fmla="*/ 463453 w 987463"/>
                <a:gd name="connsiteY3" fmla="*/ 1152359 h 1153227"/>
                <a:gd name="connsiteX4" fmla="*/ 15778 w 987463"/>
                <a:gd name="connsiteY4" fmla="*/ 704684 h 1153227"/>
                <a:gd name="connsiteX5" fmla="*/ 139603 w 987463"/>
                <a:gd name="connsiteY5" fmla="*/ 95084 h 1153227"/>
                <a:gd name="connsiteX0" fmla="*/ 126478 w 974338"/>
                <a:gd name="connsiteY0" fmla="*/ 95084 h 1153227"/>
                <a:gd name="connsiteX1" fmla="*/ 497953 w 974338"/>
                <a:gd name="connsiteY1" fmla="*/ 56984 h 1153227"/>
                <a:gd name="connsiteX2" fmla="*/ 974203 w 974338"/>
                <a:gd name="connsiteY2" fmla="*/ 638009 h 1153227"/>
                <a:gd name="connsiteX3" fmla="*/ 450328 w 974338"/>
                <a:gd name="connsiteY3" fmla="*/ 1152359 h 1153227"/>
                <a:gd name="connsiteX4" fmla="*/ 2653 w 974338"/>
                <a:gd name="connsiteY4" fmla="*/ 704684 h 1153227"/>
                <a:gd name="connsiteX5" fmla="*/ 126478 w 974338"/>
                <a:gd name="connsiteY5" fmla="*/ 95084 h 1153227"/>
                <a:gd name="connsiteX0" fmla="*/ 162 w 971847"/>
                <a:gd name="connsiteY0" fmla="*/ 647700 h 1096243"/>
                <a:gd name="connsiteX1" fmla="*/ 495462 w 971847"/>
                <a:gd name="connsiteY1" fmla="*/ 0 h 1096243"/>
                <a:gd name="connsiteX2" fmla="*/ 971712 w 971847"/>
                <a:gd name="connsiteY2" fmla="*/ 581025 h 1096243"/>
                <a:gd name="connsiteX3" fmla="*/ 447837 w 971847"/>
                <a:gd name="connsiteY3" fmla="*/ 1095375 h 1096243"/>
                <a:gd name="connsiteX4" fmla="*/ 162 w 971847"/>
                <a:gd name="connsiteY4" fmla="*/ 647700 h 1096243"/>
                <a:gd name="connsiteX0" fmla="*/ 7 w 971562"/>
                <a:gd name="connsiteY0" fmla="*/ 695325 h 1143886"/>
                <a:gd name="connsiteX1" fmla="*/ 457207 w 971562"/>
                <a:gd name="connsiteY1" fmla="*/ 0 h 1143886"/>
                <a:gd name="connsiteX2" fmla="*/ 971557 w 971562"/>
                <a:gd name="connsiteY2" fmla="*/ 628650 h 1143886"/>
                <a:gd name="connsiteX3" fmla="*/ 447682 w 971562"/>
                <a:gd name="connsiteY3" fmla="*/ 1143000 h 1143886"/>
                <a:gd name="connsiteX4" fmla="*/ 7 w 971562"/>
                <a:gd name="connsiteY4" fmla="*/ 695325 h 1143886"/>
                <a:gd name="connsiteX0" fmla="*/ 7 w 971565"/>
                <a:gd name="connsiteY0" fmla="*/ 695363 h 1143924"/>
                <a:gd name="connsiteX1" fmla="*/ 457207 w 971565"/>
                <a:gd name="connsiteY1" fmla="*/ 38 h 1143924"/>
                <a:gd name="connsiteX2" fmla="*/ 971557 w 971565"/>
                <a:gd name="connsiteY2" fmla="*/ 628688 h 1143924"/>
                <a:gd name="connsiteX3" fmla="*/ 447682 w 971565"/>
                <a:gd name="connsiteY3" fmla="*/ 1143038 h 1143924"/>
                <a:gd name="connsiteX4" fmla="*/ 7 w 971565"/>
                <a:gd name="connsiteY4" fmla="*/ 695363 h 1143924"/>
                <a:gd name="connsiteX0" fmla="*/ 26 w 971609"/>
                <a:gd name="connsiteY0" fmla="*/ 657267 h 1105813"/>
                <a:gd name="connsiteX1" fmla="*/ 466751 w 971609"/>
                <a:gd name="connsiteY1" fmla="*/ 42 h 1105813"/>
                <a:gd name="connsiteX2" fmla="*/ 971576 w 971609"/>
                <a:gd name="connsiteY2" fmla="*/ 590592 h 1105813"/>
                <a:gd name="connsiteX3" fmla="*/ 447701 w 971609"/>
                <a:gd name="connsiteY3" fmla="*/ 1104942 h 1105813"/>
                <a:gd name="connsiteX4" fmla="*/ 26 w 971609"/>
                <a:gd name="connsiteY4" fmla="*/ 657267 h 1105813"/>
                <a:gd name="connsiteX0" fmla="*/ 26 w 971609"/>
                <a:gd name="connsiteY0" fmla="*/ 657275 h 1106045"/>
                <a:gd name="connsiteX1" fmla="*/ 466751 w 971609"/>
                <a:gd name="connsiteY1" fmla="*/ 50 h 1106045"/>
                <a:gd name="connsiteX2" fmla="*/ 971576 w 971609"/>
                <a:gd name="connsiteY2" fmla="*/ 590600 h 1106045"/>
                <a:gd name="connsiteX3" fmla="*/ 447701 w 971609"/>
                <a:gd name="connsiteY3" fmla="*/ 1104950 h 1106045"/>
                <a:gd name="connsiteX4" fmla="*/ 26 w 971609"/>
                <a:gd name="connsiteY4" fmla="*/ 657275 h 1106045"/>
                <a:gd name="connsiteX0" fmla="*/ 26 w 933499"/>
                <a:gd name="connsiteY0" fmla="*/ 657245 h 1106225"/>
                <a:gd name="connsiteX1" fmla="*/ 466751 w 933499"/>
                <a:gd name="connsiteY1" fmla="*/ 20 h 1106225"/>
                <a:gd name="connsiteX2" fmla="*/ 933476 w 933499"/>
                <a:gd name="connsiteY2" fmla="*/ 638195 h 1106225"/>
                <a:gd name="connsiteX3" fmla="*/ 447701 w 933499"/>
                <a:gd name="connsiteY3" fmla="*/ 1104920 h 1106225"/>
                <a:gd name="connsiteX4" fmla="*/ 26 w 933499"/>
                <a:gd name="connsiteY4" fmla="*/ 657245 h 1106225"/>
                <a:gd name="connsiteX0" fmla="*/ 26 w 933499"/>
                <a:gd name="connsiteY0" fmla="*/ 657245 h 1104929"/>
                <a:gd name="connsiteX1" fmla="*/ 466751 w 933499"/>
                <a:gd name="connsiteY1" fmla="*/ 20 h 1104929"/>
                <a:gd name="connsiteX2" fmla="*/ 933476 w 933499"/>
                <a:gd name="connsiteY2" fmla="*/ 638195 h 1104929"/>
                <a:gd name="connsiteX3" fmla="*/ 447701 w 933499"/>
                <a:gd name="connsiteY3" fmla="*/ 1104920 h 1104929"/>
                <a:gd name="connsiteX4" fmla="*/ 26 w 933499"/>
                <a:gd name="connsiteY4" fmla="*/ 657245 h 1104929"/>
                <a:gd name="connsiteX0" fmla="*/ 24 w 933512"/>
                <a:gd name="connsiteY0" fmla="*/ 657242 h 1104923"/>
                <a:gd name="connsiteX1" fmla="*/ 466749 w 933512"/>
                <a:gd name="connsiteY1" fmla="*/ 17 h 1104923"/>
                <a:gd name="connsiteX2" fmla="*/ 933474 w 933512"/>
                <a:gd name="connsiteY2" fmla="*/ 638192 h 1104923"/>
                <a:gd name="connsiteX3" fmla="*/ 485799 w 933512"/>
                <a:gd name="connsiteY3" fmla="*/ 1104917 h 1104923"/>
                <a:gd name="connsiteX4" fmla="*/ 24 w 933512"/>
                <a:gd name="connsiteY4" fmla="*/ 657242 h 1104923"/>
                <a:gd name="connsiteX0" fmla="*/ 24 w 933512"/>
                <a:gd name="connsiteY0" fmla="*/ 657242 h 1105693"/>
                <a:gd name="connsiteX1" fmla="*/ 466749 w 933512"/>
                <a:gd name="connsiteY1" fmla="*/ 17 h 1105693"/>
                <a:gd name="connsiteX2" fmla="*/ 933474 w 933512"/>
                <a:gd name="connsiteY2" fmla="*/ 638192 h 1105693"/>
                <a:gd name="connsiteX3" fmla="*/ 485799 w 933512"/>
                <a:gd name="connsiteY3" fmla="*/ 1104917 h 1105693"/>
                <a:gd name="connsiteX4" fmla="*/ 24 w 933512"/>
                <a:gd name="connsiteY4" fmla="*/ 657242 h 110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512" h="1105693">
                  <a:moveTo>
                    <a:pt x="24" y="657242"/>
                  </a:moveTo>
                  <a:cubicBezTo>
                    <a:pt x="-3151" y="473092"/>
                    <a:pt x="311174" y="3192"/>
                    <a:pt x="466749" y="17"/>
                  </a:cubicBezTo>
                  <a:cubicBezTo>
                    <a:pt x="622324" y="-3158"/>
                    <a:pt x="930299" y="454042"/>
                    <a:pt x="933474" y="638192"/>
                  </a:cubicBezTo>
                  <a:cubicBezTo>
                    <a:pt x="936649" y="822342"/>
                    <a:pt x="741386" y="1106504"/>
                    <a:pt x="485799" y="1104917"/>
                  </a:cubicBezTo>
                  <a:cubicBezTo>
                    <a:pt x="277837" y="1122380"/>
                    <a:pt x="3199" y="841392"/>
                    <a:pt x="24" y="657242"/>
                  </a:cubicBezTo>
                  <a:close/>
                </a:path>
              </a:pathLst>
            </a:custGeom>
            <a:grpFill/>
            <a:ln w="127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992"/>
                </a:solidFill>
              </a:endParaRPr>
            </a:p>
          </p:txBody>
        </p:sp>
        <p:sp>
          <p:nvSpPr>
            <p:cNvPr id="71" name="TextBox 70"/>
            <p:cNvSpPr txBox="1"/>
            <p:nvPr/>
          </p:nvSpPr>
          <p:spPr>
            <a:xfrm>
              <a:off x="2756687" y="3091499"/>
              <a:ext cx="276038" cy="307777"/>
            </a:xfrm>
            <a:prstGeom prst="rect">
              <a:avLst/>
            </a:prstGeom>
            <a:grpFill/>
            <a:ln>
              <a:noFill/>
            </a:ln>
          </p:spPr>
          <p:txBody>
            <a:bodyPr wrap="none">
              <a:spAutoFit/>
            </a:bodyPr>
            <a:lstStyle/>
            <a:p>
              <a:pPr>
                <a:defRPr/>
              </a:pPr>
              <a:r>
                <a:rPr lang="en-US" sz="1400" dirty="0">
                  <a:solidFill>
                    <a:srgbClr val="004992"/>
                  </a:solidFill>
                </a:rPr>
                <a:t>9</a:t>
              </a:r>
            </a:p>
          </p:txBody>
        </p:sp>
      </p:grpSp>
      <p:sp>
        <p:nvSpPr>
          <p:cNvPr id="97304" name="Rectangle 46"/>
          <p:cNvSpPr>
            <a:spLocks noChangeArrowheads="1"/>
          </p:cNvSpPr>
          <p:nvPr/>
        </p:nvSpPr>
        <p:spPr bwMode="auto">
          <a:xfrm>
            <a:off x="954088" y="5403850"/>
            <a:ext cx="7037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t>Cohesive Blocking</a:t>
            </a:r>
          </a:p>
          <a:p>
            <a:pPr lvl="1" eaLnBrk="1" hangingPunct="1">
              <a:spcBef>
                <a:spcPct val="0"/>
              </a:spcBef>
              <a:buFontTx/>
              <a:buNone/>
            </a:pPr>
            <a:r>
              <a:rPr lang="en-US" altLang="en-US" sz="2000"/>
              <a:t>The arrangement of subsequently more connected sets by branches and depth uniquely characterize the connectivity structure of a network</a:t>
            </a:r>
          </a:p>
        </p:txBody>
      </p:sp>
      <p:sp>
        <p:nvSpPr>
          <p:cNvPr id="97306" name="Text Box 5"/>
          <p:cNvSpPr txBox="1">
            <a:spLocks noChangeArrowheads="1"/>
          </p:cNvSpPr>
          <p:nvPr/>
        </p:nvSpPr>
        <p:spPr bwMode="auto">
          <a:xfrm>
            <a:off x="250825" y="290513"/>
            <a:ext cx="37973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 Connectivity</a:t>
            </a:r>
          </a:p>
          <a:p>
            <a:pPr eaLnBrk="1" hangingPunct="1">
              <a:spcBef>
                <a:spcPct val="0"/>
              </a:spcBef>
              <a:buFontTx/>
              <a:buNone/>
            </a:pPr>
            <a:r>
              <a:rPr lang="en-US" altLang="en-US" sz="1600" i="1" dirty="0"/>
              <a:t>Redundancy </a:t>
            </a:r>
            <a:r>
              <a:rPr lang="en-US" altLang="en-US" sz="1600" i="1" dirty="0" smtClean="0"/>
              <a:t>(Global): </a:t>
            </a:r>
            <a:r>
              <a:rPr lang="en-US" altLang="en-US" sz="1600" i="1" dirty="0"/>
              <a:t>Structural Cohesion</a:t>
            </a:r>
          </a:p>
        </p:txBody>
      </p:sp>
    </p:spTree>
    <p:extLst>
      <p:ext uri="{BB962C8B-B14F-4D97-AF65-F5344CB8AC3E}">
        <p14:creationId xmlns:p14="http://schemas.microsoft.com/office/powerpoint/2010/main" val="2247014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0" grpId="0" animBg="1"/>
      <p:bldP spid="51" grpId="0" animBg="1"/>
      <p:bldP spid="5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533400" y="1479550"/>
            <a:ext cx="82296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cs typeface="Arial" panose="020B0604020202020204" pitchFamily="34" charset="0"/>
              </a:rPr>
              <a:t>Distance &amp; Connectivity measures “locate” a node based on particular features of the path structure, but there are many other ways of locating nodes in networks.</a:t>
            </a:r>
          </a:p>
          <a:p>
            <a:pPr>
              <a:spcBef>
                <a:spcPct val="0"/>
              </a:spcBef>
              <a:buFontTx/>
              <a:buNone/>
            </a:pPr>
            <a:endParaRPr lang="en-US" altLang="en-US" sz="2000" dirty="0">
              <a:cs typeface="Arial" panose="020B0604020202020204" pitchFamily="34" charset="0"/>
            </a:endParaRPr>
          </a:p>
          <a:p>
            <a:pPr>
              <a:spcBef>
                <a:spcPct val="0"/>
              </a:spcBef>
              <a:buFontTx/>
              <a:buNone/>
            </a:pPr>
            <a:r>
              <a:rPr lang="en-US" altLang="en-US" sz="2000" i="1" dirty="0">
                <a:cs typeface="Arial" panose="020B0604020202020204" pitchFamily="34" charset="0"/>
              </a:rPr>
              <a:t>Centrality</a:t>
            </a:r>
            <a:r>
              <a:rPr lang="en-US" altLang="en-US" sz="2000" dirty="0">
                <a:cs typeface="Arial" panose="020B0604020202020204" pitchFamily="34" charset="0"/>
              </a:rPr>
              <a:t> refers to (one dimension of) </a:t>
            </a:r>
            <a:r>
              <a:rPr lang="en-US" altLang="en-US" sz="2000" i="1" dirty="0">
                <a:cs typeface="Arial" panose="020B0604020202020204" pitchFamily="34" charset="0"/>
              </a:rPr>
              <a:t>location, </a:t>
            </a:r>
            <a:r>
              <a:rPr lang="en-US" altLang="en-US" sz="2000" dirty="0">
                <a:cs typeface="Arial" panose="020B0604020202020204" pitchFamily="34" charset="0"/>
              </a:rPr>
              <a:t>identifying where an actor resides in a network.   </a:t>
            </a:r>
          </a:p>
          <a:p>
            <a:pPr>
              <a:spcBef>
                <a:spcPct val="0"/>
              </a:spcBef>
              <a:buFontTx/>
              <a:buNone/>
            </a:pPr>
            <a:endParaRPr lang="en-US" altLang="en-US" sz="2000" dirty="0">
              <a:cs typeface="Arial" panose="020B0604020202020204" pitchFamily="34" charset="0"/>
            </a:endParaRPr>
          </a:p>
          <a:p>
            <a:pPr lvl="1">
              <a:spcBef>
                <a:spcPct val="0"/>
              </a:spcBef>
              <a:buFontTx/>
              <a:buChar char="•"/>
            </a:pPr>
            <a:r>
              <a:rPr lang="en-US" altLang="en-US" sz="2000" dirty="0">
                <a:cs typeface="Arial" panose="020B0604020202020204" pitchFamily="34" charset="0"/>
              </a:rPr>
              <a:t> For example, we can compare actors at the edge of the network to actors at the center.</a:t>
            </a:r>
          </a:p>
          <a:p>
            <a:pPr lvl="1">
              <a:spcBef>
                <a:spcPct val="0"/>
              </a:spcBef>
              <a:buFontTx/>
              <a:buChar char="•"/>
            </a:pPr>
            <a:endParaRPr lang="en-US" altLang="en-US" sz="2000" dirty="0">
              <a:cs typeface="Arial" panose="020B0604020202020204" pitchFamily="34" charset="0"/>
            </a:endParaRPr>
          </a:p>
          <a:p>
            <a:pPr lvl="1">
              <a:spcBef>
                <a:spcPct val="0"/>
              </a:spcBef>
              <a:buFontTx/>
              <a:buChar char="•"/>
            </a:pPr>
            <a:r>
              <a:rPr lang="en-US" altLang="en-US" sz="2000" dirty="0">
                <a:cs typeface="Arial" panose="020B0604020202020204" pitchFamily="34" charset="0"/>
              </a:rPr>
              <a:t> In general, this is a way to formalize intuitive notions about the distinction between insiders and outsiders.</a:t>
            </a:r>
          </a:p>
          <a:p>
            <a:pPr lvl="1">
              <a:spcBef>
                <a:spcPct val="0"/>
              </a:spcBef>
              <a:buFontTx/>
              <a:buChar char="•"/>
            </a:pPr>
            <a:endParaRPr lang="en-US" altLang="en-US" sz="2000" dirty="0">
              <a:cs typeface="Arial" panose="020B0604020202020204" pitchFamily="34" charset="0"/>
            </a:endParaRPr>
          </a:p>
          <a:p>
            <a:pPr>
              <a:spcBef>
                <a:spcPct val="0"/>
              </a:spcBef>
              <a:buFontTx/>
              <a:buNone/>
            </a:pPr>
            <a:endParaRPr lang="en-US" altLang="en-US" sz="2000" dirty="0">
              <a:cs typeface="Arial" panose="020B0604020202020204" pitchFamily="34" charset="0"/>
            </a:endParaRPr>
          </a:p>
          <a:p>
            <a:pPr>
              <a:spcBef>
                <a:spcPct val="0"/>
              </a:spcBef>
              <a:buFontTx/>
              <a:buNone/>
            </a:pPr>
            <a:r>
              <a:rPr lang="en-US" altLang="en-US" sz="1600" dirty="0">
                <a:cs typeface="Arial" panose="020B0604020202020204" pitchFamily="34" charset="0"/>
              </a:rPr>
              <a:t>As a terminology point, some authors distinguish </a:t>
            </a:r>
            <a:r>
              <a:rPr lang="en-US" altLang="en-US" sz="1600" i="1" dirty="0">
                <a:cs typeface="Arial" panose="020B0604020202020204" pitchFamily="34" charset="0"/>
              </a:rPr>
              <a:t>centrality </a:t>
            </a:r>
            <a:r>
              <a:rPr lang="en-US" altLang="en-US" sz="1600" dirty="0">
                <a:cs typeface="Arial" panose="020B0604020202020204" pitchFamily="34" charset="0"/>
              </a:rPr>
              <a:t>from </a:t>
            </a:r>
            <a:r>
              <a:rPr lang="en-US" altLang="en-US" sz="1600" i="1" dirty="0">
                <a:cs typeface="Arial" panose="020B0604020202020204" pitchFamily="34" charset="0"/>
              </a:rPr>
              <a:t>prestige </a:t>
            </a:r>
            <a:r>
              <a:rPr lang="en-US" altLang="en-US" sz="1600" dirty="0">
                <a:cs typeface="Arial" panose="020B0604020202020204" pitchFamily="34" charset="0"/>
              </a:rPr>
              <a:t>based on the directionality of the tie.  Since the formulas are the same in every other respect, I stick with “centrality” for simplicity.</a:t>
            </a:r>
          </a:p>
        </p:txBody>
      </p:sp>
      <p:sp>
        <p:nvSpPr>
          <p:cNvPr id="98307"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18063868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73969" y="1060385"/>
            <a:ext cx="777398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cs typeface="Arial" panose="020B0604020202020204" pitchFamily="34" charset="0"/>
              </a:rPr>
              <a:t>Conceptually, centrality is fairly straight forward: we want to identify which nodes are in the ‘center’ of the network.  In practice, identifying exactly what we mean by ‘center’ is somewhat complicated, but substantively we often have reason to believe that people at the center are very </a:t>
            </a:r>
            <a:r>
              <a:rPr lang="en-US" altLang="en-US" sz="2000" dirty="0" smtClean="0">
                <a:cs typeface="Arial" panose="020B0604020202020204" pitchFamily="34" charset="0"/>
              </a:rPr>
              <a:t>important with respect to some pattern of flow/spread on the network.</a:t>
            </a:r>
            <a:endParaRPr lang="en-US" altLang="en-US" sz="2000" dirty="0">
              <a:cs typeface="Arial" panose="020B0604020202020204" pitchFamily="34" charset="0"/>
            </a:endParaRPr>
          </a:p>
          <a:p>
            <a:pPr>
              <a:spcBef>
                <a:spcPct val="0"/>
              </a:spcBef>
              <a:buFontTx/>
              <a:buNone/>
            </a:pPr>
            <a:endParaRPr lang="en-US" altLang="en-US" sz="2000" dirty="0">
              <a:cs typeface="Arial" panose="020B0604020202020204" pitchFamily="34" charset="0"/>
            </a:endParaRPr>
          </a:p>
          <a:p>
            <a:pPr>
              <a:spcBef>
                <a:spcPct val="0"/>
              </a:spcBef>
              <a:buFontTx/>
              <a:buNone/>
            </a:pPr>
            <a:r>
              <a:rPr lang="en-US" altLang="en-US" sz="2000" dirty="0">
                <a:cs typeface="Arial" panose="020B0604020202020204" pitchFamily="34" charset="0"/>
              </a:rPr>
              <a:t>The  standard centrality measures capture a wide range of “importance” in a network:</a:t>
            </a:r>
          </a:p>
          <a:p>
            <a:pPr marL="1257300" lvl="2" indent="-342900">
              <a:spcBef>
                <a:spcPct val="0"/>
              </a:spcBef>
            </a:pPr>
            <a:r>
              <a:rPr lang="en-US" altLang="en-US" sz="2000" dirty="0" smtClean="0">
                <a:cs typeface="Arial" panose="020B0604020202020204" pitchFamily="34" charset="0"/>
              </a:rPr>
              <a:t>Degree</a:t>
            </a:r>
          </a:p>
          <a:p>
            <a:pPr marL="1257300" lvl="2" indent="-342900">
              <a:spcBef>
                <a:spcPct val="0"/>
              </a:spcBef>
            </a:pPr>
            <a:r>
              <a:rPr lang="en-US" altLang="en-US" sz="2000" dirty="0" smtClean="0">
                <a:cs typeface="Arial" panose="020B0604020202020204" pitchFamily="34" charset="0"/>
              </a:rPr>
              <a:t>Closeness</a:t>
            </a:r>
            <a:endParaRPr lang="en-US" altLang="en-US" sz="2000" dirty="0">
              <a:cs typeface="Arial" panose="020B0604020202020204" pitchFamily="34" charset="0"/>
            </a:endParaRPr>
          </a:p>
          <a:p>
            <a:pPr marL="1257300" lvl="2" indent="-342900">
              <a:spcBef>
                <a:spcPct val="0"/>
              </a:spcBef>
            </a:pPr>
            <a:r>
              <a:rPr lang="en-US" altLang="en-US" sz="2000" dirty="0" smtClean="0">
                <a:cs typeface="Arial" panose="020B0604020202020204" pitchFamily="34" charset="0"/>
              </a:rPr>
              <a:t>Betweenness</a:t>
            </a:r>
            <a:endParaRPr lang="en-US" altLang="en-US" sz="2000" dirty="0">
              <a:cs typeface="Arial" panose="020B0604020202020204" pitchFamily="34" charset="0"/>
            </a:endParaRPr>
          </a:p>
          <a:p>
            <a:pPr marL="1257300" lvl="2" indent="-342900">
              <a:spcBef>
                <a:spcPct val="0"/>
              </a:spcBef>
            </a:pPr>
            <a:r>
              <a:rPr lang="en-US" altLang="en-US" sz="2000" dirty="0" smtClean="0">
                <a:cs typeface="Arial" panose="020B0604020202020204" pitchFamily="34" charset="0"/>
              </a:rPr>
              <a:t>Eigenvector </a:t>
            </a:r>
            <a:r>
              <a:rPr lang="en-US" altLang="en-US" sz="2000" dirty="0">
                <a:cs typeface="Arial" panose="020B0604020202020204" pitchFamily="34" charset="0"/>
              </a:rPr>
              <a:t>/ Power measures </a:t>
            </a:r>
          </a:p>
          <a:p>
            <a:pPr eaLnBrk="1" hangingPunct="1">
              <a:spcBef>
                <a:spcPct val="0"/>
              </a:spcBef>
              <a:buFontTx/>
              <a:buNone/>
            </a:pPr>
            <a:endParaRPr lang="en-US" altLang="en-US" sz="2000" dirty="0">
              <a:cs typeface="Arial" panose="020B0604020202020204" pitchFamily="34" charset="0"/>
            </a:endParaRPr>
          </a:p>
          <a:p>
            <a:pPr>
              <a:spcBef>
                <a:spcPct val="0"/>
              </a:spcBef>
              <a:buFontTx/>
              <a:buNone/>
            </a:pPr>
            <a:endParaRPr lang="en-US" altLang="en-US" sz="2000" dirty="0">
              <a:cs typeface="Arial" panose="020B0604020202020204" pitchFamily="34" charset="0"/>
            </a:endParaRPr>
          </a:p>
          <a:p>
            <a:pPr>
              <a:spcBef>
                <a:spcPct val="0"/>
              </a:spcBef>
              <a:buFontTx/>
              <a:buNone/>
            </a:pPr>
            <a:r>
              <a:rPr lang="en-US" altLang="en-US" sz="2000" dirty="0">
                <a:cs typeface="Arial" panose="020B0604020202020204" pitchFamily="34" charset="0"/>
              </a:rPr>
              <a:t>After discussing these, I will describe measures that combine features of each of them.</a:t>
            </a:r>
          </a:p>
        </p:txBody>
      </p:sp>
      <p:sp>
        <p:nvSpPr>
          <p:cNvPr id="99331"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11384917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
        <p:nvSpPr>
          <p:cNvPr id="2" name="TextBox 1"/>
          <p:cNvSpPr txBox="1"/>
          <p:nvPr/>
        </p:nvSpPr>
        <p:spPr>
          <a:xfrm>
            <a:off x="450937" y="1302707"/>
            <a:ext cx="5359159" cy="369332"/>
          </a:xfrm>
          <a:prstGeom prst="rect">
            <a:avLst/>
          </a:prstGeom>
          <a:noFill/>
        </p:spPr>
        <p:txBody>
          <a:bodyPr wrap="none" rtlCol="0">
            <a:spAutoFit/>
          </a:bodyPr>
          <a:lstStyle/>
          <a:p>
            <a:r>
              <a:rPr lang="en-US" dirty="0" smtClean="0"/>
              <a:t>..and just a teaser of all the elements we are leaving out:</a:t>
            </a:r>
            <a:endParaRPr lang="en-US" dirty="0"/>
          </a:p>
        </p:txBody>
      </p:sp>
      <p:pic>
        <p:nvPicPr>
          <p:cNvPr id="3" name="Picture 2"/>
          <p:cNvPicPr>
            <a:picLocks noChangeAspect="1"/>
          </p:cNvPicPr>
          <p:nvPr/>
        </p:nvPicPr>
        <p:blipFill>
          <a:blip r:embed="rId2"/>
          <a:stretch>
            <a:fillRect/>
          </a:stretch>
        </p:blipFill>
        <p:spPr>
          <a:xfrm>
            <a:off x="250825" y="1825178"/>
            <a:ext cx="8373189" cy="4532594"/>
          </a:xfrm>
          <a:prstGeom prst="rect">
            <a:avLst/>
          </a:prstGeom>
        </p:spPr>
      </p:pic>
      <p:sp>
        <p:nvSpPr>
          <p:cNvPr id="4" name="TextBox 3"/>
          <p:cNvSpPr txBox="1"/>
          <p:nvPr/>
        </p:nvSpPr>
        <p:spPr>
          <a:xfrm>
            <a:off x="1227551" y="6345246"/>
            <a:ext cx="4220066" cy="369332"/>
          </a:xfrm>
          <a:prstGeom prst="rect">
            <a:avLst/>
          </a:prstGeom>
          <a:noFill/>
        </p:spPr>
        <p:txBody>
          <a:bodyPr wrap="none" rtlCol="0">
            <a:spAutoFit/>
          </a:bodyPr>
          <a:lstStyle/>
          <a:p>
            <a:r>
              <a:rPr lang="en-US" dirty="0" err="1" smtClean="0"/>
              <a:t>Schoch</a:t>
            </a:r>
            <a:r>
              <a:rPr lang="en-US" dirty="0" smtClean="0"/>
              <a:t> lists over 100 different measures… </a:t>
            </a:r>
            <a:endParaRPr lang="en-US" dirty="0"/>
          </a:p>
        </p:txBody>
      </p:sp>
    </p:spTree>
    <p:extLst>
      <p:ext uri="{BB962C8B-B14F-4D97-AF65-F5344CB8AC3E}">
        <p14:creationId xmlns:p14="http://schemas.microsoft.com/office/powerpoint/2010/main" val="31654454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884238" y="1150938"/>
            <a:ext cx="72580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The most intuitive notion of centrality focuses on </a:t>
            </a:r>
            <a:r>
              <a:rPr lang="en-US" altLang="en-US" sz="2000" i="1">
                <a:cs typeface="Arial" panose="020B0604020202020204" pitchFamily="34" charset="0"/>
              </a:rPr>
              <a:t>degree</a:t>
            </a:r>
            <a:r>
              <a:rPr lang="en-US" altLang="en-US" sz="2000">
                <a:cs typeface="Arial" panose="020B0604020202020204" pitchFamily="34" charset="0"/>
              </a:rPr>
              <a:t>. Degree is the number of direct contacts a person has. The ideas is that the actor with the most ties is the most important:</a:t>
            </a:r>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l="9895" t="45474" r="7893" b="45789"/>
          <a:stretch>
            <a:fillRect/>
          </a:stretch>
        </p:blipFill>
        <p:spPr bwMode="auto">
          <a:xfrm>
            <a:off x="1020763" y="5219700"/>
            <a:ext cx="72421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4"/>
          <p:cNvPicPr>
            <a:picLocks noChangeAspect="1" noChangeArrowheads="1"/>
          </p:cNvPicPr>
          <p:nvPr/>
        </p:nvPicPr>
        <p:blipFill>
          <a:blip r:embed="rId4">
            <a:extLst>
              <a:ext uri="{28A0092B-C50C-407E-A947-70E740481C1C}">
                <a14:useLocalDpi xmlns:a14="http://schemas.microsoft.com/office/drawing/2010/main" val="0"/>
              </a:ext>
            </a:extLst>
          </a:blip>
          <a:srcRect l="33040" t="26143" r="21663" b="13374"/>
          <a:stretch>
            <a:fillRect/>
          </a:stretch>
        </p:blipFill>
        <p:spPr bwMode="auto">
          <a:xfrm>
            <a:off x="6342063" y="2417763"/>
            <a:ext cx="24130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5"/>
          <p:cNvPicPr>
            <a:picLocks noChangeAspect="1" noChangeArrowheads="1"/>
          </p:cNvPicPr>
          <p:nvPr/>
        </p:nvPicPr>
        <p:blipFill>
          <a:blip r:embed="rId5">
            <a:extLst>
              <a:ext uri="{28A0092B-C50C-407E-A947-70E740481C1C}">
                <a14:useLocalDpi xmlns:a14="http://schemas.microsoft.com/office/drawing/2010/main" val="0"/>
              </a:ext>
            </a:extLst>
          </a:blip>
          <a:srcRect l="18474" t="22603" r="49089" b="32146"/>
          <a:stretch>
            <a:fillRect/>
          </a:stretch>
        </p:blipFill>
        <p:spPr bwMode="auto">
          <a:xfrm>
            <a:off x="361950" y="2417763"/>
            <a:ext cx="23685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8" name="Picture 6"/>
          <p:cNvPicPr>
            <a:picLocks noChangeAspect="1" noChangeArrowheads="1"/>
          </p:cNvPicPr>
          <p:nvPr/>
        </p:nvPicPr>
        <p:blipFill>
          <a:blip r:embed="rId6">
            <a:extLst>
              <a:ext uri="{28A0092B-C50C-407E-A947-70E740481C1C}">
                <a14:useLocalDpi xmlns:a14="http://schemas.microsoft.com/office/drawing/2010/main" val="0"/>
              </a:ext>
            </a:extLst>
          </a:blip>
          <a:srcRect l="17044" t="19330" r="15221" b="14212"/>
          <a:stretch>
            <a:fillRect/>
          </a:stretch>
        </p:blipFill>
        <p:spPr bwMode="auto">
          <a:xfrm>
            <a:off x="3138488" y="2417763"/>
            <a:ext cx="28511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0359" name="Object 7"/>
          <p:cNvGraphicFramePr>
            <a:graphicFrameLocks noChangeAspect="1"/>
          </p:cNvGraphicFramePr>
          <p:nvPr/>
        </p:nvGraphicFramePr>
        <p:xfrm>
          <a:off x="2598738" y="5845175"/>
          <a:ext cx="3781425" cy="841375"/>
        </p:xfrm>
        <a:graphic>
          <a:graphicData uri="http://schemas.openxmlformats.org/presentationml/2006/ole">
            <mc:AlternateContent xmlns:mc="http://schemas.openxmlformats.org/markup-compatibility/2006">
              <mc:Choice xmlns:v="urn:schemas-microsoft-com:vml" Requires="v">
                <p:oleObj spid="_x0000_s8204" name="Equation" r:id="rId7" imgW="1600200" imgH="355600" progId="Equation.3">
                  <p:embed/>
                </p:oleObj>
              </mc:Choice>
              <mc:Fallback>
                <p:oleObj name="Equation" r:id="rId7" imgW="1600200" imgH="355600" progId="Equation.3">
                  <p:embed/>
                  <p:pic>
                    <p:nvPicPr>
                      <p:cNvPr id="10035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8738" y="5845175"/>
                        <a:ext cx="3781425" cy="8413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60"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1764595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03200" y="1377950"/>
            <a:ext cx="25622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Degree centrality, however, can be deceiving, </a:t>
            </a:r>
            <a:r>
              <a:rPr lang="en-US" altLang="en-US" sz="2000" i="1">
                <a:cs typeface="Arial" panose="020B0604020202020204" pitchFamily="34" charset="0"/>
              </a:rPr>
              <a:t>because it is a purely local measure</a:t>
            </a:r>
            <a:r>
              <a:rPr lang="en-US" altLang="en-US" sz="2000">
                <a:cs typeface="Arial" panose="020B0604020202020204" pitchFamily="34" charset="0"/>
              </a:rPr>
              <a:t>.</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l="24707" t="24574" r="27083" b="16286"/>
          <a:stretch>
            <a:fillRect/>
          </a:stretch>
        </p:blipFill>
        <p:spPr bwMode="auto">
          <a:xfrm>
            <a:off x="2782888" y="1350963"/>
            <a:ext cx="558165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23641971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4965700" y="3890963"/>
            <a:ext cx="254000" cy="2333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1" name="Rectangle 6"/>
          <p:cNvSpPr>
            <a:spLocks noChangeArrowheads="1"/>
          </p:cNvSpPr>
          <p:nvPr/>
        </p:nvSpPr>
        <p:spPr bwMode="auto">
          <a:xfrm>
            <a:off x="4965700" y="3890963"/>
            <a:ext cx="254000" cy="233362"/>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2" name="Rectangle 7"/>
          <p:cNvSpPr>
            <a:spLocks noChangeArrowheads="1"/>
          </p:cNvSpPr>
          <p:nvPr/>
        </p:nvSpPr>
        <p:spPr bwMode="auto">
          <a:xfrm>
            <a:off x="4156075" y="3040063"/>
            <a:ext cx="265113"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3" name="Rectangle 8"/>
          <p:cNvSpPr>
            <a:spLocks noChangeArrowheads="1"/>
          </p:cNvSpPr>
          <p:nvPr/>
        </p:nvSpPr>
        <p:spPr bwMode="auto">
          <a:xfrm>
            <a:off x="4156075" y="3040063"/>
            <a:ext cx="265113"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4" name="Rectangle 9"/>
          <p:cNvSpPr>
            <a:spLocks noChangeArrowheads="1"/>
          </p:cNvSpPr>
          <p:nvPr/>
        </p:nvSpPr>
        <p:spPr bwMode="auto">
          <a:xfrm>
            <a:off x="5294313" y="2759075"/>
            <a:ext cx="25400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5" name="Rectangle 10"/>
          <p:cNvSpPr>
            <a:spLocks noChangeArrowheads="1"/>
          </p:cNvSpPr>
          <p:nvPr/>
        </p:nvSpPr>
        <p:spPr bwMode="auto">
          <a:xfrm>
            <a:off x="5294313" y="2759075"/>
            <a:ext cx="254000" cy="246063"/>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6" name="Rectangle 11"/>
          <p:cNvSpPr>
            <a:spLocks noChangeArrowheads="1"/>
          </p:cNvSpPr>
          <p:nvPr/>
        </p:nvSpPr>
        <p:spPr bwMode="auto">
          <a:xfrm>
            <a:off x="6016625" y="3611563"/>
            <a:ext cx="265113"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7" name="Rectangle 12"/>
          <p:cNvSpPr>
            <a:spLocks noChangeArrowheads="1"/>
          </p:cNvSpPr>
          <p:nvPr/>
        </p:nvSpPr>
        <p:spPr bwMode="auto">
          <a:xfrm>
            <a:off x="6016625" y="3611563"/>
            <a:ext cx="265113" cy="244475"/>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8" name="Rectangle 13"/>
          <p:cNvSpPr>
            <a:spLocks noChangeArrowheads="1"/>
          </p:cNvSpPr>
          <p:nvPr/>
        </p:nvSpPr>
        <p:spPr bwMode="auto">
          <a:xfrm>
            <a:off x="5661025" y="4660900"/>
            <a:ext cx="26670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79" name="Rectangle 14"/>
          <p:cNvSpPr>
            <a:spLocks noChangeArrowheads="1"/>
          </p:cNvSpPr>
          <p:nvPr/>
        </p:nvSpPr>
        <p:spPr bwMode="auto">
          <a:xfrm>
            <a:off x="5661025" y="4660900"/>
            <a:ext cx="266700" cy="246063"/>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0" name="Rectangle 15"/>
          <p:cNvSpPr>
            <a:spLocks noChangeArrowheads="1"/>
          </p:cNvSpPr>
          <p:nvPr/>
        </p:nvSpPr>
        <p:spPr bwMode="auto">
          <a:xfrm>
            <a:off x="4371975" y="4556125"/>
            <a:ext cx="265113" cy="246063"/>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1" name="Rectangle 16"/>
          <p:cNvSpPr>
            <a:spLocks noChangeArrowheads="1"/>
          </p:cNvSpPr>
          <p:nvPr/>
        </p:nvSpPr>
        <p:spPr bwMode="auto">
          <a:xfrm>
            <a:off x="4371975" y="4556125"/>
            <a:ext cx="265113" cy="246063"/>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2" name="Rectangle 17"/>
          <p:cNvSpPr>
            <a:spLocks noChangeArrowheads="1"/>
          </p:cNvSpPr>
          <p:nvPr/>
        </p:nvSpPr>
        <p:spPr bwMode="auto">
          <a:xfrm>
            <a:off x="2801938" y="2246313"/>
            <a:ext cx="266700"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3" name="Rectangle 18"/>
          <p:cNvSpPr>
            <a:spLocks noChangeArrowheads="1"/>
          </p:cNvSpPr>
          <p:nvPr/>
        </p:nvSpPr>
        <p:spPr bwMode="auto">
          <a:xfrm>
            <a:off x="2801938" y="2246313"/>
            <a:ext cx="266700"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4" name="Rectangle 19"/>
          <p:cNvSpPr>
            <a:spLocks noChangeArrowheads="1"/>
          </p:cNvSpPr>
          <p:nvPr/>
        </p:nvSpPr>
        <p:spPr bwMode="auto">
          <a:xfrm>
            <a:off x="3295650" y="1744663"/>
            <a:ext cx="266700"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5" name="Rectangle 20"/>
          <p:cNvSpPr>
            <a:spLocks noChangeArrowheads="1"/>
          </p:cNvSpPr>
          <p:nvPr/>
        </p:nvSpPr>
        <p:spPr bwMode="auto">
          <a:xfrm>
            <a:off x="3295650" y="1744663"/>
            <a:ext cx="266700"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6" name="Rectangle 21"/>
          <p:cNvSpPr>
            <a:spLocks noChangeArrowheads="1"/>
          </p:cNvSpPr>
          <p:nvPr/>
        </p:nvSpPr>
        <p:spPr bwMode="auto">
          <a:xfrm>
            <a:off x="4168775" y="1581150"/>
            <a:ext cx="265113"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7" name="Rectangle 22"/>
          <p:cNvSpPr>
            <a:spLocks noChangeArrowheads="1"/>
          </p:cNvSpPr>
          <p:nvPr/>
        </p:nvSpPr>
        <p:spPr bwMode="auto">
          <a:xfrm>
            <a:off x="4168775" y="1581150"/>
            <a:ext cx="265113"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8" name="Rectangle 23"/>
          <p:cNvSpPr>
            <a:spLocks noChangeArrowheads="1"/>
          </p:cNvSpPr>
          <p:nvPr/>
        </p:nvSpPr>
        <p:spPr bwMode="auto">
          <a:xfrm>
            <a:off x="5548313" y="1616075"/>
            <a:ext cx="265112" cy="233363"/>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89" name="Rectangle 24"/>
          <p:cNvSpPr>
            <a:spLocks noChangeArrowheads="1"/>
          </p:cNvSpPr>
          <p:nvPr/>
        </p:nvSpPr>
        <p:spPr bwMode="auto">
          <a:xfrm>
            <a:off x="5548313" y="1616075"/>
            <a:ext cx="265112" cy="233363"/>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0" name="Rectangle 25"/>
          <p:cNvSpPr>
            <a:spLocks noChangeArrowheads="1"/>
          </p:cNvSpPr>
          <p:nvPr/>
        </p:nvSpPr>
        <p:spPr bwMode="auto">
          <a:xfrm>
            <a:off x="6091238" y="1733550"/>
            <a:ext cx="266700"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1" name="Rectangle 26"/>
          <p:cNvSpPr>
            <a:spLocks noChangeArrowheads="1"/>
          </p:cNvSpPr>
          <p:nvPr/>
        </p:nvSpPr>
        <p:spPr bwMode="auto">
          <a:xfrm>
            <a:off x="6091238" y="1733550"/>
            <a:ext cx="266700"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2" name="Rectangle 27"/>
          <p:cNvSpPr>
            <a:spLocks noChangeArrowheads="1"/>
          </p:cNvSpPr>
          <p:nvPr/>
        </p:nvSpPr>
        <p:spPr bwMode="auto">
          <a:xfrm>
            <a:off x="6129338" y="2386013"/>
            <a:ext cx="266700"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3" name="Rectangle 28"/>
          <p:cNvSpPr>
            <a:spLocks noChangeArrowheads="1"/>
          </p:cNvSpPr>
          <p:nvPr/>
        </p:nvSpPr>
        <p:spPr bwMode="auto">
          <a:xfrm>
            <a:off x="6129338" y="2386013"/>
            <a:ext cx="266700"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4" name="Rectangle 29"/>
          <p:cNvSpPr>
            <a:spLocks noChangeArrowheads="1"/>
          </p:cNvSpPr>
          <p:nvPr/>
        </p:nvSpPr>
        <p:spPr bwMode="auto">
          <a:xfrm>
            <a:off x="7192963" y="3249613"/>
            <a:ext cx="265112"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5" name="Rectangle 30"/>
          <p:cNvSpPr>
            <a:spLocks noChangeArrowheads="1"/>
          </p:cNvSpPr>
          <p:nvPr/>
        </p:nvSpPr>
        <p:spPr bwMode="auto">
          <a:xfrm>
            <a:off x="7192963" y="3249613"/>
            <a:ext cx="265112"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6" name="Rectangle 31"/>
          <p:cNvSpPr>
            <a:spLocks noChangeArrowheads="1"/>
          </p:cNvSpPr>
          <p:nvPr/>
        </p:nvSpPr>
        <p:spPr bwMode="auto">
          <a:xfrm>
            <a:off x="7231063" y="3973513"/>
            <a:ext cx="265112"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7" name="Rectangle 32"/>
          <p:cNvSpPr>
            <a:spLocks noChangeArrowheads="1"/>
          </p:cNvSpPr>
          <p:nvPr/>
        </p:nvSpPr>
        <p:spPr bwMode="auto">
          <a:xfrm>
            <a:off x="7231063" y="3973513"/>
            <a:ext cx="265112" cy="244475"/>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8" name="Rectangle 33"/>
          <p:cNvSpPr>
            <a:spLocks noChangeArrowheads="1"/>
          </p:cNvSpPr>
          <p:nvPr/>
        </p:nvSpPr>
        <p:spPr bwMode="auto">
          <a:xfrm>
            <a:off x="6838950" y="5664200"/>
            <a:ext cx="265113" cy="233363"/>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799" name="Rectangle 34"/>
          <p:cNvSpPr>
            <a:spLocks noChangeArrowheads="1"/>
          </p:cNvSpPr>
          <p:nvPr/>
        </p:nvSpPr>
        <p:spPr bwMode="auto">
          <a:xfrm>
            <a:off x="6838950" y="5664200"/>
            <a:ext cx="265113" cy="233363"/>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0" name="Rectangle 35"/>
          <p:cNvSpPr>
            <a:spLocks noChangeArrowheads="1"/>
          </p:cNvSpPr>
          <p:nvPr/>
        </p:nvSpPr>
        <p:spPr bwMode="auto">
          <a:xfrm>
            <a:off x="5915025" y="6073775"/>
            <a:ext cx="265113"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1" name="Rectangle 36"/>
          <p:cNvSpPr>
            <a:spLocks noChangeArrowheads="1"/>
          </p:cNvSpPr>
          <p:nvPr/>
        </p:nvSpPr>
        <p:spPr bwMode="auto">
          <a:xfrm>
            <a:off x="5915025" y="6073775"/>
            <a:ext cx="265113"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2" name="Rectangle 37"/>
          <p:cNvSpPr>
            <a:spLocks noChangeArrowheads="1"/>
          </p:cNvSpPr>
          <p:nvPr/>
        </p:nvSpPr>
        <p:spPr bwMode="auto">
          <a:xfrm>
            <a:off x="4346575" y="6073775"/>
            <a:ext cx="265113"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3" name="Rectangle 38"/>
          <p:cNvSpPr>
            <a:spLocks noChangeArrowheads="1"/>
          </p:cNvSpPr>
          <p:nvPr/>
        </p:nvSpPr>
        <p:spPr bwMode="auto">
          <a:xfrm>
            <a:off x="4346575" y="6073775"/>
            <a:ext cx="265113"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4" name="Rectangle 39"/>
          <p:cNvSpPr>
            <a:spLocks noChangeArrowheads="1"/>
          </p:cNvSpPr>
          <p:nvPr/>
        </p:nvSpPr>
        <p:spPr bwMode="auto">
          <a:xfrm>
            <a:off x="2916238" y="5792788"/>
            <a:ext cx="265112" cy="246062"/>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5" name="Rectangle 40"/>
          <p:cNvSpPr>
            <a:spLocks noChangeArrowheads="1"/>
          </p:cNvSpPr>
          <p:nvPr/>
        </p:nvSpPr>
        <p:spPr bwMode="auto">
          <a:xfrm>
            <a:off x="2916238" y="5792788"/>
            <a:ext cx="265112" cy="246062"/>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6" name="Rectangle 41"/>
          <p:cNvSpPr>
            <a:spLocks noChangeArrowheads="1"/>
          </p:cNvSpPr>
          <p:nvPr/>
        </p:nvSpPr>
        <p:spPr bwMode="auto">
          <a:xfrm>
            <a:off x="2562225" y="4206875"/>
            <a:ext cx="265113" cy="244475"/>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7" name="Rectangle 42"/>
          <p:cNvSpPr>
            <a:spLocks noChangeArrowheads="1"/>
          </p:cNvSpPr>
          <p:nvPr/>
        </p:nvSpPr>
        <p:spPr bwMode="auto">
          <a:xfrm>
            <a:off x="2562225" y="4206875"/>
            <a:ext cx="265113" cy="244475"/>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8" name="Rectangle 43"/>
          <p:cNvSpPr>
            <a:spLocks noChangeArrowheads="1"/>
          </p:cNvSpPr>
          <p:nvPr/>
        </p:nvSpPr>
        <p:spPr bwMode="auto">
          <a:xfrm>
            <a:off x="2776538" y="2935288"/>
            <a:ext cx="254000" cy="233362"/>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09" name="Rectangle 44"/>
          <p:cNvSpPr>
            <a:spLocks noChangeArrowheads="1"/>
          </p:cNvSpPr>
          <p:nvPr/>
        </p:nvSpPr>
        <p:spPr bwMode="auto">
          <a:xfrm>
            <a:off x="2776538" y="2935288"/>
            <a:ext cx="254000" cy="233362"/>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10" name="Rectangle 45"/>
          <p:cNvSpPr>
            <a:spLocks noChangeArrowheads="1"/>
          </p:cNvSpPr>
          <p:nvPr/>
        </p:nvSpPr>
        <p:spPr bwMode="auto">
          <a:xfrm>
            <a:off x="2954338" y="4953000"/>
            <a:ext cx="265112" cy="233363"/>
          </a:xfrm>
          <a:prstGeom prst="rect">
            <a:avLst/>
          </a:prstGeom>
          <a:solidFill>
            <a:srgbClr val="FFFFFF"/>
          </a:solidFill>
          <a:ln w="9525">
            <a:solidFill>
              <a:schemeClr val="tx1"/>
            </a:solidFill>
            <a:miter lim="800000"/>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11" name="Rectangle 46"/>
          <p:cNvSpPr>
            <a:spLocks noChangeArrowheads="1"/>
          </p:cNvSpPr>
          <p:nvPr/>
        </p:nvSpPr>
        <p:spPr bwMode="auto">
          <a:xfrm>
            <a:off x="2954338" y="4953000"/>
            <a:ext cx="265112" cy="233363"/>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12" name="Freeform 47"/>
          <p:cNvSpPr>
            <a:spLocks noEditPoints="1"/>
          </p:cNvSpPr>
          <p:nvPr/>
        </p:nvSpPr>
        <p:spPr bwMode="auto">
          <a:xfrm>
            <a:off x="2903538" y="1720850"/>
            <a:ext cx="4327525" cy="4468813"/>
          </a:xfrm>
          <a:custGeom>
            <a:avLst/>
            <a:gdLst>
              <a:gd name="T0" fmla="*/ 2147483647 w 2052"/>
              <a:gd name="T1" fmla="*/ 2147483647 h 2298"/>
              <a:gd name="T2" fmla="*/ 2147483647 w 2052"/>
              <a:gd name="T3" fmla="*/ 2147483647 h 2298"/>
              <a:gd name="T4" fmla="*/ 2147483647 w 2052"/>
              <a:gd name="T5" fmla="*/ 2147483647 h 2298"/>
              <a:gd name="T6" fmla="*/ 2147483647 w 2052"/>
              <a:gd name="T7" fmla="*/ 2147483647 h 2298"/>
              <a:gd name="T8" fmla="*/ 2147483647 w 2052"/>
              <a:gd name="T9" fmla="*/ 2147483647 h 2298"/>
              <a:gd name="T10" fmla="*/ 2147483647 w 2052"/>
              <a:gd name="T11" fmla="*/ 2147483647 h 2298"/>
              <a:gd name="T12" fmla="*/ 2147483647 w 2052"/>
              <a:gd name="T13" fmla="*/ 2147483647 h 2298"/>
              <a:gd name="T14" fmla="*/ 2147483647 w 2052"/>
              <a:gd name="T15" fmla="*/ 2147483647 h 2298"/>
              <a:gd name="T16" fmla="*/ 2147483647 w 2052"/>
              <a:gd name="T17" fmla="*/ 2147483647 h 2298"/>
              <a:gd name="T18" fmla="*/ 2147483647 w 2052"/>
              <a:gd name="T19" fmla="*/ 2147483647 h 2298"/>
              <a:gd name="T20" fmla="*/ 2147483647 w 2052"/>
              <a:gd name="T21" fmla="*/ 2147483647 h 2298"/>
              <a:gd name="T22" fmla="*/ 2147483647 w 2052"/>
              <a:gd name="T23" fmla="*/ 2147483647 h 2298"/>
              <a:gd name="T24" fmla="*/ 2147483647 w 2052"/>
              <a:gd name="T25" fmla="*/ 2147483647 h 2298"/>
              <a:gd name="T26" fmla="*/ 2147483647 w 2052"/>
              <a:gd name="T27" fmla="*/ 2147483647 h 2298"/>
              <a:gd name="T28" fmla="*/ 2147483647 w 2052"/>
              <a:gd name="T29" fmla="*/ 2147483647 h 2298"/>
              <a:gd name="T30" fmla="*/ 2147483647 w 2052"/>
              <a:gd name="T31" fmla="*/ 2147483647 h 2298"/>
              <a:gd name="T32" fmla="*/ 2147483647 w 2052"/>
              <a:gd name="T33" fmla="*/ 2147483647 h 2298"/>
              <a:gd name="T34" fmla="*/ 2147483647 w 2052"/>
              <a:gd name="T35" fmla="*/ 2147483647 h 2298"/>
              <a:gd name="T36" fmla="*/ 2147483647 w 2052"/>
              <a:gd name="T37" fmla="*/ 2147483647 h 2298"/>
              <a:gd name="T38" fmla="*/ 2147483647 w 2052"/>
              <a:gd name="T39" fmla="*/ 2147483647 h 2298"/>
              <a:gd name="T40" fmla="*/ 2147483647 w 2052"/>
              <a:gd name="T41" fmla="*/ 2147483647 h 2298"/>
              <a:gd name="T42" fmla="*/ 2147483647 w 2052"/>
              <a:gd name="T43" fmla="*/ 2147483647 h 2298"/>
              <a:gd name="T44" fmla="*/ 2147483647 w 2052"/>
              <a:gd name="T45" fmla="*/ 2147483647 h 2298"/>
              <a:gd name="T46" fmla="*/ 2147483647 w 2052"/>
              <a:gd name="T47" fmla="*/ 2147483647 h 2298"/>
              <a:gd name="T48" fmla="*/ 2147483647 w 2052"/>
              <a:gd name="T49" fmla="*/ 2147483647 h 2298"/>
              <a:gd name="T50" fmla="*/ 2147483647 w 2052"/>
              <a:gd name="T51" fmla="*/ 2147483647 h 2298"/>
              <a:gd name="T52" fmla="*/ 2147483647 w 2052"/>
              <a:gd name="T53" fmla="*/ 2147483647 h 2298"/>
              <a:gd name="T54" fmla="*/ 2147483647 w 2052"/>
              <a:gd name="T55" fmla="*/ 2147483647 h 2298"/>
              <a:gd name="T56" fmla="*/ 2147483647 w 2052"/>
              <a:gd name="T57" fmla="*/ 2147483647 h 2298"/>
              <a:gd name="T58" fmla="*/ 2147483647 w 2052"/>
              <a:gd name="T59" fmla="*/ 2147483647 h 2298"/>
              <a:gd name="T60" fmla="*/ 2147483647 w 2052"/>
              <a:gd name="T61" fmla="*/ 2147483647 h 2298"/>
              <a:gd name="T62" fmla="*/ 2147483647 w 2052"/>
              <a:gd name="T63" fmla="*/ 2147483647 h 2298"/>
              <a:gd name="T64" fmla="*/ 2147483647 w 2052"/>
              <a:gd name="T65" fmla="*/ 2147483647 h 2298"/>
              <a:gd name="T66" fmla="*/ 2147483647 w 2052"/>
              <a:gd name="T67" fmla="*/ 2147483647 h 2298"/>
              <a:gd name="T68" fmla="*/ 2147483647 w 2052"/>
              <a:gd name="T69" fmla="*/ 2147483647 h 2298"/>
              <a:gd name="T70" fmla="*/ 2147483647 w 2052"/>
              <a:gd name="T71" fmla="*/ 2147483647 h 2298"/>
              <a:gd name="T72" fmla="*/ 2147483647 w 2052"/>
              <a:gd name="T73" fmla="*/ 2147483647 h 2298"/>
              <a:gd name="T74" fmla="*/ 2147483647 w 2052"/>
              <a:gd name="T75" fmla="*/ 2147483647 h 2298"/>
              <a:gd name="T76" fmla="*/ 2147483647 w 2052"/>
              <a:gd name="T77" fmla="*/ 2147483647 h 2298"/>
              <a:gd name="T78" fmla="*/ 2147483647 w 2052"/>
              <a:gd name="T79" fmla="*/ 2147483647 h 2298"/>
              <a:gd name="T80" fmla="*/ 2147483647 w 2052"/>
              <a:gd name="T81" fmla="*/ 2147483647 h 2298"/>
              <a:gd name="T82" fmla="*/ 2147483647 w 2052"/>
              <a:gd name="T83" fmla="*/ 2147483647 h 2298"/>
              <a:gd name="T84" fmla="*/ 2147483647 w 2052"/>
              <a:gd name="T85" fmla="*/ 2147483647 h 2298"/>
              <a:gd name="T86" fmla="*/ 2147483647 w 2052"/>
              <a:gd name="T87" fmla="*/ 2147483647 h 2298"/>
              <a:gd name="T88" fmla="*/ 2147483647 w 2052"/>
              <a:gd name="T89" fmla="*/ 2147483647 h 2298"/>
              <a:gd name="T90" fmla="*/ 2147483647 w 2052"/>
              <a:gd name="T91" fmla="*/ 0 h 2298"/>
              <a:gd name="T92" fmla="*/ 2147483647 w 2052"/>
              <a:gd name="T93" fmla="*/ 2147483647 h 2298"/>
              <a:gd name="T94" fmla="*/ 0 w 2052"/>
              <a:gd name="T95" fmla="*/ 2147483647 h 22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52" h="2298">
                <a:moveTo>
                  <a:pt x="1098" y="1158"/>
                </a:moveTo>
                <a:lnTo>
                  <a:pt x="1476" y="1050"/>
                </a:lnTo>
                <a:moveTo>
                  <a:pt x="1056" y="1116"/>
                </a:moveTo>
                <a:lnTo>
                  <a:pt x="1176" y="660"/>
                </a:lnTo>
                <a:moveTo>
                  <a:pt x="984" y="1116"/>
                </a:moveTo>
                <a:lnTo>
                  <a:pt x="708" y="804"/>
                </a:lnTo>
                <a:moveTo>
                  <a:pt x="984" y="1236"/>
                </a:moveTo>
                <a:lnTo>
                  <a:pt x="810" y="1458"/>
                </a:lnTo>
                <a:moveTo>
                  <a:pt x="1092" y="1236"/>
                </a:moveTo>
                <a:lnTo>
                  <a:pt x="1320" y="1512"/>
                </a:lnTo>
                <a:moveTo>
                  <a:pt x="1242" y="660"/>
                </a:moveTo>
                <a:lnTo>
                  <a:pt x="1488" y="972"/>
                </a:lnTo>
                <a:moveTo>
                  <a:pt x="822" y="1524"/>
                </a:moveTo>
                <a:lnTo>
                  <a:pt x="1308" y="1566"/>
                </a:lnTo>
                <a:moveTo>
                  <a:pt x="696" y="1536"/>
                </a:moveTo>
                <a:lnTo>
                  <a:pt x="150" y="1704"/>
                </a:lnTo>
                <a:moveTo>
                  <a:pt x="756" y="1584"/>
                </a:moveTo>
                <a:lnTo>
                  <a:pt x="750" y="2238"/>
                </a:lnTo>
                <a:moveTo>
                  <a:pt x="1434" y="1632"/>
                </a:moveTo>
                <a:lnTo>
                  <a:pt x="1866" y="2028"/>
                </a:lnTo>
                <a:moveTo>
                  <a:pt x="810" y="2298"/>
                </a:moveTo>
                <a:lnTo>
                  <a:pt x="1428" y="2298"/>
                </a:lnTo>
                <a:moveTo>
                  <a:pt x="132" y="2172"/>
                </a:moveTo>
                <a:lnTo>
                  <a:pt x="684" y="2286"/>
                </a:lnTo>
                <a:moveTo>
                  <a:pt x="84" y="1782"/>
                </a:moveTo>
                <a:lnTo>
                  <a:pt x="72" y="2094"/>
                </a:lnTo>
                <a:moveTo>
                  <a:pt x="1254" y="570"/>
                </a:moveTo>
                <a:lnTo>
                  <a:pt x="1530" y="432"/>
                </a:lnTo>
                <a:moveTo>
                  <a:pt x="1590" y="342"/>
                </a:moveTo>
                <a:lnTo>
                  <a:pt x="1578" y="132"/>
                </a:lnTo>
                <a:moveTo>
                  <a:pt x="1548" y="342"/>
                </a:moveTo>
                <a:lnTo>
                  <a:pt x="1362" y="66"/>
                </a:lnTo>
                <a:moveTo>
                  <a:pt x="1380" y="18"/>
                </a:moveTo>
                <a:lnTo>
                  <a:pt x="1512" y="54"/>
                </a:lnTo>
                <a:moveTo>
                  <a:pt x="1308" y="66"/>
                </a:moveTo>
                <a:lnTo>
                  <a:pt x="1206" y="534"/>
                </a:lnTo>
                <a:moveTo>
                  <a:pt x="1602" y="1014"/>
                </a:moveTo>
                <a:lnTo>
                  <a:pt x="2034" y="870"/>
                </a:lnTo>
                <a:moveTo>
                  <a:pt x="1602" y="1056"/>
                </a:moveTo>
                <a:lnTo>
                  <a:pt x="2052" y="1200"/>
                </a:lnTo>
                <a:moveTo>
                  <a:pt x="654" y="678"/>
                </a:moveTo>
                <a:lnTo>
                  <a:pt x="660" y="54"/>
                </a:lnTo>
                <a:moveTo>
                  <a:pt x="618" y="678"/>
                </a:moveTo>
                <a:lnTo>
                  <a:pt x="288" y="138"/>
                </a:lnTo>
                <a:moveTo>
                  <a:pt x="312" y="60"/>
                </a:moveTo>
                <a:lnTo>
                  <a:pt x="600" y="0"/>
                </a:lnTo>
                <a:moveTo>
                  <a:pt x="12" y="396"/>
                </a:moveTo>
                <a:lnTo>
                  <a:pt x="0" y="624"/>
                </a:ln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2872" name="Group 72"/>
          <p:cNvGrpSpPr>
            <a:grpSpLocks/>
          </p:cNvGrpSpPr>
          <p:nvPr/>
        </p:nvGrpSpPr>
        <p:grpSpPr bwMode="auto">
          <a:xfrm>
            <a:off x="3035300" y="2559050"/>
            <a:ext cx="3478213" cy="2593975"/>
            <a:chOff x="1912" y="1612"/>
            <a:chExt cx="2191" cy="1634"/>
          </a:xfrm>
        </p:grpSpPr>
        <p:sp>
          <p:nvSpPr>
            <p:cNvPr id="32829" name="Oval 48"/>
            <p:cNvSpPr>
              <a:spLocks noChangeArrowheads="1"/>
            </p:cNvSpPr>
            <p:nvPr/>
          </p:nvSpPr>
          <p:spPr bwMode="auto">
            <a:xfrm>
              <a:off x="2440" y="1612"/>
              <a:ext cx="1663" cy="163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30" name="Text Box 49"/>
            <p:cNvSpPr txBox="1">
              <a:spLocks noChangeArrowheads="1"/>
            </p:cNvSpPr>
            <p:nvPr/>
          </p:nvSpPr>
          <p:spPr bwMode="auto">
            <a:xfrm>
              <a:off x="1912" y="2266"/>
              <a:ext cx="5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Ego-Net</a:t>
              </a:r>
            </a:p>
          </p:txBody>
        </p:sp>
      </p:grpSp>
      <p:sp>
        <p:nvSpPr>
          <p:cNvPr id="332850" name="Text Box 50"/>
          <p:cNvSpPr txBox="1">
            <a:spLocks noChangeArrowheads="1"/>
          </p:cNvSpPr>
          <p:nvPr/>
        </p:nvSpPr>
        <p:spPr bwMode="auto">
          <a:xfrm>
            <a:off x="1212850" y="2152650"/>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Global-Net</a:t>
            </a:r>
          </a:p>
        </p:txBody>
      </p:sp>
      <p:sp>
        <p:nvSpPr>
          <p:cNvPr id="32815" name="Line 52"/>
          <p:cNvSpPr>
            <a:spLocks noChangeShapeType="1"/>
          </p:cNvSpPr>
          <p:nvPr/>
        </p:nvSpPr>
        <p:spPr bwMode="auto">
          <a:xfrm flipV="1">
            <a:off x="5219700" y="3783013"/>
            <a:ext cx="771525" cy="1889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2861" name="Group 61"/>
          <p:cNvGrpSpPr>
            <a:grpSpLocks/>
          </p:cNvGrpSpPr>
          <p:nvPr/>
        </p:nvGrpSpPr>
        <p:grpSpPr bwMode="auto">
          <a:xfrm>
            <a:off x="4802188" y="3622675"/>
            <a:ext cx="1992312" cy="1008063"/>
            <a:chOff x="3203" y="2064"/>
            <a:chExt cx="1255" cy="635"/>
          </a:xfrm>
        </p:grpSpPr>
        <p:sp>
          <p:nvSpPr>
            <p:cNvPr id="32827" name="Oval 53"/>
            <p:cNvSpPr>
              <a:spLocks noChangeArrowheads="1"/>
            </p:cNvSpPr>
            <p:nvPr/>
          </p:nvSpPr>
          <p:spPr bwMode="auto">
            <a:xfrm rot="-916351">
              <a:off x="3203" y="2064"/>
              <a:ext cx="1029" cy="32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p>
          </p:txBody>
        </p:sp>
        <p:sp>
          <p:nvSpPr>
            <p:cNvPr id="32828" name="Text Box 54"/>
            <p:cNvSpPr txBox="1">
              <a:spLocks noChangeArrowheads="1"/>
            </p:cNvSpPr>
            <p:nvPr/>
          </p:nvSpPr>
          <p:spPr bwMode="auto">
            <a:xfrm>
              <a:off x="3747" y="2333"/>
              <a:ext cx="71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Best Friend</a:t>
              </a:r>
            </a:p>
            <a:p>
              <a:pPr eaLnBrk="1" hangingPunct="1">
                <a:spcBef>
                  <a:spcPct val="0"/>
                </a:spcBef>
                <a:buFontTx/>
                <a:buNone/>
              </a:pPr>
              <a:r>
                <a:rPr lang="en-US" altLang="en-US" sz="1600"/>
                <a:t>Dyad</a:t>
              </a:r>
            </a:p>
          </p:txBody>
        </p:sp>
      </p:grpSp>
      <p:sp>
        <p:nvSpPr>
          <p:cNvPr id="32817" name="Line 55"/>
          <p:cNvSpPr>
            <a:spLocks noChangeShapeType="1"/>
          </p:cNvSpPr>
          <p:nvPr/>
        </p:nvSpPr>
        <p:spPr bwMode="auto">
          <a:xfrm flipV="1">
            <a:off x="6134100" y="2600325"/>
            <a:ext cx="109538" cy="993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8" name="Line 56"/>
          <p:cNvSpPr>
            <a:spLocks noChangeShapeType="1"/>
          </p:cNvSpPr>
          <p:nvPr/>
        </p:nvSpPr>
        <p:spPr bwMode="auto">
          <a:xfrm>
            <a:off x="6370638" y="2506663"/>
            <a:ext cx="850900" cy="835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9" name="Line 57"/>
          <p:cNvSpPr>
            <a:spLocks noChangeShapeType="1"/>
          </p:cNvSpPr>
          <p:nvPr/>
        </p:nvSpPr>
        <p:spPr bwMode="auto">
          <a:xfrm>
            <a:off x="7285038" y="3467100"/>
            <a:ext cx="0" cy="52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2866" name="Group 66"/>
          <p:cNvGrpSpPr>
            <a:grpSpLocks/>
          </p:cNvGrpSpPr>
          <p:nvPr/>
        </p:nvGrpSpPr>
        <p:grpSpPr bwMode="auto">
          <a:xfrm>
            <a:off x="4532313" y="1143000"/>
            <a:ext cx="3517900" cy="3541713"/>
            <a:chOff x="2855" y="720"/>
            <a:chExt cx="2216" cy="2231"/>
          </a:xfrm>
        </p:grpSpPr>
        <p:sp>
          <p:nvSpPr>
            <p:cNvPr id="32825" name="Freeform 60"/>
            <p:cNvSpPr>
              <a:spLocks/>
            </p:cNvSpPr>
            <p:nvPr/>
          </p:nvSpPr>
          <p:spPr bwMode="auto">
            <a:xfrm>
              <a:off x="2855" y="720"/>
              <a:ext cx="2149" cy="2231"/>
            </a:xfrm>
            <a:custGeom>
              <a:avLst/>
              <a:gdLst>
                <a:gd name="T0" fmla="*/ 36 w 2149"/>
                <a:gd name="T1" fmla="*/ 1782 h 2231"/>
                <a:gd name="T2" fmla="*/ 741 w 2149"/>
                <a:gd name="T3" fmla="*/ 2100 h 2231"/>
                <a:gd name="T4" fmla="*/ 2042 w 2149"/>
                <a:gd name="T5" fmla="*/ 1951 h 2231"/>
                <a:gd name="T6" fmla="*/ 1386 w 2149"/>
                <a:gd name="T7" fmla="*/ 422 h 2231"/>
                <a:gd name="T8" fmla="*/ 522 w 2149"/>
                <a:gd name="T9" fmla="*/ 223 h 2231"/>
                <a:gd name="T10" fmla="*/ 36 w 2149"/>
                <a:gd name="T11" fmla="*/ 1782 h 2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9" h="2231">
                  <a:moveTo>
                    <a:pt x="36" y="1782"/>
                  </a:moveTo>
                  <a:cubicBezTo>
                    <a:pt x="72" y="2095"/>
                    <a:pt x="407" y="2072"/>
                    <a:pt x="741" y="2100"/>
                  </a:cubicBezTo>
                  <a:cubicBezTo>
                    <a:pt x="1075" y="2128"/>
                    <a:pt x="1935" y="2231"/>
                    <a:pt x="2042" y="1951"/>
                  </a:cubicBezTo>
                  <a:cubicBezTo>
                    <a:pt x="2149" y="1671"/>
                    <a:pt x="1639" y="710"/>
                    <a:pt x="1386" y="422"/>
                  </a:cubicBezTo>
                  <a:cubicBezTo>
                    <a:pt x="1133" y="134"/>
                    <a:pt x="752" y="0"/>
                    <a:pt x="522" y="223"/>
                  </a:cubicBezTo>
                  <a:cubicBezTo>
                    <a:pt x="292" y="446"/>
                    <a:pt x="0" y="1469"/>
                    <a:pt x="36" y="1782"/>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6" name="Text Box 62"/>
            <p:cNvSpPr txBox="1">
              <a:spLocks noChangeArrowheads="1"/>
            </p:cNvSpPr>
            <p:nvPr/>
          </p:nvSpPr>
          <p:spPr bwMode="auto">
            <a:xfrm>
              <a:off x="4541" y="1329"/>
              <a:ext cx="53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Primary</a:t>
              </a:r>
            </a:p>
            <a:p>
              <a:pPr eaLnBrk="1" hangingPunct="1">
                <a:spcBef>
                  <a:spcPct val="0"/>
                </a:spcBef>
                <a:buFontTx/>
                <a:buNone/>
              </a:pPr>
              <a:r>
                <a:rPr lang="en-US" altLang="en-US" sz="1600"/>
                <a:t>Group</a:t>
              </a:r>
            </a:p>
          </p:txBody>
        </p:sp>
      </p:grpSp>
      <p:sp>
        <p:nvSpPr>
          <p:cNvPr id="32821" name="Text Box 64"/>
          <p:cNvSpPr txBox="1">
            <a:spLocks noChangeArrowheads="1"/>
          </p:cNvSpPr>
          <p:nvPr/>
        </p:nvSpPr>
        <p:spPr bwMode="auto">
          <a:xfrm>
            <a:off x="317500" y="290513"/>
            <a:ext cx="35380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a:t>
            </a:r>
          </a:p>
          <a:p>
            <a:pPr eaLnBrk="1" hangingPunct="1">
              <a:spcBef>
                <a:spcPct val="0"/>
              </a:spcBef>
              <a:buFontTx/>
              <a:buNone/>
            </a:pPr>
            <a:r>
              <a:rPr lang="en-US" altLang="en-US" sz="1600" dirty="0"/>
              <a:t>Basic Data Elements: Levels of </a:t>
            </a:r>
            <a:r>
              <a:rPr lang="en-US" altLang="en-US" sz="1600" dirty="0" smtClean="0"/>
              <a:t>Analysis</a:t>
            </a:r>
            <a:endParaRPr lang="en-US" altLang="en-US" sz="1600" dirty="0"/>
          </a:p>
        </p:txBody>
      </p:sp>
      <p:grpSp>
        <p:nvGrpSpPr>
          <p:cNvPr id="332871" name="Group 71"/>
          <p:cNvGrpSpPr>
            <a:grpSpLocks/>
          </p:cNvGrpSpPr>
          <p:nvPr/>
        </p:nvGrpSpPr>
        <p:grpSpPr bwMode="auto">
          <a:xfrm>
            <a:off x="1563688" y="1108075"/>
            <a:ext cx="6696075" cy="5500688"/>
            <a:chOff x="985" y="698"/>
            <a:chExt cx="4218" cy="3465"/>
          </a:xfrm>
        </p:grpSpPr>
        <p:sp>
          <p:nvSpPr>
            <p:cNvPr id="32823" name="Freeform 65"/>
            <p:cNvSpPr>
              <a:spLocks/>
            </p:cNvSpPr>
            <p:nvPr/>
          </p:nvSpPr>
          <p:spPr bwMode="auto">
            <a:xfrm>
              <a:off x="1605" y="698"/>
              <a:ext cx="3598" cy="3465"/>
            </a:xfrm>
            <a:custGeom>
              <a:avLst/>
              <a:gdLst>
                <a:gd name="T0" fmla="*/ 431 w 3598"/>
                <a:gd name="T1" fmla="*/ 325 h 3465"/>
                <a:gd name="T2" fmla="*/ 838 w 3598"/>
                <a:gd name="T3" fmla="*/ 2073 h 3465"/>
                <a:gd name="T4" fmla="*/ 73 w 3598"/>
                <a:gd name="T5" fmla="*/ 2400 h 3465"/>
                <a:gd name="T6" fmla="*/ 1275 w 3598"/>
                <a:gd name="T7" fmla="*/ 3374 h 3465"/>
                <a:gd name="T8" fmla="*/ 3351 w 3598"/>
                <a:gd name="T9" fmla="*/ 1854 h 3465"/>
                <a:gd name="T10" fmla="*/ 2755 w 3598"/>
                <a:gd name="T11" fmla="*/ 702 h 3465"/>
                <a:gd name="T12" fmla="*/ 1762 w 3598"/>
                <a:gd name="T13" fmla="*/ 633 h 3465"/>
                <a:gd name="T14" fmla="*/ 1205 w 3598"/>
                <a:gd name="T15" fmla="*/ 126 h 3465"/>
                <a:gd name="T16" fmla="*/ 431 w 3598"/>
                <a:gd name="T17" fmla="*/ 325 h 3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8" h="3465">
                  <a:moveTo>
                    <a:pt x="431" y="325"/>
                  </a:moveTo>
                  <a:cubicBezTo>
                    <a:pt x="370" y="650"/>
                    <a:pt x="898" y="1727"/>
                    <a:pt x="838" y="2073"/>
                  </a:cubicBezTo>
                  <a:cubicBezTo>
                    <a:pt x="778" y="2419"/>
                    <a:pt x="0" y="2183"/>
                    <a:pt x="73" y="2400"/>
                  </a:cubicBezTo>
                  <a:cubicBezTo>
                    <a:pt x="146" y="2617"/>
                    <a:pt x="729" y="3465"/>
                    <a:pt x="1275" y="3374"/>
                  </a:cubicBezTo>
                  <a:cubicBezTo>
                    <a:pt x="1821" y="3283"/>
                    <a:pt x="3104" y="2299"/>
                    <a:pt x="3351" y="1854"/>
                  </a:cubicBezTo>
                  <a:cubicBezTo>
                    <a:pt x="3598" y="1409"/>
                    <a:pt x="3020" y="905"/>
                    <a:pt x="2755" y="702"/>
                  </a:cubicBezTo>
                  <a:cubicBezTo>
                    <a:pt x="2490" y="499"/>
                    <a:pt x="2020" y="729"/>
                    <a:pt x="1762" y="633"/>
                  </a:cubicBezTo>
                  <a:cubicBezTo>
                    <a:pt x="1504" y="537"/>
                    <a:pt x="1428" y="182"/>
                    <a:pt x="1205" y="126"/>
                  </a:cubicBezTo>
                  <a:cubicBezTo>
                    <a:pt x="982" y="70"/>
                    <a:pt x="492" y="0"/>
                    <a:pt x="431" y="32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4" name="Text Box 70"/>
            <p:cNvSpPr txBox="1">
              <a:spLocks noChangeArrowheads="1"/>
            </p:cNvSpPr>
            <p:nvPr/>
          </p:nvSpPr>
          <p:spPr bwMode="auto">
            <a:xfrm>
              <a:off x="985" y="3155"/>
              <a:ext cx="9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2-step</a:t>
              </a:r>
            </a:p>
            <a:p>
              <a:pPr eaLnBrk="1" hangingPunct="1">
                <a:spcBef>
                  <a:spcPct val="0"/>
                </a:spcBef>
                <a:buFontTx/>
                <a:buNone/>
              </a:pPr>
              <a:r>
                <a:rPr lang="en-US" altLang="en-US" sz="1600"/>
                <a:t>Partial network</a:t>
              </a:r>
            </a:p>
          </p:txBody>
        </p:sp>
      </p:grpSp>
    </p:spTree>
    <p:extLst>
      <p:ext uri="{BB962C8B-B14F-4D97-AF65-F5344CB8AC3E}">
        <p14:creationId xmlns:p14="http://schemas.microsoft.com/office/powerpoint/2010/main" val="1176188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2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2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28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28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5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715963" y="992188"/>
            <a:ext cx="8361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If we want to measure the degree to which the </a:t>
            </a:r>
            <a:r>
              <a:rPr lang="en-US" altLang="en-US" sz="2000" u="sng">
                <a:cs typeface="Arial" panose="020B0604020202020204" pitchFamily="34" charset="0"/>
              </a:rPr>
              <a:t>graph as a whole</a:t>
            </a:r>
            <a:r>
              <a:rPr lang="en-US" altLang="en-US" sz="2000">
                <a:cs typeface="Arial" panose="020B0604020202020204" pitchFamily="34" charset="0"/>
              </a:rPr>
              <a:t> is centralized, we look at the </a:t>
            </a:r>
            <a:r>
              <a:rPr lang="en-US" altLang="en-US" sz="2000" i="1">
                <a:cs typeface="Arial" panose="020B0604020202020204" pitchFamily="34" charset="0"/>
              </a:rPr>
              <a:t>dispersion</a:t>
            </a:r>
            <a:r>
              <a:rPr lang="en-US" altLang="en-US" sz="2000">
                <a:cs typeface="Arial" panose="020B0604020202020204" pitchFamily="34" charset="0"/>
              </a:rPr>
              <a:t> of  centrality:</a:t>
            </a:r>
          </a:p>
        </p:txBody>
      </p:sp>
      <p:sp>
        <p:nvSpPr>
          <p:cNvPr id="102403" name="Text Box 3"/>
          <p:cNvSpPr txBox="1">
            <a:spLocks noChangeArrowheads="1"/>
          </p:cNvSpPr>
          <p:nvPr/>
        </p:nvSpPr>
        <p:spPr bwMode="auto">
          <a:xfrm>
            <a:off x="939800" y="1998663"/>
            <a:ext cx="541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Simple: variance of the individual centrality scores.</a:t>
            </a:r>
          </a:p>
        </p:txBody>
      </p:sp>
      <p:graphicFrame>
        <p:nvGraphicFramePr>
          <p:cNvPr id="102404" name="Object 4"/>
          <p:cNvGraphicFramePr>
            <a:graphicFrameLocks noChangeAspect="1"/>
          </p:cNvGraphicFramePr>
          <p:nvPr/>
        </p:nvGraphicFramePr>
        <p:xfrm>
          <a:off x="2108200" y="2578100"/>
          <a:ext cx="4511675" cy="1241425"/>
        </p:xfrm>
        <a:graphic>
          <a:graphicData uri="http://schemas.openxmlformats.org/presentationml/2006/ole">
            <mc:AlternateContent xmlns:mc="http://schemas.openxmlformats.org/markup-compatibility/2006">
              <mc:Choice xmlns:v="urn:schemas-microsoft-com:vml" Requires="v">
                <p:oleObj spid="_x0000_s9240" name="Equation" r:id="rId3" imgW="1752600" imgH="482600" progId="Equation.3">
                  <p:embed/>
                </p:oleObj>
              </mc:Choice>
              <mc:Fallback>
                <p:oleObj name="Equation" r:id="rId3" imgW="1752600" imgH="482600" progId="Equation.3">
                  <p:embed/>
                  <p:pic>
                    <p:nvPicPr>
                      <p:cNvPr id="1024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200" y="2578100"/>
                        <a:ext cx="4511675" cy="1241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5" name="Text Box 5"/>
          <p:cNvSpPr txBox="1">
            <a:spLocks noChangeArrowheads="1"/>
          </p:cNvSpPr>
          <p:nvPr/>
        </p:nvSpPr>
        <p:spPr bwMode="auto">
          <a:xfrm>
            <a:off x="484187" y="4132262"/>
            <a:ext cx="7759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cs typeface="Arial" panose="020B0604020202020204" pitchFamily="34" charset="0"/>
              </a:rPr>
              <a:t>Or, using Freeman’s general formula for centralization (which ranges from 0 to 1):</a:t>
            </a:r>
          </a:p>
        </p:txBody>
      </p:sp>
      <p:graphicFrame>
        <p:nvGraphicFramePr>
          <p:cNvPr id="102406" name="Object 6"/>
          <p:cNvGraphicFramePr>
            <a:graphicFrameLocks noChangeAspect="1"/>
          </p:cNvGraphicFramePr>
          <p:nvPr/>
        </p:nvGraphicFramePr>
        <p:xfrm>
          <a:off x="1954213" y="4716463"/>
          <a:ext cx="4740275" cy="1349375"/>
        </p:xfrm>
        <a:graphic>
          <a:graphicData uri="http://schemas.openxmlformats.org/presentationml/2006/ole">
            <mc:AlternateContent xmlns:mc="http://schemas.openxmlformats.org/markup-compatibility/2006">
              <mc:Choice xmlns:v="urn:schemas-microsoft-com:vml" Requires="v">
                <p:oleObj spid="_x0000_s9241" name="Equation" r:id="rId5" imgW="1739900" imgH="495300" progId="Equation.3">
                  <p:embed/>
                </p:oleObj>
              </mc:Choice>
              <mc:Fallback>
                <p:oleObj name="Equation" r:id="rId5" imgW="1739900" imgH="495300" progId="Equation.3">
                  <p:embed/>
                  <p:pic>
                    <p:nvPicPr>
                      <p:cNvPr id="1024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213" y="4716463"/>
                        <a:ext cx="4740275" cy="13493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7" name="Text Box 10"/>
          <p:cNvSpPr txBox="1">
            <a:spLocks noChangeArrowheads="1"/>
          </p:cNvSpPr>
          <p:nvPr/>
        </p:nvSpPr>
        <p:spPr bwMode="auto">
          <a:xfrm>
            <a:off x="365125" y="6378575"/>
            <a:ext cx="7462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Arial" panose="020B0604020202020204" pitchFamily="34" charset="0"/>
              </a:rPr>
              <a:t>UCINET, SPAN, PAJEK and most other network software will calculate these measures.</a:t>
            </a:r>
          </a:p>
        </p:txBody>
      </p:sp>
      <p:sp>
        <p:nvSpPr>
          <p:cNvPr id="102408"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5054784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l="9895" t="45474" r="7893" b="45789"/>
          <a:stretch>
            <a:fillRect/>
          </a:stretch>
        </p:blipFill>
        <p:spPr bwMode="auto">
          <a:xfrm>
            <a:off x="650875" y="5448300"/>
            <a:ext cx="801846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l="33040" t="26143" r="21663" b="13374"/>
          <a:stretch>
            <a:fillRect/>
          </a:stretch>
        </p:blipFill>
        <p:spPr bwMode="auto">
          <a:xfrm>
            <a:off x="6157913" y="1379538"/>
            <a:ext cx="26733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p:cNvPicPr>
            <a:picLocks noChangeAspect="1" noChangeArrowheads="1"/>
          </p:cNvPicPr>
          <p:nvPr/>
        </p:nvPicPr>
        <p:blipFill>
          <a:blip r:embed="rId4">
            <a:extLst>
              <a:ext uri="{28A0092B-C50C-407E-A947-70E740481C1C}">
                <a14:useLocalDpi xmlns:a14="http://schemas.microsoft.com/office/drawing/2010/main" val="0"/>
              </a:ext>
            </a:extLst>
          </a:blip>
          <a:srcRect l="18474" t="22603" r="49089" b="32146"/>
          <a:stretch>
            <a:fillRect/>
          </a:stretch>
        </p:blipFill>
        <p:spPr bwMode="auto">
          <a:xfrm>
            <a:off x="207963" y="1344613"/>
            <a:ext cx="26225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9" name="Picture 5"/>
          <p:cNvPicPr>
            <a:picLocks noChangeAspect="1" noChangeArrowheads="1"/>
          </p:cNvPicPr>
          <p:nvPr/>
        </p:nvPicPr>
        <p:blipFill>
          <a:blip r:embed="rId5">
            <a:extLst>
              <a:ext uri="{28A0092B-C50C-407E-A947-70E740481C1C}">
                <a14:useLocalDpi xmlns:a14="http://schemas.microsoft.com/office/drawing/2010/main" val="0"/>
              </a:ext>
            </a:extLst>
          </a:blip>
          <a:srcRect l="17044" t="19330" r="15221" b="14212"/>
          <a:stretch>
            <a:fillRect/>
          </a:stretch>
        </p:blipFill>
        <p:spPr bwMode="auto">
          <a:xfrm>
            <a:off x="2955925" y="1357313"/>
            <a:ext cx="30511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0" name="Text Box 6"/>
          <p:cNvSpPr txBox="1">
            <a:spLocks noChangeArrowheads="1"/>
          </p:cNvSpPr>
          <p:nvPr/>
        </p:nvSpPr>
        <p:spPr bwMode="auto">
          <a:xfrm>
            <a:off x="4956175" y="309563"/>
            <a:ext cx="3155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Degree </a:t>
            </a:r>
            <a:r>
              <a:rPr lang="en-US" altLang="en-US" sz="2000" u="sng">
                <a:cs typeface="Arial" panose="020B0604020202020204" pitchFamily="34" charset="0"/>
              </a:rPr>
              <a:t>Centralization</a:t>
            </a:r>
            <a:r>
              <a:rPr lang="en-US" altLang="en-US" sz="2000">
                <a:cs typeface="Arial" panose="020B0604020202020204" pitchFamily="34" charset="0"/>
              </a:rPr>
              <a:t> Scores</a:t>
            </a:r>
          </a:p>
        </p:txBody>
      </p:sp>
      <p:sp>
        <p:nvSpPr>
          <p:cNvPr id="103431" name="Text Box 7"/>
          <p:cNvSpPr txBox="1">
            <a:spLocks noChangeArrowheads="1"/>
          </p:cNvSpPr>
          <p:nvPr/>
        </p:nvSpPr>
        <p:spPr bwMode="auto">
          <a:xfrm>
            <a:off x="3627438" y="6061075"/>
            <a:ext cx="1550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Freeman: .07</a:t>
            </a:r>
          </a:p>
          <a:p>
            <a:pPr>
              <a:spcBef>
                <a:spcPct val="0"/>
              </a:spcBef>
              <a:buFontTx/>
              <a:buNone/>
            </a:pPr>
            <a:r>
              <a:rPr lang="en-US" altLang="en-US" sz="2000">
                <a:cs typeface="Arial" panose="020B0604020202020204" pitchFamily="34" charset="0"/>
              </a:rPr>
              <a:t>Variance: .20</a:t>
            </a:r>
          </a:p>
        </p:txBody>
      </p:sp>
      <p:sp>
        <p:nvSpPr>
          <p:cNvPr id="103432" name="Text Box 8"/>
          <p:cNvSpPr txBox="1">
            <a:spLocks noChangeArrowheads="1"/>
          </p:cNvSpPr>
          <p:nvPr/>
        </p:nvSpPr>
        <p:spPr bwMode="auto">
          <a:xfrm>
            <a:off x="700088" y="4035425"/>
            <a:ext cx="1550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Freeman: 1.0</a:t>
            </a:r>
          </a:p>
          <a:p>
            <a:pPr>
              <a:spcBef>
                <a:spcPct val="0"/>
              </a:spcBef>
              <a:buFontTx/>
              <a:buNone/>
            </a:pPr>
            <a:r>
              <a:rPr lang="en-US" altLang="en-US" sz="2000">
                <a:cs typeface="Arial" panose="020B0604020202020204" pitchFamily="34" charset="0"/>
              </a:rPr>
              <a:t>Variance: 3.9</a:t>
            </a:r>
          </a:p>
        </p:txBody>
      </p:sp>
      <p:sp>
        <p:nvSpPr>
          <p:cNvPr id="103433" name="Text Box 9"/>
          <p:cNvSpPr txBox="1">
            <a:spLocks noChangeArrowheads="1"/>
          </p:cNvSpPr>
          <p:nvPr/>
        </p:nvSpPr>
        <p:spPr bwMode="auto">
          <a:xfrm>
            <a:off x="3617913" y="4122738"/>
            <a:ext cx="1550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Freeman: .02</a:t>
            </a:r>
          </a:p>
          <a:p>
            <a:pPr>
              <a:spcBef>
                <a:spcPct val="0"/>
              </a:spcBef>
              <a:buFontTx/>
              <a:buNone/>
            </a:pPr>
            <a:r>
              <a:rPr lang="en-US" altLang="en-US" sz="2000">
                <a:cs typeface="Arial" panose="020B0604020202020204" pitchFamily="34" charset="0"/>
              </a:rPr>
              <a:t>Variance: .17</a:t>
            </a:r>
          </a:p>
        </p:txBody>
      </p:sp>
      <p:sp>
        <p:nvSpPr>
          <p:cNvPr id="103434" name="Text Box 10"/>
          <p:cNvSpPr txBox="1">
            <a:spLocks noChangeArrowheads="1"/>
          </p:cNvSpPr>
          <p:nvPr/>
        </p:nvSpPr>
        <p:spPr bwMode="auto">
          <a:xfrm>
            <a:off x="6770688" y="3962400"/>
            <a:ext cx="1550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Freeman: 0.0</a:t>
            </a:r>
          </a:p>
          <a:p>
            <a:pPr>
              <a:spcBef>
                <a:spcPct val="0"/>
              </a:spcBef>
              <a:buFontTx/>
              <a:buNone/>
            </a:pPr>
            <a:r>
              <a:rPr lang="en-US" altLang="en-US" sz="2000">
                <a:cs typeface="Arial" panose="020B0604020202020204" pitchFamily="34" charset="0"/>
              </a:rPr>
              <a:t>Variance: 0.0</a:t>
            </a:r>
          </a:p>
        </p:txBody>
      </p:sp>
      <p:sp>
        <p:nvSpPr>
          <p:cNvPr id="103435"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10471298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25438" y="1350963"/>
            <a:ext cx="8645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A second measure of centrality is </a:t>
            </a:r>
            <a:r>
              <a:rPr lang="en-US" altLang="en-US" sz="2000" u="sng">
                <a:cs typeface="Arial" panose="020B0604020202020204" pitchFamily="34" charset="0"/>
              </a:rPr>
              <a:t>closeness</a:t>
            </a:r>
            <a:r>
              <a:rPr lang="en-US" altLang="en-US" sz="2000">
                <a:cs typeface="Arial" panose="020B0604020202020204" pitchFamily="34" charset="0"/>
              </a:rPr>
              <a:t> centrality.  An actor is considered important if he/she is relatively close to all other actors.</a:t>
            </a:r>
          </a:p>
        </p:txBody>
      </p:sp>
      <p:sp>
        <p:nvSpPr>
          <p:cNvPr id="104451" name="Text Box 3"/>
          <p:cNvSpPr txBox="1">
            <a:spLocks noChangeArrowheads="1"/>
          </p:cNvSpPr>
          <p:nvPr/>
        </p:nvSpPr>
        <p:spPr bwMode="auto">
          <a:xfrm>
            <a:off x="377825" y="2325688"/>
            <a:ext cx="85296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Closeness is based on the inverse of the </a:t>
            </a:r>
            <a:r>
              <a:rPr lang="en-US" altLang="en-US" sz="2000" u="sng">
                <a:cs typeface="Arial" panose="020B0604020202020204" pitchFamily="34" charset="0"/>
              </a:rPr>
              <a:t>distance</a:t>
            </a:r>
            <a:r>
              <a:rPr lang="en-US" altLang="en-US" sz="2000">
                <a:cs typeface="Arial" panose="020B0604020202020204" pitchFamily="34" charset="0"/>
              </a:rPr>
              <a:t> of each actor to every other actor in the network.</a:t>
            </a:r>
          </a:p>
        </p:txBody>
      </p:sp>
      <p:graphicFrame>
        <p:nvGraphicFramePr>
          <p:cNvPr id="104452" name="Object 4"/>
          <p:cNvGraphicFramePr>
            <a:graphicFrameLocks noChangeAspect="1"/>
          </p:cNvGraphicFramePr>
          <p:nvPr/>
        </p:nvGraphicFramePr>
        <p:xfrm>
          <a:off x="2532063" y="3513138"/>
          <a:ext cx="3614737" cy="1262062"/>
        </p:xfrm>
        <a:graphic>
          <a:graphicData uri="http://schemas.openxmlformats.org/presentationml/2006/ole">
            <mc:AlternateContent xmlns:mc="http://schemas.openxmlformats.org/markup-compatibility/2006">
              <mc:Choice xmlns:v="urn:schemas-microsoft-com:vml" Requires="v">
                <p:oleObj spid="_x0000_s10262" name="Equation" r:id="rId3" imgW="1498600" imgH="520700" progId="Equation.3">
                  <p:embed/>
                </p:oleObj>
              </mc:Choice>
              <mc:Fallback>
                <p:oleObj name="Equation" r:id="rId3" imgW="1498600" imgH="520700" progId="Equation.3">
                  <p:embed/>
                  <p:pic>
                    <p:nvPicPr>
                      <p:cNvPr id="1044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063" y="3513138"/>
                        <a:ext cx="3614737" cy="126206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2520950" y="5427663"/>
          <a:ext cx="3614738" cy="581025"/>
        </p:xfrm>
        <a:graphic>
          <a:graphicData uri="http://schemas.openxmlformats.org/presentationml/2006/ole">
            <mc:AlternateContent xmlns:mc="http://schemas.openxmlformats.org/markup-compatibility/2006">
              <mc:Choice xmlns:v="urn:schemas-microsoft-com:vml" Requires="v">
                <p:oleObj spid="_x0000_s10263" name="Equation" r:id="rId5" imgW="1497950" imgH="241195" progId="Equation.3">
                  <p:embed/>
                </p:oleObj>
              </mc:Choice>
              <mc:Fallback>
                <p:oleObj name="Equation" r:id="rId5" imgW="1497950" imgH="241195" progId="Equation.3">
                  <p:embed/>
                  <p:pic>
                    <p:nvPicPr>
                      <p:cNvPr id="10445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0" y="5427663"/>
                        <a:ext cx="3614738" cy="5810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4" name="Text Box 6"/>
          <p:cNvSpPr txBox="1">
            <a:spLocks noChangeArrowheads="1"/>
          </p:cNvSpPr>
          <p:nvPr/>
        </p:nvSpPr>
        <p:spPr bwMode="auto">
          <a:xfrm>
            <a:off x="1357313" y="3086100"/>
            <a:ext cx="234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Closeness Centrality:</a:t>
            </a:r>
          </a:p>
        </p:txBody>
      </p:sp>
      <p:sp>
        <p:nvSpPr>
          <p:cNvPr id="104455" name="Text Box 7"/>
          <p:cNvSpPr txBox="1">
            <a:spLocks noChangeArrowheads="1"/>
          </p:cNvSpPr>
          <p:nvPr/>
        </p:nvSpPr>
        <p:spPr bwMode="auto">
          <a:xfrm>
            <a:off x="1341438" y="4891088"/>
            <a:ext cx="3535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Normalized Closeness Centrality</a:t>
            </a:r>
          </a:p>
        </p:txBody>
      </p:sp>
      <p:sp>
        <p:nvSpPr>
          <p:cNvPr id="104456"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26667733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038475" y="931863"/>
            <a:ext cx="5562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latin typeface="SAS Monospace" panose="020B0609020202020204" pitchFamily="49" charset="0"/>
                <a:cs typeface="Arial" panose="020B0604020202020204" pitchFamily="34" charset="0"/>
              </a:rPr>
              <a:t>          Distance     Closeness  normalized</a:t>
            </a:r>
          </a:p>
          <a:p>
            <a:pPr>
              <a:spcBef>
                <a:spcPct val="0"/>
              </a:spcBef>
              <a:buFontTx/>
              <a:buNone/>
            </a:pPr>
            <a:endParaRPr lang="en-US" altLang="en-US" sz="1600" b="1">
              <a:latin typeface="SAS Monospace" panose="020B0609020202020204" pitchFamily="49" charset="0"/>
              <a:cs typeface="Arial" panose="020B0604020202020204" pitchFamily="34" charset="0"/>
            </a:endParaRPr>
          </a:p>
          <a:p>
            <a:pPr>
              <a:spcBef>
                <a:spcPct val="0"/>
              </a:spcBef>
              <a:buFontTx/>
              <a:buNone/>
            </a:pPr>
            <a:r>
              <a:rPr lang="en-US" altLang="en-US" sz="1600" b="1">
                <a:latin typeface="SAS Monospace" panose="020B0609020202020204" pitchFamily="49" charset="0"/>
                <a:cs typeface="Arial" panose="020B0604020202020204" pitchFamily="34" charset="0"/>
              </a:rPr>
              <a:t>       0 1 1 1 1 1 1 1    .143      1.00</a:t>
            </a:r>
          </a:p>
          <a:p>
            <a:pPr>
              <a:spcBef>
                <a:spcPct val="0"/>
              </a:spcBef>
              <a:buFontTx/>
              <a:buNone/>
            </a:pPr>
            <a:r>
              <a:rPr lang="en-US" altLang="en-US" sz="1600" b="1">
                <a:latin typeface="SAS Monospace" panose="020B0609020202020204" pitchFamily="49" charset="0"/>
                <a:cs typeface="Arial" panose="020B0604020202020204" pitchFamily="34" charset="0"/>
              </a:rPr>
              <a:t>       1 0 2 2 2 2 2 2    .077      .538</a:t>
            </a:r>
          </a:p>
          <a:p>
            <a:pPr>
              <a:spcBef>
                <a:spcPct val="0"/>
              </a:spcBef>
              <a:buFontTx/>
              <a:buNone/>
            </a:pPr>
            <a:r>
              <a:rPr lang="en-US" altLang="en-US" sz="1600" b="1">
                <a:latin typeface="SAS Monospace" panose="020B0609020202020204" pitchFamily="49" charset="0"/>
                <a:cs typeface="Arial" panose="020B0604020202020204" pitchFamily="34" charset="0"/>
              </a:rPr>
              <a:t>       1 2 0 2 2 2 2 2    .077      .538</a:t>
            </a:r>
          </a:p>
          <a:p>
            <a:pPr>
              <a:spcBef>
                <a:spcPct val="0"/>
              </a:spcBef>
              <a:buFontTx/>
              <a:buNone/>
            </a:pPr>
            <a:r>
              <a:rPr lang="en-US" altLang="en-US" sz="1600" b="1">
                <a:latin typeface="SAS Monospace" panose="020B0609020202020204" pitchFamily="49" charset="0"/>
                <a:cs typeface="Arial" panose="020B0604020202020204" pitchFamily="34" charset="0"/>
              </a:rPr>
              <a:t>       1 2 2 0 2 2 2 2    .077      .538</a:t>
            </a:r>
          </a:p>
          <a:p>
            <a:pPr>
              <a:spcBef>
                <a:spcPct val="0"/>
              </a:spcBef>
              <a:buFontTx/>
              <a:buNone/>
            </a:pPr>
            <a:r>
              <a:rPr lang="en-US" altLang="en-US" sz="1600" b="1">
                <a:latin typeface="SAS Monospace" panose="020B0609020202020204" pitchFamily="49" charset="0"/>
                <a:cs typeface="Arial" panose="020B0604020202020204" pitchFamily="34" charset="0"/>
              </a:rPr>
              <a:t>       1 2 2 2 0 2 2 2    .077      .538</a:t>
            </a:r>
          </a:p>
          <a:p>
            <a:pPr>
              <a:spcBef>
                <a:spcPct val="0"/>
              </a:spcBef>
              <a:buFontTx/>
              <a:buNone/>
            </a:pPr>
            <a:r>
              <a:rPr lang="en-US" altLang="en-US" sz="1600" b="1">
                <a:latin typeface="SAS Monospace" panose="020B0609020202020204" pitchFamily="49" charset="0"/>
                <a:cs typeface="Arial" panose="020B0604020202020204" pitchFamily="34" charset="0"/>
              </a:rPr>
              <a:t>       1 2 2 2 2 0 2 2    .077      .538</a:t>
            </a:r>
          </a:p>
          <a:p>
            <a:pPr>
              <a:spcBef>
                <a:spcPct val="0"/>
              </a:spcBef>
              <a:buFontTx/>
              <a:buNone/>
            </a:pPr>
            <a:r>
              <a:rPr lang="en-US" altLang="en-US" sz="1600" b="1">
                <a:latin typeface="SAS Monospace" panose="020B0609020202020204" pitchFamily="49" charset="0"/>
                <a:cs typeface="Arial" panose="020B0604020202020204" pitchFamily="34" charset="0"/>
              </a:rPr>
              <a:t>       1 2 2 2 2 2 0 2    .077      .538</a:t>
            </a:r>
          </a:p>
          <a:p>
            <a:pPr>
              <a:spcBef>
                <a:spcPct val="0"/>
              </a:spcBef>
              <a:buFontTx/>
              <a:buNone/>
            </a:pPr>
            <a:r>
              <a:rPr lang="en-US" altLang="en-US" sz="1600" b="1">
                <a:latin typeface="SAS Monospace" panose="020B0609020202020204" pitchFamily="49" charset="0"/>
                <a:cs typeface="Arial" panose="020B0604020202020204" pitchFamily="34" charset="0"/>
              </a:rPr>
              <a:t>       1 2 2 2 2 2 2 0    .077      .538</a:t>
            </a:r>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l="18733" t="22469" r="47217" b="33624"/>
          <a:stretch>
            <a:fillRect/>
          </a:stretch>
        </p:blipFill>
        <p:spPr bwMode="auto">
          <a:xfrm>
            <a:off x="439738" y="1130300"/>
            <a:ext cx="26162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6" name="Line 4"/>
          <p:cNvSpPr>
            <a:spLocks noChangeShapeType="1"/>
          </p:cNvSpPr>
          <p:nvPr/>
        </p:nvSpPr>
        <p:spPr bwMode="auto">
          <a:xfrm>
            <a:off x="4332288" y="1174750"/>
            <a:ext cx="4213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7" name="Text Box 5"/>
          <p:cNvSpPr txBox="1">
            <a:spLocks noChangeArrowheads="1"/>
          </p:cNvSpPr>
          <p:nvPr/>
        </p:nvSpPr>
        <p:spPr bwMode="auto">
          <a:xfrm>
            <a:off x="4660900" y="452438"/>
            <a:ext cx="3929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Closeness Centrality in the examples</a:t>
            </a:r>
          </a:p>
        </p:txBody>
      </p:sp>
      <p:sp>
        <p:nvSpPr>
          <p:cNvPr id="105478" name="Rectangle 6"/>
          <p:cNvSpPr>
            <a:spLocks noChangeArrowheads="1"/>
          </p:cNvSpPr>
          <p:nvPr/>
        </p:nvSpPr>
        <p:spPr bwMode="auto">
          <a:xfrm>
            <a:off x="2816225" y="3805238"/>
            <a:ext cx="58070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latin typeface="SAS Monospace" panose="020B0609020202020204" pitchFamily="49" charset="0"/>
                <a:cs typeface="Arial" panose="020B0604020202020204" pitchFamily="34" charset="0"/>
              </a:rPr>
              <a:t>            Distance     Closeness  normalized</a:t>
            </a:r>
          </a:p>
          <a:p>
            <a:pPr>
              <a:spcBef>
                <a:spcPct val="0"/>
              </a:spcBef>
              <a:buFontTx/>
              <a:buNone/>
            </a:pPr>
            <a:endParaRPr lang="en-US" altLang="en-US" sz="1600" b="1">
              <a:latin typeface="SAS Monospace" panose="020B0609020202020204" pitchFamily="49" charset="0"/>
              <a:cs typeface="Arial" panose="020B0604020202020204" pitchFamily="34" charset="0"/>
            </a:endParaRPr>
          </a:p>
          <a:p>
            <a:pPr>
              <a:spcBef>
                <a:spcPct val="0"/>
              </a:spcBef>
              <a:buFontTx/>
              <a:buNone/>
            </a:pPr>
            <a:r>
              <a:rPr lang="en-US" altLang="en-US" sz="1600" b="1">
                <a:latin typeface="SAS Monospace" panose="020B0609020202020204" pitchFamily="49" charset="0"/>
                <a:cs typeface="Arial" panose="020B0604020202020204" pitchFamily="34" charset="0"/>
              </a:rPr>
              <a:t>       0 1 2 3 4 4 3 2 1    .050     .400</a:t>
            </a:r>
          </a:p>
          <a:p>
            <a:pPr>
              <a:spcBef>
                <a:spcPct val="0"/>
              </a:spcBef>
              <a:buFontTx/>
              <a:buNone/>
            </a:pPr>
            <a:r>
              <a:rPr lang="en-US" altLang="en-US" sz="1600" b="1">
                <a:latin typeface="SAS Monospace" panose="020B0609020202020204" pitchFamily="49" charset="0"/>
                <a:cs typeface="Arial" panose="020B0604020202020204" pitchFamily="34" charset="0"/>
              </a:rPr>
              <a:t>       1 0 1 2 3 4 4 3 2    .050     .400</a:t>
            </a:r>
          </a:p>
          <a:p>
            <a:pPr>
              <a:spcBef>
                <a:spcPct val="0"/>
              </a:spcBef>
              <a:buFontTx/>
              <a:buNone/>
            </a:pPr>
            <a:r>
              <a:rPr lang="en-US" altLang="en-US" sz="1600" b="1">
                <a:latin typeface="SAS Monospace" panose="020B0609020202020204" pitchFamily="49" charset="0"/>
                <a:cs typeface="Arial" panose="020B0604020202020204" pitchFamily="34" charset="0"/>
              </a:rPr>
              <a:t>       2 1 0 1 2 3 4 4 3    .050     .400</a:t>
            </a:r>
          </a:p>
          <a:p>
            <a:pPr>
              <a:spcBef>
                <a:spcPct val="0"/>
              </a:spcBef>
              <a:buFontTx/>
              <a:buNone/>
            </a:pPr>
            <a:r>
              <a:rPr lang="en-US" altLang="en-US" sz="1600" b="1">
                <a:latin typeface="SAS Monospace" panose="020B0609020202020204" pitchFamily="49" charset="0"/>
                <a:cs typeface="Arial" panose="020B0604020202020204" pitchFamily="34" charset="0"/>
              </a:rPr>
              <a:t>       3 2 1 0 1 2 3 4 4    .050     .400</a:t>
            </a:r>
          </a:p>
          <a:p>
            <a:pPr>
              <a:spcBef>
                <a:spcPct val="0"/>
              </a:spcBef>
              <a:buFontTx/>
              <a:buNone/>
            </a:pPr>
            <a:r>
              <a:rPr lang="en-US" altLang="en-US" sz="1600" b="1">
                <a:latin typeface="SAS Monospace" panose="020B0609020202020204" pitchFamily="49" charset="0"/>
                <a:cs typeface="Arial" panose="020B0604020202020204" pitchFamily="34" charset="0"/>
              </a:rPr>
              <a:t>       4 3 2 1 0 1 2 3 4    .050     .400</a:t>
            </a:r>
          </a:p>
          <a:p>
            <a:pPr>
              <a:spcBef>
                <a:spcPct val="0"/>
              </a:spcBef>
              <a:buFontTx/>
              <a:buNone/>
            </a:pPr>
            <a:r>
              <a:rPr lang="en-US" altLang="en-US" sz="1600" b="1">
                <a:latin typeface="SAS Monospace" panose="020B0609020202020204" pitchFamily="49" charset="0"/>
                <a:cs typeface="Arial" panose="020B0604020202020204" pitchFamily="34" charset="0"/>
              </a:rPr>
              <a:t>       4 4 3 2 1 0 1 2 3    .050     .400</a:t>
            </a:r>
          </a:p>
          <a:p>
            <a:pPr>
              <a:spcBef>
                <a:spcPct val="0"/>
              </a:spcBef>
              <a:buFontTx/>
              <a:buNone/>
            </a:pPr>
            <a:r>
              <a:rPr lang="en-US" altLang="en-US" sz="1600" b="1">
                <a:latin typeface="SAS Monospace" panose="020B0609020202020204" pitchFamily="49" charset="0"/>
                <a:cs typeface="Arial" panose="020B0604020202020204" pitchFamily="34" charset="0"/>
              </a:rPr>
              <a:t>       3 4 4 3 2 1 0 1 2    .050     .400</a:t>
            </a:r>
          </a:p>
          <a:p>
            <a:pPr>
              <a:spcBef>
                <a:spcPct val="0"/>
              </a:spcBef>
              <a:buFontTx/>
              <a:buNone/>
            </a:pPr>
            <a:r>
              <a:rPr lang="en-US" altLang="en-US" sz="1600" b="1">
                <a:latin typeface="SAS Monospace" panose="020B0609020202020204" pitchFamily="49" charset="0"/>
                <a:cs typeface="Arial" panose="020B0604020202020204" pitchFamily="34" charset="0"/>
              </a:rPr>
              <a:t>       2 3 4 4 3 2 1 0 1    .050     .400</a:t>
            </a:r>
          </a:p>
          <a:p>
            <a:pPr>
              <a:spcBef>
                <a:spcPct val="0"/>
              </a:spcBef>
              <a:buFontTx/>
              <a:buNone/>
            </a:pPr>
            <a:r>
              <a:rPr lang="en-US" altLang="en-US" sz="1600" b="1">
                <a:latin typeface="SAS Monospace" panose="020B0609020202020204" pitchFamily="49" charset="0"/>
                <a:cs typeface="Arial" panose="020B0604020202020204" pitchFamily="34" charset="0"/>
              </a:rPr>
              <a:t>       1 2 3 4 4 3 2 1 0    .050     .400</a:t>
            </a:r>
          </a:p>
        </p:txBody>
      </p:sp>
      <p:pic>
        <p:nvPicPr>
          <p:cNvPr id="105479" name="Picture 7"/>
          <p:cNvPicPr>
            <a:picLocks noChangeAspect="1" noChangeArrowheads="1"/>
          </p:cNvPicPr>
          <p:nvPr/>
        </p:nvPicPr>
        <p:blipFill>
          <a:blip r:embed="rId3">
            <a:extLst>
              <a:ext uri="{28A0092B-C50C-407E-A947-70E740481C1C}">
                <a14:useLocalDpi xmlns:a14="http://schemas.microsoft.com/office/drawing/2010/main" val="0"/>
              </a:ext>
            </a:extLst>
          </a:blip>
          <a:srcRect l="32503" t="25403" r="20605" b="13553"/>
          <a:stretch>
            <a:fillRect/>
          </a:stretch>
        </p:blipFill>
        <p:spPr bwMode="auto">
          <a:xfrm>
            <a:off x="427038" y="3735388"/>
            <a:ext cx="3108325"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0"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39834639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38475" y="2344738"/>
            <a:ext cx="53181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latin typeface="SAS Monospace" panose="020B0609020202020204" pitchFamily="49" charset="0"/>
                <a:cs typeface="Arial" panose="020B0604020202020204" pitchFamily="34" charset="0"/>
              </a:rPr>
              <a:t>        Distance     Closeness  normalized</a:t>
            </a:r>
          </a:p>
          <a:p>
            <a:pPr>
              <a:spcBef>
                <a:spcPct val="0"/>
              </a:spcBef>
              <a:buFontTx/>
              <a:buNone/>
            </a:pPr>
            <a:r>
              <a:rPr lang="en-US" altLang="en-US" sz="1600" b="1">
                <a:latin typeface="SAS Monospace" panose="020B0609020202020204" pitchFamily="49" charset="0"/>
                <a:cs typeface="Arial" panose="020B0604020202020204" pitchFamily="34" charset="0"/>
              </a:rPr>
              <a:t>       0 1 2 3 4 5 6    .048     .286</a:t>
            </a:r>
          </a:p>
          <a:p>
            <a:pPr>
              <a:spcBef>
                <a:spcPct val="0"/>
              </a:spcBef>
              <a:buFontTx/>
              <a:buNone/>
            </a:pPr>
            <a:r>
              <a:rPr lang="en-US" altLang="en-US" sz="1600" b="1">
                <a:latin typeface="SAS Monospace" panose="020B0609020202020204" pitchFamily="49" charset="0"/>
                <a:cs typeface="Arial" panose="020B0604020202020204" pitchFamily="34" charset="0"/>
              </a:rPr>
              <a:t>       1 0 1 2 3 4 5    .063     .375</a:t>
            </a:r>
          </a:p>
          <a:p>
            <a:pPr>
              <a:spcBef>
                <a:spcPct val="0"/>
              </a:spcBef>
              <a:buFontTx/>
              <a:buNone/>
            </a:pPr>
            <a:r>
              <a:rPr lang="en-US" altLang="en-US" sz="1600" b="1">
                <a:latin typeface="SAS Monospace" panose="020B0609020202020204" pitchFamily="49" charset="0"/>
                <a:cs typeface="Arial" panose="020B0604020202020204" pitchFamily="34" charset="0"/>
              </a:rPr>
              <a:t>       2 1 0 1 2 3 4    .077     .462</a:t>
            </a:r>
          </a:p>
          <a:p>
            <a:pPr>
              <a:spcBef>
                <a:spcPct val="0"/>
              </a:spcBef>
              <a:buFontTx/>
              <a:buNone/>
            </a:pPr>
            <a:r>
              <a:rPr lang="en-US" altLang="en-US" sz="1600" b="1">
                <a:latin typeface="SAS Monospace" panose="020B0609020202020204" pitchFamily="49" charset="0"/>
                <a:cs typeface="Arial" panose="020B0604020202020204" pitchFamily="34" charset="0"/>
              </a:rPr>
              <a:t>       3 2 1 0 1 2 3    .083     .500</a:t>
            </a:r>
          </a:p>
          <a:p>
            <a:pPr>
              <a:spcBef>
                <a:spcPct val="0"/>
              </a:spcBef>
              <a:buFontTx/>
              <a:buNone/>
            </a:pPr>
            <a:r>
              <a:rPr lang="en-US" altLang="en-US" sz="1600" b="1">
                <a:latin typeface="SAS Monospace" panose="020B0609020202020204" pitchFamily="49" charset="0"/>
                <a:cs typeface="Arial" panose="020B0604020202020204" pitchFamily="34" charset="0"/>
              </a:rPr>
              <a:t>       4 3 2 1 0 1 2    .077     .462</a:t>
            </a:r>
          </a:p>
          <a:p>
            <a:pPr>
              <a:spcBef>
                <a:spcPct val="0"/>
              </a:spcBef>
              <a:buFontTx/>
              <a:buNone/>
            </a:pPr>
            <a:r>
              <a:rPr lang="en-US" altLang="en-US" sz="1600" b="1">
                <a:latin typeface="SAS Monospace" panose="020B0609020202020204" pitchFamily="49" charset="0"/>
                <a:cs typeface="Arial" panose="020B0604020202020204" pitchFamily="34" charset="0"/>
              </a:rPr>
              <a:t>       5 4 3 2 1 0 1    .063     .375</a:t>
            </a:r>
          </a:p>
          <a:p>
            <a:pPr>
              <a:spcBef>
                <a:spcPct val="0"/>
              </a:spcBef>
              <a:buFontTx/>
              <a:buNone/>
            </a:pPr>
            <a:r>
              <a:rPr lang="en-US" altLang="en-US" sz="1600" b="1">
                <a:latin typeface="SAS Monospace" panose="020B0609020202020204" pitchFamily="49" charset="0"/>
                <a:cs typeface="Arial" panose="020B0604020202020204" pitchFamily="34" charset="0"/>
              </a:rPr>
              <a:t>       6 5 4 3 2 1 0    .048     .286</a:t>
            </a: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l="42892" t="15630" r="42390" b="8783"/>
          <a:stretch>
            <a:fillRect/>
          </a:stretch>
        </p:blipFill>
        <p:spPr bwMode="auto">
          <a:xfrm>
            <a:off x="1055688" y="1654175"/>
            <a:ext cx="74295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Text Box 4"/>
          <p:cNvSpPr txBox="1">
            <a:spLocks noChangeArrowheads="1"/>
          </p:cNvSpPr>
          <p:nvPr/>
        </p:nvSpPr>
        <p:spPr bwMode="auto">
          <a:xfrm>
            <a:off x="3729038" y="1141413"/>
            <a:ext cx="468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cs typeface="Arial" panose="020B0604020202020204" pitchFamily="34" charset="0"/>
              </a:rPr>
              <a:t>Closeness Centrality in the examples</a:t>
            </a:r>
          </a:p>
        </p:txBody>
      </p:sp>
      <p:sp>
        <p:nvSpPr>
          <p:cNvPr id="106501"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23261189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186113" y="1276350"/>
            <a:ext cx="5957887"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500" b="1">
                <a:latin typeface="SAS Monospace" panose="020B0609020202020204" pitchFamily="49" charset="0"/>
                <a:cs typeface="Arial" panose="020B0604020202020204" pitchFamily="34" charset="0"/>
              </a:rPr>
              <a:t>		Distance      Closeness  normalized</a:t>
            </a:r>
          </a:p>
          <a:p>
            <a:pPr>
              <a:spcBef>
                <a:spcPct val="0"/>
              </a:spcBef>
              <a:buFontTx/>
              <a:buNone/>
            </a:pPr>
            <a:endParaRPr lang="en-US" altLang="en-US" sz="1500" b="1">
              <a:latin typeface="SAS Monospace" panose="020B0609020202020204" pitchFamily="49" charset="0"/>
              <a:cs typeface="Arial" panose="020B0604020202020204" pitchFamily="34" charset="0"/>
            </a:endParaRPr>
          </a:p>
          <a:p>
            <a:pPr>
              <a:spcBef>
                <a:spcPct val="0"/>
              </a:spcBef>
              <a:buFontTx/>
              <a:buNone/>
            </a:pPr>
            <a:r>
              <a:rPr lang="en-US" altLang="en-US" sz="1500" b="1">
                <a:latin typeface="SAS Monospace" panose="020B0609020202020204" pitchFamily="49" charset="0"/>
                <a:cs typeface="Arial" panose="020B0604020202020204" pitchFamily="34" charset="0"/>
              </a:rPr>
              <a:t>     0 1 1 2 3 4 4 5 5 6 5 5 6  .021      .255</a:t>
            </a:r>
          </a:p>
          <a:p>
            <a:pPr>
              <a:spcBef>
                <a:spcPct val="0"/>
              </a:spcBef>
              <a:buFontTx/>
              <a:buNone/>
            </a:pPr>
            <a:r>
              <a:rPr lang="en-US" altLang="en-US" sz="1500" b="1">
                <a:latin typeface="SAS Monospace" panose="020B0609020202020204" pitchFamily="49" charset="0"/>
                <a:cs typeface="Arial" panose="020B0604020202020204" pitchFamily="34" charset="0"/>
              </a:rPr>
              <a:t>     1 0 1 1 2 3 3 4 4 5 4 4 5  .027      .324</a:t>
            </a:r>
          </a:p>
          <a:p>
            <a:pPr>
              <a:spcBef>
                <a:spcPct val="0"/>
              </a:spcBef>
              <a:buFontTx/>
              <a:buNone/>
            </a:pPr>
            <a:r>
              <a:rPr lang="en-US" altLang="en-US" sz="1500" b="1">
                <a:latin typeface="SAS Monospace" panose="020B0609020202020204" pitchFamily="49" charset="0"/>
                <a:cs typeface="Arial" panose="020B0604020202020204" pitchFamily="34" charset="0"/>
              </a:rPr>
              <a:t>     1 1 0 1 2 3 3 4 4 5 4 4 5  .027      .324</a:t>
            </a:r>
          </a:p>
          <a:p>
            <a:pPr>
              <a:spcBef>
                <a:spcPct val="0"/>
              </a:spcBef>
              <a:buFontTx/>
              <a:buNone/>
            </a:pPr>
            <a:r>
              <a:rPr lang="en-US" altLang="en-US" sz="1500" b="1">
                <a:latin typeface="SAS Monospace" panose="020B0609020202020204" pitchFamily="49" charset="0"/>
                <a:cs typeface="Arial" panose="020B0604020202020204" pitchFamily="34" charset="0"/>
              </a:rPr>
              <a:t>     2 1 1 0 1 2 2 3 3 4 3 3 4  .034      .414</a:t>
            </a:r>
          </a:p>
          <a:p>
            <a:pPr>
              <a:spcBef>
                <a:spcPct val="0"/>
              </a:spcBef>
              <a:buFontTx/>
              <a:buNone/>
            </a:pPr>
            <a:r>
              <a:rPr lang="en-US" altLang="en-US" sz="1500" b="1">
                <a:latin typeface="SAS Monospace" panose="020B0609020202020204" pitchFamily="49" charset="0"/>
                <a:cs typeface="Arial" panose="020B0604020202020204" pitchFamily="34" charset="0"/>
              </a:rPr>
              <a:t>     3 2 2 1 0 1 1 2 2 3 2 2 3  .042      .500</a:t>
            </a:r>
          </a:p>
          <a:p>
            <a:pPr>
              <a:spcBef>
                <a:spcPct val="0"/>
              </a:spcBef>
              <a:buFontTx/>
              <a:buNone/>
            </a:pPr>
            <a:r>
              <a:rPr lang="en-US" altLang="en-US" sz="1500" b="1">
                <a:latin typeface="SAS Monospace" panose="020B0609020202020204" pitchFamily="49" charset="0"/>
                <a:cs typeface="Arial" panose="020B0604020202020204" pitchFamily="34" charset="0"/>
              </a:rPr>
              <a:t>     4 3 3 2 1 0 2 3 3 4 1 1 2  .034      .414</a:t>
            </a:r>
          </a:p>
          <a:p>
            <a:pPr>
              <a:spcBef>
                <a:spcPct val="0"/>
              </a:spcBef>
              <a:buFontTx/>
              <a:buNone/>
            </a:pPr>
            <a:r>
              <a:rPr lang="en-US" altLang="en-US" sz="1500" b="1">
                <a:latin typeface="SAS Monospace" panose="020B0609020202020204" pitchFamily="49" charset="0"/>
                <a:cs typeface="Arial" panose="020B0604020202020204" pitchFamily="34" charset="0"/>
              </a:rPr>
              <a:t>     4 3 3 2 1 2 0 1 1 2 3 3 4  .034      .414</a:t>
            </a:r>
          </a:p>
          <a:p>
            <a:pPr>
              <a:spcBef>
                <a:spcPct val="0"/>
              </a:spcBef>
              <a:buFontTx/>
              <a:buNone/>
            </a:pPr>
            <a:r>
              <a:rPr lang="en-US" altLang="en-US" sz="1500" b="1">
                <a:latin typeface="SAS Monospace" panose="020B0609020202020204" pitchFamily="49" charset="0"/>
                <a:cs typeface="Arial" panose="020B0604020202020204" pitchFamily="34" charset="0"/>
              </a:rPr>
              <a:t>     5 4 4 3 2 3 1 0 1 1 4 4 5  .027      .324</a:t>
            </a:r>
          </a:p>
          <a:p>
            <a:pPr>
              <a:spcBef>
                <a:spcPct val="0"/>
              </a:spcBef>
              <a:buFontTx/>
              <a:buNone/>
            </a:pPr>
            <a:r>
              <a:rPr lang="en-US" altLang="en-US" sz="1500" b="1">
                <a:latin typeface="SAS Monospace" panose="020B0609020202020204" pitchFamily="49" charset="0"/>
                <a:cs typeface="Arial" panose="020B0604020202020204" pitchFamily="34" charset="0"/>
              </a:rPr>
              <a:t>     5 4 4 3 2 3 1 1 0 1 4 4 5  .027      .324</a:t>
            </a:r>
          </a:p>
          <a:p>
            <a:pPr>
              <a:spcBef>
                <a:spcPct val="0"/>
              </a:spcBef>
              <a:buFontTx/>
              <a:buNone/>
            </a:pPr>
            <a:r>
              <a:rPr lang="en-US" altLang="en-US" sz="1500" b="1">
                <a:latin typeface="SAS Monospace" panose="020B0609020202020204" pitchFamily="49" charset="0"/>
                <a:cs typeface="Arial" panose="020B0604020202020204" pitchFamily="34" charset="0"/>
              </a:rPr>
              <a:t>     6 5 5 4 3 4 2 1 1 0 5 5 6  .021      .255</a:t>
            </a:r>
          </a:p>
          <a:p>
            <a:pPr>
              <a:spcBef>
                <a:spcPct val="0"/>
              </a:spcBef>
              <a:buFontTx/>
              <a:buNone/>
            </a:pPr>
            <a:r>
              <a:rPr lang="en-US" altLang="en-US" sz="1500" b="1">
                <a:latin typeface="SAS Monospace" panose="020B0609020202020204" pitchFamily="49" charset="0"/>
                <a:cs typeface="Arial" panose="020B0604020202020204" pitchFamily="34" charset="0"/>
              </a:rPr>
              <a:t>     5 4 4 3 2 1 3 4 4 5 0 1 1  .027      .324</a:t>
            </a:r>
          </a:p>
          <a:p>
            <a:pPr>
              <a:spcBef>
                <a:spcPct val="0"/>
              </a:spcBef>
              <a:buFontTx/>
              <a:buNone/>
            </a:pPr>
            <a:r>
              <a:rPr lang="en-US" altLang="en-US" sz="1500" b="1">
                <a:latin typeface="SAS Monospace" panose="020B0609020202020204" pitchFamily="49" charset="0"/>
                <a:cs typeface="Arial" panose="020B0604020202020204" pitchFamily="34" charset="0"/>
              </a:rPr>
              <a:t>     5 4 4 3 2 1 3 4 4 5 1 0 1  .027      .324</a:t>
            </a:r>
          </a:p>
          <a:p>
            <a:pPr>
              <a:spcBef>
                <a:spcPct val="0"/>
              </a:spcBef>
              <a:buFontTx/>
              <a:buNone/>
            </a:pPr>
            <a:r>
              <a:rPr lang="en-US" altLang="en-US" sz="1500" b="1">
                <a:latin typeface="SAS Monospace" panose="020B0609020202020204" pitchFamily="49" charset="0"/>
                <a:cs typeface="Arial" panose="020B0604020202020204" pitchFamily="34" charset="0"/>
              </a:rPr>
              <a:t>     6 5 5 4 3 2 4 5 5 6 1 1 0  .021      .255</a:t>
            </a:r>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l="17548" t="22337" r="14999" b="16182"/>
          <a:stretch>
            <a:fillRect/>
          </a:stretch>
        </p:blipFill>
        <p:spPr bwMode="auto">
          <a:xfrm>
            <a:off x="249238" y="1790700"/>
            <a:ext cx="3336925"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4" name="Text Box 4"/>
          <p:cNvSpPr txBox="1">
            <a:spLocks noChangeArrowheads="1"/>
          </p:cNvSpPr>
          <p:nvPr/>
        </p:nvSpPr>
        <p:spPr bwMode="auto">
          <a:xfrm>
            <a:off x="4291013" y="417513"/>
            <a:ext cx="468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cs typeface="Arial" panose="020B0604020202020204" pitchFamily="34" charset="0"/>
              </a:rPr>
              <a:t>Closeness Centrality in the examples</a:t>
            </a:r>
          </a:p>
        </p:txBody>
      </p:sp>
      <p:sp>
        <p:nvSpPr>
          <p:cNvPr id="107525"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38274153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17513" y="1169988"/>
            <a:ext cx="8197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Betweenness Centrality:</a:t>
            </a:r>
          </a:p>
          <a:p>
            <a:pPr>
              <a:spcBef>
                <a:spcPct val="0"/>
              </a:spcBef>
              <a:buFontTx/>
              <a:buNone/>
            </a:pPr>
            <a:r>
              <a:rPr lang="en-US" altLang="en-US" sz="2000">
                <a:cs typeface="Arial" panose="020B0604020202020204" pitchFamily="34" charset="0"/>
              </a:rPr>
              <a:t>	Model based on communication flow:  A person who lies on communication paths can control communication flow, and is thus important.  Betweenness centrality counts the number of </a:t>
            </a:r>
            <a:r>
              <a:rPr lang="en-US" altLang="en-US" sz="2000" u="sng">
                <a:cs typeface="Arial" panose="020B0604020202020204" pitchFamily="34" charset="0"/>
              </a:rPr>
              <a:t>shortest</a:t>
            </a:r>
            <a:r>
              <a:rPr lang="en-US" altLang="en-US" sz="2000">
                <a:cs typeface="Arial" panose="020B0604020202020204" pitchFamily="34" charset="0"/>
              </a:rPr>
              <a:t> paths between </a:t>
            </a:r>
            <a:r>
              <a:rPr lang="en-US" altLang="en-US" sz="2000" i="1">
                <a:cs typeface="Arial" panose="020B0604020202020204" pitchFamily="34" charset="0"/>
              </a:rPr>
              <a:t>i</a:t>
            </a:r>
            <a:r>
              <a:rPr lang="en-US" altLang="en-US" sz="2000">
                <a:cs typeface="Arial" panose="020B0604020202020204" pitchFamily="34" charset="0"/>
              </a:rPr>
              <a:t> and </a:t>
            </a:r>
            <a:r>
              <a:rPr lang="en-US" altLang="en-US" sz="2000" i="1">
                <a:cs typeface="Arial" panose="020B0604020202020204" pitchFamily="34" charset="0"/>
              </a:rPr>
              <a:t>k</a:t>
            </a:r>
            <a:r>
              <a:rPr lang="en-US" altLang="en-US" sz="2000">
                <a:cs typeface="Arial" panose="020B0604020202020204" pitchFamily="34" charset="0"/>
              </a:rPr>
              <a:t> that actor </a:t>
            </a:r>
            <a:r>
              <a:rPr lang="en-US" altLang="en-US" sz="2000" i="1">
                <a:cs typeface="Arial" panose="020B0604020202020204" pitchFamily="34" charset="0"/>
              </a:rPr>
              <a:t>j</a:t>
            </a:r>
            <a:r>
              <a:rPr lang="en-US" altLang="en-US" sz="2000">
                <a:cs typeface="Arial" panose="020B0604020202020204" pitchFamily="34" charset="0"/>
              </a:rPr>
              <a:t> resides on.</a:t>
            </a:r>
          </a:p>
        </p:txBody>
      </p:sp>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l="24089" t="20071" r="42935" b="35283"/>
          <a:stretch>
            <a:fillRect/>
          </a:stretch>
        </p:blipFill>
        <p:spPr bwMode="auto">
          <a:xfrm>
            <a:off x="992188" y="3222625"/>
            <a:ext cx="266382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Text Box 4"/>
          <p:cNvSpPr txBox="1">
            <a:spLocks noChangeArrowheads="1"/>
          </p:cNvSpPr>
          <p:nvPr/>
        </p:nvSpPr>
        <p:spPr bwMode="auto">
          <a:xfrm>
            <a:off x="6188075" y="333851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cs typeface="Arial" panose="020B0604020202020204" pitchFamily="34" charset="0"/>
              </a:rPr>
              <a:t>b</a:t>
            </a:r>
          </a:p>
        </p:txBody>
      </p:sp>
      <p:sp>
        <p:nvSpPr>
          <p:cNvPr id="108549" name="Text Box 5"/>
          <p:cNvSpPr txBox="1">
            <a:spLocks noChangeArrowheads="1"/>
          </p:cNvSpPr>
          <p:nvPr/>
        </p:nvSpPr>
        <p:spPr bwMode="auto">
          <a:xfrm>
            <a:off x="6183313" y="4121150"/>
            <a:ext cx="38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cs typeface="Arial" panose="020B0604020202020204" pitchFamily="34" charset="0"/>
              </a:rPr>
              <a:t>a</a:t>
            </a:r>
          </a:p>
        </p:txBody>
      </p:sp>
      <p:sp>
        <p:nvSpPr>
          <p:cNvPr id="108550" name="Text Box 6"/>
          <p:cNvSpPr txBox="1">
            <a:spLocks noChangeArrowheads="1"/>
          </p:cNvSpPr>
          <p:nvPr/>
        </p:nvSpPr>
        <p:spPr bwMode="auto">
          <a:xfrm>
            <a:off x="5140325" y="5073650"/>
            <a:ext cx="267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cs typeface="Arial" panose="020B0604020202020204" pitchFamily="34" charset="0"/>
              </a:rPr>
              <a:t>C  d  e  f  g  h</a:t>
            </a:r>
          </a:p>
        </p:txBody>
      </p:sp>
      <p:sp>
        <p:nvSpPr>
          <p:cNvPr id="108551" name="Line 7"/>
          <p:cNvSpPr>
            <a:spLocks noChangeShapeType="1"/>
          </p:cNvSpPr>
          <p:nvPr/>
        </p:nvSpPr>
        <p:spPr bwMode="auto">
          <a:xfrm>
            <a:off x="6376988" y="3938588"/>
            <a:ext cx="0" cy="3587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Line 8"/>
          <p:cNvSpPr>
            <a:spLocks noChangeShapeType="1"/>
          </p:cNvSpPr>
          <p:nvPr/>
        </p:nvSpPr>
        <p:spPr bwMode="auto">
          <a:xfrm flipH="1">
            <a:off x="5503863" y="4691063"/>
            <a:ext cx="873125" cy="48736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3" name="Line 9"/>
          <p:cNvSpPr>
            <a:spLocks noChangeShapeType="1"/>
          </p:cNvSpPr>
          <p:nvPr/>
        </p:nvSpPr>
        <p:spPr bwMode="auto">
          <a:xfrm flipH="1">
            <a:off x="5986463" y="4700588"/>
            <a:ext cx="400050" cy="473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4" name="Line 10"/>
          <p:cNvSpPr>
            <a:spLocks noChangeShapeType="1"/>
          </p:cNvSpPr>
          <p:nvPr/>
        </p:nvSpPr>
        <p:spPr bwMode="auto">
          <a:xfrm flipH="1">
            <a:off x="6319838" y="4700588"/>
            <a:ext cx="73025" cy="473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5" name="Line 11"/>
          <p:cNvSpPr>
            <a:spLocks noChangeShapeType="1"/>
          </p:cNvSpPr>
          <p:nvPr/>
        </p:nvSpPr>
        <p:spPr bwMode="auto">
          <a:xfrm>
            <a:off x="6378575" y="4706938"/>
            <a:ext cx="333375" cy="46672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6" name="Line 12"/>
          <p:cNvSpPr>
            <a:spLocks noChangeShapeType="1"/>
          </p:cNvSpPr>
          <p:nvPr/>
        </p:nvSpPr>
        <p:spPr bwMode="auto">
          <a:xfrm>
            <a:off x="6378575" y="4706938"/>
            <a:ext cx="717550" cy="48736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7" name="Line 13"/>
          <p:cNvSpPr>
            <a:spLocks noChangeShapeType="1"/>
          </p:cNvSpPr>
          <p:nvPr/>
        </p:nvSpPr>
        <p:spPr bwMode="auto">
          <a:xfrm>
            <a:off x="6378575" y="4706938"/>
            <a:ext cx="1116013" cy="49371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8"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23757707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2208213" y="1854200"/>
          <a:ext cx="4387850" cy="1041400"/>
        </p:xfrm>
        <a:graphic>
          <a:graphicData uri="http://schemas.openxmlformats.org/presentationml/2006/ole">
            <mc:AlternateContent xmlns:mc="http://schemas.openxmlformats.org/markup-compatibility/2006">
              <mc:Choice xmlns:v="urn:schemas-microsoft-com:vml" Requires="v">
                <p:oleObj spid="_x0000_s11286" name="Equation" r:id="rId3" imgW="1497950" imgH="355446" progId="Equation.3">
                  <p:embed/>
                </p:oleObj>
              </mc:Choice>
              <mc:Fallback>
                <p:oleObj name="Equation" r:id="rId3" imgW="1497950" imgH="355446" progId="Equation.3">
                  <p:embed/>
                  <p:pic>
                    <p:nvPicPr>
                      <p:cNvPr id="1095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854200"/>
                        <a:ext cx="4387850" cy="1041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71" name="Rectangle 3"/>
          <p:cNvSpPr>
            <a:spLocks noChangeArrowheads="1"/>
          </p:cNvSpPr>
          <p:nvPr/>
        </p:nvSpPr>
        <p:spPr bwMode="auto">
          <a:xfrm>
            <a:off x="223838" y="1274763"/>
            <a:ext cx="2655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Betweenness Centrality:</a:t>
            </a:r>
          </a:p>
        </p:txBody>
      </p:sp>
      <p:sp>
        <p:nvSpPr>
          <p:cNvPr id="109572" name="Text Box 4"/>
          <p:cNvSpPr txBox="1">
            <a:spLocks noChangeArrowheads="1"/>
          </p:cNvSpPr>
          <p:nvPr/>
        </p:nvSpPr>
        <p:spPr bwMode="auto">
          <a:xfrm>
            <a:off x="992188" y="3098800"/>
            <a:ext cx="5891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Where g</a:t>
            </a:r>
            <a:r>
              <a:rPr lang="en-US" altLang="en-US" sz="2000" i="1" baseline="-25000">
                <a:cs typeface="Arial" panose="020B0604020202020204" pitchFamily="34" charset="0"/>
              </a:rPr>
              <a:t>jk</a:t>
            </a:r>
            <a:r>
              <a:rPr lang="en-US" altLang="en-US" sz="2000">
                <a:cs typeface="Arial" panose="020B0604020202020204" pitchFamily="34" charset="0"/>
              </a:rPr>
              <a:t> = the number of geodesics connecting </a:t>
            </a:r>
            <a:r>
              <a:rPr lang="en-US" altLang="en-US" sz="2000" i="1">
                <a:cs typeface="Arial" panose="020B0604020202020204" pitchFamily="34" charset="0"/>
              </a:rPr>
              <a:t>jk</a:t>
            </a:r>
            <a:r>
              <a:rPr lang="en-US" altLang="en-US" sz="2000">
                <a:cs typeface="Arial" panose="020B0604020202020204" pitchFamily="34" charset="0"/>
              </a:rPr>
              <a:t>, and </a:t>
            </a:r>
          </a:p>
          <a:p>
            <a:pPr>
              <a:spcBef>
                <a:spcPct val="0"/>
              </a:spcBef>
              <a:buFontTx/>
              <a:buNone/>
            </a:pPr>
            <a:r>
              <a:rPr lang="en-US" altLang="en-US" sz="2000">
                <a:cs typeface="Arial" panose="020B0604020202020204" pitchFamily="34" charset="0"/>
              </a:rPr>
              <a:t>	g</a:t>
            </a:r>
            <a:r>
              <a:rPr lang="en-US" altLang="en-US" sz="2000" i="1" baseline="-25000">
                <a:cs typeface="Arial" panose="020B0604020202020204" pitchFamily="34" charset="0"/>
              </a:rPr>
              <a:t>jk</a:t>
            </a:r>
            <a:r>
              <a:rPr lang="en-US" altLang="en-US" sz="2000" i="1">
                <a:cs typeface="Arial" panose="020B0604020202020204" pitchFamily="34" charset="0"/>
              </a:rPr>
              <a:t>(n</a:t>
            </a:r>
            <a:r>
              <a:rPr lang="en-US" altLang="en-US" sz="2000" i="1" baseline="-25000">
                <a:cs typeface="Arial" panose="020B0604020202020204" pitchFamily="34" charset="0"/>
              </a:rPr>
              <a:t>i</a:t>
            </a:r>
            <a:r>
              <a:rPr lang="en-US" altLang="en-US" sz="2000" i="1">
                <a:cs typeface="Arial" panose="020B0604020202020204" pitchFamily="34" charset="0"/>
              </a:rPr>
              <a:t>)</a:t>
            </a:r>
            <a:r>
              <a:rPr lang="en-US" altLang="en-US" sz="2000">
                <a:cs typeface="Arial" panose="020B0604020202020204" pitchFamily="34" charset="0"/>
              </a:rPr>
              <a:t> = the number that actor </a:t>
            </a:r>
            <a:r>
              <a:rPr lang="en-US" altLang="en-US" sz="2000" i="1">
                <a:cs typeface="Arial" panose="020B0604020202020204" pitchFamily="34" charset="0"/>
              </a:rPr>
              <a:t>i</a:t>
            </a:r>
            <a:r>
              <a:rPr lang="en-US" altLang="en-US" sz="2000">
                <a:cs typeface="Arial" panose="020B0604020202020204" pitchFamily="34" charset="0"/>
              </a:rPr>
              <a:t> is on.</a:t>
            </a:r>
          </a:p>
        </p:txBody>
      </p:sp>
      <p:sp>
        <p:nvSpPr>
          <p:cNvPr id="109573" name="Text Box 5"/>
          <p:cNvSpPr txBox="1">
            <a:spLocks noChangeArrowheads="1"/>
          </p:cNvSpPr>
          <p:nvPr/>
        </p:nvSpPr>
        <p:spPr bwMode="auto">
          <a:xfrm>
            <a:off x="1093788" y="4283075"/>
            <a:ext cx="2563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Usually normalized by:</a:t>
            </a:r>
          </a:p>
        </p:txBody>
      </p:sp>
      <p:graphicFrame>
        <p:nvGraphicFramePr>
          <p:cNvPr id="109574" name="Object 6"/>
          <p:cNvGraphicFramePr>
            <a:graphicFrameLocks noChangeAspect="1"/>
          </p:cNvGraphicFramePr>
          <p:nvPr/>
        </p:nvGraphicFramePr>
        <p:xfrm>
          <a:off x="1349375" y="4870450"/>
          <a:ext cx="6362700" cy="723900"/>
        </p:xfrm>
        <a:graphic>
          <a:graphicData uri="http://schemas.openxmlformats.org/presentationml/2006/ole">
            <mc:AlternateContent xmlns:mc="http://schemas.openxmlformats.org/markup-compatibility/2006">
              <mc:Choice xmlns:v="urn:schemas-microsoft-com:vml" Requires="v">
                <p:oleObj spid="_x0000_s11287" name="Equation" r:id="rId5" imgW="2120900" imgH="241300" progId="Equation.3">
                  <p:embed/>
                </p:oleObj>
              </mc:Choice>
              <mc:Fallback>
                <p:oleObj name="Equation" r:id="rId5" imgW="2120900" imgH="241300" progId="Equation.3">
                  <p:embed/>
                  <p:pic>
                    <p:nvPicPr>
                      <p:cNvPr id="10957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75" y="4870450"/>
                        <a:ext cx="6362700" cy="7239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75"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7452052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l="32813" t="25807" r="20964" b="13620"/>
          <a:stretch>
            <a:fillRect/>
          </a:stretch>
        </p:blipFill>
        <p:spPr bwMode="auto">
          <a:xfrm>
            <a:off x="6323013" y="1604963"/>
            <a:ext cx="253365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l="15094" t="21300" r="15346" b="15768"/>
          <a:stretch>
            <a:fillRect/>
          </a:stretch>
        </p:blipFill>
        <p:spPr bwMode="auto">
          <a:xfrm>
            <a:off x="3078163" y="1544638"/>
            <a:ext cx="30797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l="18230" t="22043" r="49219" b="32617"/>
          <a:stretch>
            <a:fillRect/>
          </a:stretch>
        </p:blipFill>
        <p:spPr bwMode="auto">
          <a:xfrm>
            <a:off x="266700" y="1517650"/>
            <a:ext cx="26447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7" name="Picture 5"/>
          <p:cNvPicPr>
            <a:picLocks noChangeAspect="1" noChangeArrowheads="1"/>
          </p:cNvPicPr>
          <p:nvPr/>
        </p:nvPicPr>
        <p:blipFill>
          <a:blip r:embed="rId5">
            <a:extLst>
              <a:ext uri="{28A0092B-C50C-407E-A947-70E740481C1C}">
                <a14:useLocalDpi xmlns:a14="http://schemas.microsoft.com/office/drawing/2010/main" val="0"/>
              </a:ext>
            </a:extLst>
          </a:blip>
          <a:srcRect l="13837" t="48962" r="13837" b="42323"/>
          <a:stretch>
            <a:fillRect/>
          </a:stretch>
        </p:blipFill>
        <p:spPr bwMode="auto">
          <a:xfrm>
            <a:off x="1371600" y="5202238"/>
            <a:ext cx="620077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8" name="Text Box 6"/>
          <p:cNvSpPr txBox="1">
            <a:spLocks noChangeArrowheads="1"/>
          </p:cNvSpPr>
          <p:nvPr/>
        </p:nvSpPr>
        <p:spPr bwMode="auto">
          <a:xfrm>
            <a:off x="214313" y="4362450"/>
            <a:ext cx="207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Centralization: 1.0</a:t>
            </a:r>
          </a:p>
        </p:txBody>
      </p:sp>
      <p:sp>
        <p:nvSpPr>
          <p:cNvPr id="110599" name="Text Box 7"/>
          <p:cNvSpPr txBox="1">
            <a:spLocks noChangeArrowheads="1"/>
          </p:cNvSpPr>
          <p:nvPr/>
        </p:nvSpPr>
        <p:spPr bwMode="auto">
          <a:xfrm>
            <a:off x="3363913" y="6127750"/>
            <a:ext cx="207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Centralization: .31</a:t>
            </a:r>
          </a:p>
        </p:txBody>
      </p:sp>
      <p:sp>
        <p:nvSpPr>
          <p:cNvPr id="110600" name="Text Box 8"/>
          <p:cNvSpPr txBox="1">
            <a:spLocks noChangeArrowheads="1"/>
          </p:cNvSpPr>
          <p:nvPr/>
        </p:nvSpPr>
        <p:spPr bwMode="auto">
          <a:xfrm>
            <a:off x="3236913" y="4425950"/>
            <a:ext cx="207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Centralization: .59</a:t>
            </a:r>
          </a:p>
        </p:txBody>
      </p:sp>
      <p:sp>
        <p:nvSpPr>
          <p:cNvPr id="110601" name="Text Box 9"/>
          <p:cNvSpPr txBox="1">
            <a:spLocks noChangeArrowheads="1"/>
          </p:cNvSpPr>
          <p:nvPr/>
        </p:nvSpPr>
        <p:spPr bwMode="auto">
          <a:xfrm>
            <a:off x="6335713" y="4400550"/>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Centralization: 0</a:t>
            </a:r>
          </a:p>
        </p:txBody>
      </p:sp>
      <p:sp>
        <p:nvSpPr>
          <p:cNvPr id="110602" name="Rectangle 10"/>
          <p:cNvSpPr>
            <a:spLocks noChangeArrowheads="1"/>
          </p:cNvSpPr>
          <p:nvPr/>
        </p:nvSpPr>
        <p:spPr bwMode="auto">
          <a:xfrm>
            <a:off x="293688" y="1127125"/>
            <a:ext cx="2655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Betweenness Centrality:</a:t>
            </a:r>
          </a:p>
        </p:txBody>
      </p:sp>
      <p:sp>
        <p:nvSpPr>
          <p:cNvPr id="110603"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26194295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l="12874" t="15474" r="15402" b="8253"/>
          <a:stretch>
            <a:fillRect/>
          </a:stretch>
        </p:blipFill>
        <p:spPr bwMode="auto">
          <a:xfrm>
            <a:off x="2295525" y="1616075"/>
            <a:ext cx="49180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9" name="Text Box 3"/>
          <p:cNvSpPr txBox="1">
            <a:spLocks noChangeArrowheads="1"/>
          </p:cNvSpPr>
          <p:nvPr/>
        </p:nvSpPr>
        <p:spPr bwMode="auto">
          <a:xfrm>
            <a:off x="3289300" y="6351588"/>
            <a:ext cx="219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Centralization: .183</a:t>
            </a:r>
          </a:p>
        </p:txBody>
      </p:sp>
      <p:sp>
        <p:nvSpPr>
          <p:cNvPr id="111620" name="Rectangle 4"/>
          <p:cNvSpPr>
            <a:spLocks noChangeArrowheads="1"/>
          </p:cNvSpPr>
          <p:nvPr/>
        </p:nvSpPr>
        <p:spPr bwMode="auto">
          <a:xfrm>
            <a:off x="3303588" y="117475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Betweenness Centrality:</a:t>
            </a:r>
          </a:p>
        </p:txBody>
      </p:sp>
      <p:sp>
        <p:nvSpPr>
          <p:cNvPr id="111621" name="Rectangle 9"/>
          <p:cNvSpPr>
            <a:spLocks noChangeArrowheads="1"/>
          </p:cNvSpPr>
          <p:nvPr/>
        </p:nvSpPr>
        <p:spPr bwMode="auto">
          <a:xfrm>
            <a:off x="4468813" y="3805238"/>
            <a:ext cx="530225" cy="3397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1622"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34893612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17500" y="290513"/>
            <a:ext cx="2312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Social Network Data</a:t>
            </a:r>
          </a:p>
        </p:txBody>
      </p:sp>
      <p:sp>
        <p:nvSpPr>
          <p:cNvPr id="37891" name="Text Box 3"/>
          <p:cNvSpPr txBox="1">
            <a:spLocks noChangeArrowheads="1"/>
          </p:cNvSpPr>
          <p:nvPr/>
        </p:nvSpPr>
        <p:spPr bwMode="auto">
          <a:xfrm>
            <a:off x="1011238" y="715963"/>
            <a:ext cx="6827837"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Social network data are substantively divided by the number of </a:t>
            </a:r>
            <a:r>
              <a:rPr lang="en-US" altLang="en-US" sz="2000" i="1" dirty="0"/>
              <a:t>modes </a:t>
            </a:r>
            <a:r>
              <a:rPr lang="en-US" altLang="en-US" sz="2000" dirty="0"/>
              <a:t>in the data.</a:t>
            </a:r>
          </a:p>
          <a:p>
            <a:pPr eaLnBrk="1" hangingPunct="1">
              <a:spcBef>
                <a:spcPct val="0"/>
              </a:spcBef>
              <a:buFontTx/>
              <a:buNone/>
            </a:pPr>
            <a:r>
              <a:rPr lang="en-US" altLang="en-US" sz="2000" dirty="0"/>
              <a:t>	</a:t>
            </a:r>
          </a:p>
          <a:p>
            <a:pPr eaLnBrk="1" hangingPunct="1">
              <a:spcBef>
                <a:spcPct val="0"/>
              </a:spcBef>
              <a:buFontTx/>
              <a:buNone/>
            </a:pPr>
            <a:r>
              <a:rPr lang="en-US" altLang="en-US" sz="2000" dirty="0"/>
              <a:t>1-mode data represents edges based on </a:t>
            </a:r>
            <a:r>
              <a:rPr lang="en-US" altLang="en-US" sz="2000" i="1" dirty="0"/>
              <a:t>direct </a:t>
            </a:r>
            <a:r>
              <a:rPr lang="en-US" altLang="en-US" sz="2000" dirty="0"/>
              <a:t>contact between actors in the network. All the nodes are of the same type (people, organization, ideas, </a:t>
            </a:r>
            <a:r>
              <a:rPr lang="en-US" altLang="en-US" sz="2000" dirty="0" err="1"/>
              <a:t>etc</a:t>
            </a:r>
            <a:r>
              <a:rPr lang="en-US" altLang="en-US" sz="2000" dirty="0" smtClean="0"/>
              <a:t>). </a:t>
            </a:r>
            <a:r>
              <a:rPr lang="en-US" altLang="en-US" sz="2000" dirty="0"/>
              <a:t>Examples</a:t>
            </a:r>
            <a:r>
              <a:rPr lang="en-US" altLang="en-US" sz="2000" dirty="0" smtClean="0"/>
              <a:t>: Communication</a:t>
            </a:r>
            <a:r>
              <a:rPr lang="en-US" altLang="en-US" sz="2000" dirty="0"/>
              <a:t>, friendship, giving orders, sending email.</a:t>
            </a:r>
          </a:p>
          <a:p>
            <a:pPr lvl="1" eaLnBrk="1" hangingPunct="1">
              <a:spcBef>
                <a:spcPct val="0"/>
              </a:spcBef>
              <a:buFontTx/>
              <a:buNone/>
            </a:pPr>
            <a:endParaRPr lang="en-US" altLang="en-US" sz="2000" dirty="0"/>
          </a:p>
          <a:p>
            <a:pPr eaLnBrk="1" hangingPunct="1">
              <a:spcBef>
                <a:spcPct val="0"/>
              </a:spcBef>
              <a:buFontTx/>
              <a:buNone/>
            </a:pPr>
            <a:endParaRPr lang="en-US" altLang="en-US" sz="2000" dirty="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l="1413" t="6718" r="2159" b="7104"/>
          <a:stretch>
            <a:fillRect/>
          </a:stretch>
        </p:blipFill>
        <p:spPr bwMode="auto">
          <a:xfrm>
            <a:off x="3128963" y="2959100"/>
            <a:ext cx="53752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Rectangle 1"/>
          <p:cNvSpPr>
            <a:spLocks noChangeArrowheads="1"/>
          </p:cNvSpPr>
          <p:nvPr/>
        </p:nvSpPr>
        <p:spPr bwMode="auto">
          <a:xfrm>
            <a:off x="550863" y="3013075"/>
            <a:ext cx="2478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spcBef>
                <a:spcPct val="0"/>
              </a:spcBef>
              <a:buFontTx/>
              <a:buNone/>
            </a:pPr>
            <a:r>
              <a:rPr lang="en-US" altLang="en-US" sz="2000" dirty="0"/>
              <a:t>This is commonly what people think about when thinking about networks: nodes having direct relations with each other.  </a:t>
            </a:r>
          </a:p>
        </p:txBody>
      </p:sp>
    </p:spTree>
    <p:extLst>
      <p:ext uri="{BB962C8B-B14F-4D97-AF65-F5344CB8AC3E}">
        <p14:creationId xmlns:p14="http://schemas.microsoft.com/office/powerpoint/2010/main" val="6555828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4"/>
          <p:cNvSpPr>
            <a:spLocks noChangeArrowheads="1"/>
          </p:cNvSpPr>
          <p:nvPr/>
        </p:nvSpPr>
        <p:spPr bwMode="auto">
          <a:xfrm>
            <a:off x="204788" y="1190625"/>
            <a:ext cx="86471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cs typeface="Arial" panose="020B0604020202020204" pitchFamily="34" charset="0"/>
              </a:rPr>
              <a:t>Information Centrality:</a:t>
            </a:r>
          </a:p>
          <a:p>
            <a:pPr>
              <a:spcBef>
                <a:spcPct val="0"/>
              </a:spcBef>
              <a:buFontTx/>
              <a:buNone/>
            </a:pPr>
            <a:r>
              <a:rPr lang="en-US" altLang="en-US" sz="1600">
                <a:cs typeface="Arial" panose="020B0604020202020204" pitchFamily="34" charset="0"/>
              </a:rPr>
              <a:t>	It is quite likely that information can flow through paths </a:t>
            </a:r>
            <a:r>
              <a:rPr lang="en-US" altLang="en-US" sz="1600" i="1">
                <a:cs typeface="Arial" panose="020B0604020202020204" pitchFamily="34" charset="0"/>
              </a:rPr>
              <a:t>other</a:t>
            </a:r>
            <a:r>
              <a:rPr lang="en-US" altLang="en-US" sz="1600">
                <a:cs typeface="Arial" panose="020B0604020202020204" pitchFamily="34" charset="0"/>
              </a:rPr>
              <a:t> than the geodesic.  The </a:t>
            </a:r>
            <a:r>
              <a:rPr lang="en-US" altLang="en-US" sz="1600" u="sng">
                <a:cs typeface="Arial" panose="020B0604020202020204" pitchFamily="34" charset="0"/>
              </a:rPr>
              <a:t>Information Centrality</a:t>
            </a:r>
            <a:r>
              <a:rPr lang="en-US" altLang="en-US" sz="1600">
                <a:cs typeface="Arial" panose="020B0604020202020204" pitchFamily="34" charset="0"/>
              </a:rPr>
              <a:t> score uses all paths in the network, and weights them based on their length.</a:t>
            </a:r>
          </a:p>
        </p:txBody>
      </p:sp>
      <p:pic>
        <p:nvPicPr>
          <p:cNvPr id="112643" name="Picture 5"/>
          <p:cNvPicPr>
            <a:picLocks noChangeAspect="1" noChangeArrowheads="1"/>
          </p:cNvPicPr>
          <p:nvPr/>
        </p:nvPicPr>
        <p:blipFill>
          <a:blip r:embed="rId2">
            <a:extLst>
              <a:ext uri="{28A0092B-C50C-407E-A947-70E740481C1C}">
                <a14:useLocalDpi xmlns:a14="http://schemas.microsoft.com/office/drawing/2010/main" val="0"/>
              </a:ext>
            </a:extLst>
          </a:blip>
          <a:srcRect l="14340" t="47856" r="12579" b="42047"/>
          <a:stretch>
            <a:fillRect/>
          </a:stretch>
        </p:blipFill>
        <p:spPr bwMode="auto">
          <a:xfrm>
            <a:off x="1836738" y="5603875"/>
            <a:ext cx="53054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4" name="Picture 6"/>
          <p:cNvPicPr>
            <a:picLocks noChangeAspect="1" noChangeArrowheads="1"/>
          </p:cNvPicPr>
          <p:nvPr/>
        </p:nvPicPr>
        <p:blipFill>
          <a:blip r:embed="rId3">
            <a:extLst>
              <a:ext uri="{28A0092B-C50C-407E-A947-70E740481C1C}">
                <a14:useLocalDpi xmlns:a14="http://schemas.microsoft.com/office/drawing/2010/main" val="0"/>
              </a:ext>
            </a:extLst>
          </a:blip>
          <a:srcRect l="17899" t="17305" r="9857" b="8794"/>
          <a:stretch>
            <a:fillRect/>
          </a:stretch>
        </p:blipFill>
        <p:spPr bwMode="auto">
          <a:xfrm>
            <a:off x="6262688" y="2281238"/>
            <a:ext cx="280352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7"/>
          <p:cNvPicPr>
            <a:picLocks noChangeAspect="1" noChangeArrowheads="1"/>
          </p:cNvPicPr>
          <p:nvPr/>
        </p:nvPicPr>
        <p:blipFill>
          <a:blip r:embed="rId4">
            <a:extLst>
              <a:ext uri="{28A0092B-C50C-407E-A947-70E740481C1C}">
                <a14:useLocalDpi xmlns:a14="http://schemas.microsoft.com/office/drawing/2010/main" val="0"/>
              </a:ext>
            </a:extLst>
          </a:blip>
          <a:srcRect l="17358" t="19363" r="13333" b="11342"/>
          <a:stretch>
            <a:fillRect/>
          </a:stretch>
        </p:blipFill>
        <p:spPr bwMode="auto">
          <a:xfrm>
            <a:off x="63500" y="2276475"/>
            <a:ext cx="268922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6" name="Picture 8"/>
          <p:cNvPicPr>
            <a:picLocks noChangeAspect="1" noChangeArrowheads="1"/>
          </p:cNvPicPr>
          <p:nvPr/>
        </p:nvPicPr>
        <p:blipFill>
          <a:blip r:embed="rId5">
            <a:extLst>
              <a:ext uri="{28A0092B-C50C-407E-A947-70E740481C1C}">
                <a14:useLocalDpi xmlns:a14="http://schemas.microsoft.com/office/drawing/2010/main" val="0"/>
              </a:ext>
            </a:extLst>
          </a:blip>
          <a:srcRect l="15346" t="20470" r="13837" b="14661"/>
          <a:stretch>
            <a:fillRect/>
          </a:stretch>
        </p:blipFill>
        <p:spPr bwMode="auto">
          <a:xfrm>
            <a:off x="2843213" y="2268538"/>
            <a:ext cx="333057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7"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318129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79413" y="1095375"/>
            <a:ext cx="87645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Arial" panose="020B0604020202020204" pitchFamily="34" charset="0"/>
              </a:rPr>
              <a:t>Comparing across these 3 centrality values</a:t>
            </a:r>
          </a:p>
          <a:p>
            <a:pPr lvl="1" eaLnBrk="1" hangingPunct="1">
              <a:spcBef>
                <a:spcPct val="0"/>
              </a:spcBef>
              <a:buFontTx/>
              <a:buChar char="•"/>
            </a:pPr>
            <a:r>
              <a:rPr lang="en-US" altLang="en-US" sz="1600">
                <a:cs typeface="Arial" panose="020B0604020202020204" pitchFamily="34" charset="0"/>
              </a:rPr>
              <a:t>Generally, the 3 centrality types will be positively correlated</a:t>
            </a:r>
          </a:p>
          <a:p>
            <a:pPr lvl="1" eaLnBrk="1" hangingPunct="1">
              <a:spcBef>
                <a:spcPct val="0"/>
              </a:spcBef>
              <a:buFontTx/>
              <a:buChar char="•"/>
            </a:pPr>
            <a:r>
              <a:rPr lang="en-US" altLang="en-US" sz="1600">
                <a:cs typeface="Arial" panose="020B0604020202020204" pitchFamily="34" charset="0"/>
              </a:rPr>
              <a:t>When they are not (low) correlated, it probably tells you something interesting about the network.</a:t>
            </a:r>
          </a:p>
        </p:txBody>
      </p:sp>
      <p:grpSp>
        <p:nvGrpSpPr>
          <p:cNvPr id="115715" name="Group 3"/>
          <p:cNvGrpSpPr>
            <a:grpSpLocks/>
          </p:cNvGrpSpPr>
          <p:nvPr/>
        </p:nvGrpSpPr>
        <p:grpSpPr bwMode="auto">
          <a:xfrm>
            <a:off x="520700" y="2068513"/>
            <a:ext cx="7953375" cy="4494212"/>
            <a:chOff x="-3" y="-3"/>
            <a:chExt cx="3894" cy="2502"/>
          </a:xfrm>
        </p:grpSpPr>
        <p:grpSp>
          <p:nvGrpSpPr>
            <p:cNvPr id="115717" name="Group 4"/>
            <p:cNvGrpSpPr>
              <a:grpSpLocks/>
            </p:cNvGrpSpPr>
            <p:nvPr/>
          </p:nvGrpSpPr>
          <p:grpSpPr bwMode="auto">
            <a:xfrm>
              <a:off x="0" y="0"/>
              <a:ext cx="3888" cy="2496"/>
              <a:chOff x="0" y="0"/>
              <a:chExt cx="3888" cy="2496"/>
            </a:xfrm>
          </p:grpSpPr>
          <p:grpSp>
            <p:nvGrpSpPr>
              <p:cNvPr id="115719" name="Group 5"/>
              <p:cNvGrpSpPr>
                <a:grpSpLocks/>
              </p:cNvGrpSpPr>
              <p:nvPr/>
            </p:nvGrpSpPr>
            <p:grpSpPr bwMode="auto">
              <a:xfrm>
                <a:off x="0" y="0"/>
                <a:ext cx="972" cy="384"/>
                <a:chOff x="0" y="0"/>
                <a:chExt cx="972" cy="384"/>
              </a:xfrm>
            </p:grpSpPr>
            <p:sp>
              <p:nvSpPr>
                <p:cNvPr id="115765" name="Rectangle 6"/>
                <p:cNvSpPr>
                  <a:spLocks noChangeArrowheads="1"/>
                </p:cNvSpPr>
                <p:nvPr/>
              </p:nvSpPr>
              <p:spPr bwMode="auto">
                <a:xfrm>
                  <a:off x="43" y="0"/>
                  <a:ext cx="8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cs typeface="Times New Roman" panose="02020603050405020304" pitchFamily="18" charset="0"/>
                    </a:rPr>
                    <a:t> </a:t>
                  </a:r>
                </a:p>
                <a:p>
                  <a:pPr>
                    <a:spcBef>
                      <a:spcPct val="0"/>
                    </a:spcBef>
                    <a:buFontTx/>
                    <a:buNone/>
                  </a:pPr>
                  <a:endParaRPr lang="en-US" altLang="en-US" sz="2800">
                    <a:cs typeface="Arial" panose="020B0604020202020204" pitchFamily="34" charset="0"/>
                  </a:endParaRPr>
                </a:p>
              </p:txBody>
            </p:sp>
            <p:sp>
              <p:nvSpPr>
                <p:cNvPr id="115766" name="Rectangle 7"/>
                <p:cNvSpPr>
                  <a:spLocks noChangeArrowheads="1"/>
                </p:cNvSpPr>
                <p:nvPr/>
              </p:nvSpPr>
              <p:spPr bwMode="auto">
                <a:xfrm>
                  <a:off x="0" y="0"/>
                  <a:ext cx="9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0" name="Group 8"/>
              <p:cNvGrpSpPr>
                <a:grpSpLocks/>
              </p:cNvGrpSpPr>
              <p:nvPr/>
            </p:nvGrpSpPr>
            <p:grpSpPr bwMode="auto">
              <a:xfrm>
                <a:off x="972" y="0"/>
                <a:ext cx="972" cy="384"/>
                <a:chOff x="972" y="0"/>
                <a:chExt cx="972" cy="384"/>
              </a:xfrm>
            </p:grpSpPr>
            <p:sp>
              <p:nvSpPr>
                <p:cNvPr id="115763" name="Rectangle 9"/>
                <p:cNvSpPr>
                  <a:spLocks noChangeArrowheads="1"/>
                </p:cNvSpPr>
                <p:nvPr/>
              </p:nvSpPr>
              <p:spPr bwMode="auto">
                <a:xfrm>
                  <a:off x="1015" y="0"/>
                  <a:ext cx="8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Times New Roman" panose="02020603050405020304" pitchFamily="18" charset="0"/>
                    </a:rPr>
                    <a:t>Low </a:t>
                  </a:r>
                </a:p>
                <a:p>
                  <a:pPr eaLnBrk="1" hangingPunct="1">
                    <a:spcBef>
                      <a:spcPct val="0"/>
                    </a:spcBef>
                    <a:buFontTx/>
                    <a:buNone/>
                  </a:pPr>
                  <a:r>
                    <a:rPr lang="en-US" altLang="en-US" sz="1600">
                      <a:cs typeface="Times New Roman" panose="02020603050405020304" pitchFamily="18" charset="0"/>
                    </a:rPr>
                    <a:t>Degree	</a:t>
                  </a:r>
                  <a:endParaRPr lang="en-US" altLang="en-US" sz="3600">
                    <a:cs typeface="Arial" panose="020B0604020202020204" pitchFamily="34" charset="0"/>
                  </a:endParaRPr>
                </a:p>
              </p:txBody>
            </p:sp>
            <p:sp>
              <p:nvSpPr>
                <p:cNvPr id="115764" name="Rectangle 10"/>
                <p:cNvSpPr>
                  <a:spLocks noChangeArrowheads="1"/>
                </p:cNvSpPr>
                <p:nvPr/>
              </p:nvSpPr>
              <p:spPr bwMode="auto">
                <a:xfrm>
                  <a:off x="972" y="0"/>
                  <a:ext cx="9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1" name="Group 11"/>
              <p:cNvGrpSpPr>
                <a:grpSpLocks/>
              </p:cNvGrpSpPr>
              <p:nvPr/>
            </p:nvGrpSpPr>
            <p:grpSpPr bwMode="auto">
              <a:xfrm>
                <a:off x="1944" y="0"/>
                <a:ext cx="972" cy="384"/>
                <a:chOff x="1944" y="0"/>
                <a:chExt cx="972" cy="384"/>
              </a:xfrm>
            </p:grpSpPr>
            <p:sp>
              <p:nvSpPr>
                <p:cNvPr id="115761" name="Rectangle 12"/>
                <p:cNvSpPr>
                  <a:spLocks noChangeArrowheads="1"/>
                </p:cNvSpPr>
                <p:nvPr/>
              </p:nvSpPr>
              <p:spPr bwMode="auto">
                <a:xfrm>
                  <a:off x="1987" y="0"/>
                  <a:ext cx="8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Times New Roman" panose="02020603050405020304" pitchFamily="18" charset="0"/>
                    </a:rPr>
                    <a:t>Low </a:t>
                  </a:r>
                </a:p>
                <a:p>
                  <a:pPr eaLnBrk="1" hangingPunct="1">
                    <a:spcBef>
                      <a:spcPct val="0"/>
                    </a:spcBef>
                    <a:buFontTx/>
                    <a:buNone/>
                  </a:pPr>
                  <a:r>
                    <a:rPr lang="en-US" altLang="en-US" sz="1600">
                      <a:cs typeface="Times New Roman" panose="02020603050405020304" pitchFamily="18" charset="0"/>
                    </a:rPr>
                    <a:t>Closeness</a:t>
                  </a:r>
                  <a:endParaRPr lang="en-US" altLang="en-US" sz="3600">
                    <a:cs typeface="Arial" panose="020B0604020202020204" pitchFamily="34" charset="0"/>
                  </a:endParaRPr>
                </a:p>
              </p:txBody>
            </p:sp>
            <p:sp>
              <p:nvSpPr>
                <p:cNvPr id="115762" name="Rectangle 13"/>
                <p:cNvSpPr>
                  <a:spLocks noChangeArrowheads="1"/>
                </p:cNvSpPr>
                <p:nvPr/>
              </p:nvSpPr>
              <p:spPr bwMode="auto">
                <a:xfrm>
                  <a:off x="1944" y="0"/>
                  <a:ext cx="9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2" name="Group 14"/>
              <p:cNvGrpSpPr>
                <a:grpSpLocks/>
              </p:cNvGrpSpPr>
              <p:nvPr/>
            </p:nvGrpSpPr>
            <p:grpSpPr bwMode="auto">
              <a:xfrm>
                <a:off x="2916" y="0"/>
                <a:ext cx="972" cy="384"/>
                <a:chOff x="2916" y="0"/>
                <a:chExt cx="972" cy="384"/>
              </a:xfrm>
            </p:grpSpPr>
            <p:sp>
              <p:nvSpPr>
                <p:cNvPr id="115759" name="Rectangle 15"/>
                <p:cNvSpPr>
                  <a:spLocks noChangeArrowheads="1"/>
                </p:cNvSpPr>
                <p:nvPr/>
              </p:nvSpPr>
              <p:spPr bwMode="auto">
                <a:xfrm>
                  <a:off x="2959" y="0"/>
                  <a:ext cx="8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Times New Roman" panose="02020603050405020304" pitchFamily="18" charset="0"/>
                    </a:rPr>
                    <a:t>Low</a:t>
                  </a:r>
                </a:p>
                <a:p>
                  <a:pPr eaLnBrk="1" hangingPunct="1">
                    <a:spcBef>
                      <a:spcPct val="0"/>
                    </a:spcBef>
                    <a:buFontTx/>
                    <a:buNone/>
                  </a:pPr>
                  <a:r>
                    <a:rPr lang="en-US" altLang="en-US" sz="1600">
                      <a:cs typeface="Times New Roman" panose="02020603050405020304" pitchFamily="18" charset="0"/>
                    </a:rPr>
                    <a:t> Betweenness</a:t>
                  </a:r>
                  <a:endParaRPr lang="en-US" altLang="en-US" sz="3600">
                    <a:cs typeface="Arial" panose="020B0604020202020204" pitchFamily="34" charset="0"/>
                  </a:endParaRPr>
                </a:p>
              </p:txBody>
            </p:sp>
            <p:sp>
              <p:nvSpPr>
                <p:cNvPr id="115760" name="Rectangle 16"/>
                <p:cNvSpPr>
                  <a:spLocks noChangeArrowheads="1"/>
                </p:cNvSpPr>
                <p:nvPr/>
              </p:nvSpPr>
              <p:spPr bwMode="auto">
                <a:xfrm>
                  <a:off x="2916" y="0"/>
                  <a:ext cx="972"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3" name="Group 17"/>
              <p:cNvGrpSpPr>
                <a:grpSpLocks/>
              </p:cNvGrpSpPr>
              <p:nvPr/>
            </p:nvGrpSpPr>
            <p:grpSpPr bwMode="auto">
              <a:xfrm>
                <a:off x="0" y="384"/>
                <a:ext cx="972" cy="672"/>
                <a:chOff x="0" y="384"/>
                <a:chExt cx="972" cy="672"/>
              </a:xfrm>
            </p:grpSpPr>
            <p:sp>
              <p:nvSpPr>
                <p:cNvPr id="115757" name="Rectangle 18"/>
                <p:cNvSpPr>
                  <a:spLocks noChangeArrowheads="1"/>
                </p:cNvSpPr>
                <p:nvPr/>
              </p:nvSpPr>
              <p:spPr bwMode="auto">
                <a:xfrm>
                  <a:off x="43" y="384"/>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Times New Roman" panose="02020603050405020304" pitchFamily="18" charset="0"/>
                    </a:rPr>
                    <a:t>High Degree</a:t>
                  </a:r>
                </a:p>
                <a:p>
                  <a:pPr>
                    <a:spcBef>
                      <a:spcPct val="0"/>
                    </a:spcBef>
                    <a:buFontTx/>
                    <a:buNone/>
                  </a:pPr>
                  <a:endParaRPr lang="en-US" altLang="en-US" sz="3600">
                    <a:cs typeface="Arial" panose="020B0604020202020204" pitchFamily="34" charset="0"/>
                  </a:endParaRPr>
                </a:p>
              </p:txBody>
            </p:sp>
            <p:sp>
              <p:nvSpPr>
                <p:cNvPr id="115758" name="Rectangle 19"/>
                <p:cNvSpPr>
                  <a:spLocks noChangeArrowheads="1"/>
                </p:cNvSpPr>
                <p:nvPr/>
              </p:nvSpPr>
              <p:spPr bwMode="auto">
                <a:xfrm>
                  <a:off x="0" y="384"/>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4" name="Group 20"/>
              <p:cNvGrpSpPr>
                <a:grpSpLocks/>
              </p:cNvGrpSpPr>
              <p:nvPr/>
            </p:nvGrpSpPr>
            <p:grpSpPr bwMode="auto">
              <a:xfrm>
                <a:off x="972" y="384"/>
                <a:ext cx="972" cy="672"/>
                <a:chOff x="972" y="384"/>
                <a:chExt cx="972" cy="672"/>
              </a:xfrm>
            </p:grpSpPr>
            <p:sp>
              <p:nvSpPr>
                <p:cNvPr id="115755" name="Rectangle 21"/>
                <p:cNvSpPr>
                  <a:spLocks noChangeArrowheads="1"/>
                </p:cNvSpPr>
                <p:nvPr/>
              </p:nvSpPr>
              <p:spPr bwMode="auto">
                <a:xfrm>
                  <a:off x="1015" y="384"/>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cs typeface="Times New Roman" panose="02020603050405020304" pitchFamily="18" charset="0"/>
                    </a:rPr>
                    <a:t> </a:t>
                  </a:r>
                </a:p>
                <a:p>
                  <a:pPr>
                    <a:spcBef>
                      <a:spcPct val="0"/>
                    </a:spcBef>
                    <a:buFontTx/>
                    <a:buNone/>
                  </a:pPr>
                  <a:endParaRPr lang="en-US" altLang="en-US" sz="2800">
                    <a:cs typeface="Arial" panose="020B0604020202020204" pitchFamily="34" charset="0"/>
                  </a:endParaRPr>
                </a:p>
              </p:txBody>
            </p:sp>
            <p:sp>
              <p:nvSpPr>
                <p:cNvPr id="115756" name="Rectangle 22"/>
                <p:cNvSpPr>
                  <a:spLocks noChangeArrowheads="1"/>
                </p:cNvSpPr>
                <p:nvPr/>
              </p:nvSpPr>
              <p:spPr bwMode="auto">
                <a:xfrm>
                  <a:off x="972" y="384"/>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5" name="Group 23"/>
              <p:cNvGrpSpPr>
                <a:grpSpLocks/>
              </p:cNvGrpSpPr>
              <p:nvPr/>
            </p:nvGrpSpPr>
            <p:grpSpPr bwMode="auto">
              <a:xfrm>
                <a:off x="1944" y="384"/>
                <a:ext cx="972" cy="672"/>
                <a:chOff x="1944" y="384"/>
                <a:chExt cx="972" cy="672"/>
              </a:xfrm>
            </p:grpSpPr>
            <p:sp>
              <p:nvSpPr>
                <p:cNvPr id="115753" name="Rectangle 24"/>
                <p:cNvSpPr>
                  <a:spLocks noChangeArrowheads="1"/>
                </p:cNvSpPr>
                <p:nvPr/>
              </p:nvSpPr>
              <p:spPr bwMode="auto">
                <a:xfrm>
                  <a:off x="1987" y="384"/>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Times New Roman" panose="02020603050405020304" pitchFamily="18" charset="0"/>
                    </a:rPr>
                    <a:t>Embedded in cluster that is far from the rest of the network</a:t>
                  </a:r>
                </a:p>
                <a:p>
                  <a:pPr>
                    <a:spcBef>
                      <a:spcPct val="0"/>
                    </a:spcBef>
                    <a:buFontTx/>
                    <a:buNone/>
                  </a:pPr>
                  <a:endParaRPr lang="en-US" altLang="en-US">
                    <a:cs typeface="Arial" panose="020B0604020202020204" pitchFamily="34" charset="0"/>
                  </a:endParaRPr>
                </a:p>
              </p:txBody>
            </p:sp>
            <p:sp>
              <p:nvSpPr>
                <p:cNvPr id="115754" name="Rectangle 25"/>
                <p:cNvSpPr>
                  <a:spLocks noChangeArrowheads="1"/>
                </p:cNvSpPr>
                <p:nvPr/>
              </p:nvSpPr>
              <p:spPr bwMode="auto">
                <a:xfrm>
                  <a:off x="1944" y="384"/>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6" name="Group 26"/>
              <p:cNvGrpSpPr>
                <a:grpSpLocks/>
              </p:cNvGrpSpPr>
              <p:nvPr/>
            </p:nvGrpSpPr>
            <p:grpSpPr bwMode="auto">
              <a:xfrm>
                <a:off x="2916" y="384"/>
                <a:ext cx="972" cy="672"/>
                <a:chOff x="2916" y="384"/>
                <a:chExt cx="972" cy="672"/>
              </a:xfrm>
            </p:grpSpPr>
            <p:sp>
              <p:nvSpPr>
                <p:cNvPr id="115751" name="Rectangle 27"/>
                <p:cNvSpPr>
                  <a:spLocks noChangeArrowheads="1"/>
                </p:cNvSpPr>
                <p:nvPr/>
              </p:nvSpPr>
              <p:spPr bwMode="auto">
                <a:xfrm>
                  <a:off x="2959" y="384"/>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Times New Roman" panose="02020603050405020304" pitchFamily="18" charset="0"/>
                    </a:rPr>
                    <a:t>Ego's connections are redundant - communication bypasses him/her</a:t>
                  </a:r>
                </a:p>
                <a:p>
                  <a:pPr>
                    <a:spcBef>
                      <a:spcPct val="0"/>
                    </a:spcBef>
                    <a:buFontTx/>
                    <a:buNone/>
                  </a:pPr>
                  <a:endParaRPr lang="en-US" altLang="en-US">
                    <a:cs typeface="Arial" panose="020B0604020202020204" pitchFamily="34" charset="0"/>
                  </a:endParaRPr>
                </a:p>
              </p:txBody>
            </p:sp>
            <p:sp>
              <p:nvSpPr>
                <p:cNvPr id="115752" name="Rectangle 28"/>
                <p:cNvSpPr>
                  <a:spLocks noChangeArrowheads="1"/>
                </p:cNvSpPr>
                <p:nvPr/>
              </p:nvSpPr>
              <p:spPr bwMode="auto">
                <a:xfrm>
                  <a:off x="2916" y="384"/>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7" name="Group 29"/>
              <p:cNvGrpSpPr>
                <a:grpSpLocks/>
              </p:cNvGrpSpPr>
              <p:nvPr/>
            </p:nvGrpSpPr>
            <p:grpSpPr bwMode="auto">
              <a:xfrm>
                <a:off x="0" y="1056"/>
                <a:ext cx="972" cy="672"/>
                <a:chOff x="0" y="1056"/>
                <a:chExt cx="972" cy="672"/>
              </a:xfrm>
            </p:grpSpPr>
            <p:sp>
              <p:nvSpPr>
                <p:cNvPr id="115749" name="Rectangle 30"/>
                <p:cNvSpPr>
                  <a:spLocks noChangeArrowheads="1"/>
                </p:cNvSpPr>
                <p:nvPr/>
              </p:nvSpPr>
              <p:spPr bwMode="auto">
                <a:xfrm>
                  <a:off x="43" y="1056"/>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Times New Roman" panose="02020603050405020304" pitchFamily="18" charset="0"/>
                    </a:rPr>
                    <a:t>High Closeness</a:t>
                  </a:r>
                </a:p>
                <a:p>
                  <a:pPr>
                    <a:spcBef>
                      <a:spcPct val="0"/>
                    </a:spcBef>
                    <a:buFontTx/>
                    <a:buNone/>
                  </a:pPr>
                  <a:endParaRPr lang="en-US" altLang="en-US" sz="3600">
                    <a:cs typeface="Arial" panose="020B0604020202020204" pitchFamily="34" charset="0"/>
                  </a:endParaRPr>
                </a:p>
              </p:txBody>
            </p:sp>
            <p:sp>
              <p:nvSpPr>
                <p:cNvPr id="115750" name="Rectangle 31"/>
                <p:cNvSpPr>
                  <a:spLocks noChangeArrowheads="1"/>
                </p:cNvSpPr>
                <p:nvPr/>
              </p:nvSpPr>
              <p:spPr bwMode="auto">
                <a:xfrm>
                  <a:off x="0" y="1056"/>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8" name="Group 32"/>
              <p:cNvGrpSpPr>
                <a:grpSpLocks/>
              </p:cNvGrpSpPr>
              <p:nvPr/>
            </p:nvGrpSpPr>
            <p:grpSpPr bwMode="auto">
              <a:xfrm>
                <a:off x="972" y="1056"/>
                <a:ext cx="972" cy="672"/>
                <a:chOff x="972" y="1056"/>
                <a:chExt cx="972" cy="672"/>
              </a:xfrm>
            </p:grpSpPr>
            <p:sp>
              <p:nvSpPr>
                <p:cNvPr id="115747" name="Rectangle 33"/>
                <p:cNvSpPr>
                  <a:spLocks noChangeArrowheads="1"/>
                </p:cNvSpPr>
                <p:nvPr/>
              </p:nvSpPr>
              <p:spPr bwMode="auto">
                <a:xfrm>
                  <a:off x="1015" y="1056"/>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Times New Roman" panose="02020603050405020304" pitchFamily="18" charset="0"/>
                    </a:rPr>
                    <a:t>Key player tied to important important/active alters </a:t>
                  </a:r>
                </a:p>
                <a:p>
                  <a:pPr>
                    <a:spcBef>
                      <a:spcPct val="0"/>
                    </a:spcBef>
                    <a:buFontTx/>
                    <a:buNone/>
                  </a:pPr>
                  <a:endParaRPr lang="en-US" altLang="en-US">
                    <a:cs typeface="Arial" panose="020B0604020202020204" pitchFamily="34" charset="0"/>
                  </a:endParaRPr>
                </a:p>
              </p:txBody>
            </p:sp>
            <p:sp>
              <p:nvSpPr>
                <p:cNvPr id="115748" name="Rectangle 34"/>
                <p:cNvSpPr>
                  <a:spLocks noChangeArrowheads="1"/>
                </p:cNvSpPr>
                <p:nvPr/>
              </p:nvSpPr>
              <p:spPr bwMode="auto">
                <a:xfrm>
                  <a:off x="972" y="1056"/>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29" name="Group 35"/>
              <p:cNvGrpSpPr>
                <a:grpSpLocks/>
              </p:cNvGrpSpPr>
              <p:nvPr/>
            </p:nvGrpSpPr>
            <p:grpSpPr bwMode="auto">
              <a:xfrm>
                <a:off x="1944" y="1056"/>
                <a:ext cx="972" cy="672"/>
                <a:chOff x="1944" y="1056"/>
                <a:chExt cx="972" cy="672"/>
              </a:xfrm>
            </p:grpSpPr>
            <p:sp>
              <p:nvSpPr>
                <p:cNvPr id="115745" name="Rectangle 36"/>
                <p:cNvSpPr>
                  <a:spLocks noChangeArrowheads="1"/>
                </p:cNvSpPr>
                <p:nvPr/>
              </p:nvSpPr>
              <p:spPr bwMode="auto">
                <a:xfrm>
                  <a:off x="1987" y="1056"/>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cs typeface="Times New Roman" panose="02020603050405020304" pitchFamily="18" charset="0"/>
                    </a:rPr>
                    <a:t> </a:t>
                  </a:r>
                </a:p>
                <a:p>
                  <a:pPr>
                    <a:spcBef>
                      <a:spcPct val="0"/>
                    </a:spcBef>
                    <a:buFontTx/>
                    <a:buNone/>
                  </a:pPr>
                  <a:endParaRPr lang="en-US" altLang="en-US" sz="2800">
                    <a:cs typeface="Arial" panose="020B0604020202020204" pitchFamily="34" charset="0"/>
                  </a:endParaRPr>
                </a:p>
              </p:txBody>
            </p:sp>
            <p:sp>
              <p:nvSpPr>
                <p:cNvPr id="115746" name="Rectangle 37"/>
                <p:cNvSpPr>
                  <a:spLocks noChangeArrowheads="1"/>
                </p:cNvSpPr>
                <p:nvPr/>
              </p:nvSpPr>
              <p:spPr bwMode="auto">
                <a:xfrm>
                  <a:off x="1944" y="1056"/>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30" name="Group 38"/>
              <p:cNvGrpSpPr>
                <a:grpSpLocks/>
              </p:cNvGrpSpPr>
              <p:nvPr/>
            </p:nvGrpSpPr>
            <p:grpSpPr bwMode="auto">
              <a:xfrm>
                <a:off x="2916" y="1056"/>
                <a:ext cx="972" cy="672"/>
                <a:chOff x="2916" y="1056"/>
                <a:chExt cx="972" cy="672"/>
              </a:xfrm>
            </p:grpSpPr>
            <p:sp>
              <p:nvSpPr>
                <p:cNvPr id="115743" name="Rectangle 39"/>
                <p:cNvSpPr>
                  <a:spLocks noChangeArrowheads="1"/>
                </p:cNvSpPr>
                <p:nvPr/>
              </p:nvSpPr>
              <p:spPr bwMode="auto">
                <a:xfrm>
                  <a:off x="2959" y="1056"/>
                  <a:ext cx="886"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Times New Roman" panose="02020603050405020304" pitchFamily="18" charset="0"/>
                    </a:rPr>
                    <a:t>Probably multiple paths in the network, ego is near many people, but so are many others</a:t>
                  </a:r>
                </a:p>
                <a:p>
                  <a:pPr>
                    <a:spcBef>
                      <a:spcPct val="0"/>
                    </a:spcBef>
                    <a:buFontTx/>
                    <a:buNone/>
                  </a:pPr>
                  <a:endParaRPr lang="en-US" altLang="en-US">
                    <a:cs typeface="Arial" panose="020B0604020202020204" pitchFamily="34" charset="0"/>
                  </a:endParaRPr>
                </a:p>
              </p:txBody>
            </p:sp>
            <p:sp>
              <p:nvSpPr>
                <p:cNvPr id="115744" name="Rectangle 40"/>
                <p:cNvSpPr>
                  <a:spLocks noChangeArrowheads="1"/>
                </p:cNvSpPr>
                <p:nvPr/>
              </p:nvSpPr>
              <p:spPr bwMode="auto">
                <a:xfrm>
                  <a:off x="2916" y="1056"/>
                  <a:ext cx="972" cy="67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31" name="Group 41"/>
              <p:cNvGrpSpPr>
                <a:grpSpLocks/>
              </p:cNvGrpSpPr>
              <p:nvPr/>
            </p:nvGrpSpPr>
            <p:grpSpPr bwMode="auto">
              <a:xfrm>
                <a:off x="0" y="1728"/>
                <a:ext cx="972" cy="768"/>
                <a:chOff x="0" y="1728"/>
                <a:chExt cx="972" cy="768"/>
              </a:xfrm>
            </p:grpSpPr>
            <p:sp>
              <p:nvSpPr>
                <p:cNvPr id="115741" name="Rectangle 42"/>
                <p:cNvSpPr>
                  <a:spLocks noChangeArrowheads="1"/>
                </p:cNvSpPr>
                <p:nvPr/>
              </p:nvSpPr>
              <p:spPr bwMode="auto">
                <a:xfrm>
                  <a:off x="43" y="1728"/>
                  <a:ext cx="88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cs typeface="Times New Roman" panose="02020603050405020304" pitchFamily="18" charset="0"/>
                    </a:rPr>
                    <a:t>High Betweenness</a:t>
                  </a:r>
                </a:p>
                <a:p>
                  <a:pPr>
                    <a:spcBef>
                      <a:spcPct val="0"/>
                    </a:spcBef>
                    <a:buFontTx/>
                    <a:buNone/>
                  </a:pPr>
                  <a:endParaRPr lang="en-US" altLang="en-US" sz="3600">
                    <a:cs typeface="Arial" panose="020B0604020202020204" pitchFamily="34" charset="0"/>
                  </a:endParaRPr>
                </a:p>
              </p:txBody>
            </p:sp>
            <p:sp>
              <p:nvSpPr>
                <p:cNvPr id="115742" name="Rectangle 43"/>
                <p:cNvSpPr>
                  <a:spLocks noChangeArrowheads="1"/>
                </p:cNvSpPr>
                <p:nvPr/>
              </p:nvSpPr>
              <p:spPr bwMode="auto">
                <a:xfrm>
                  <a:off x="0" y="1728"/>
                  <a:ext cx="97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32" name="Group 44"/>
              <p:cNvGrpSpPr>
                <a:grpSpLocks/>
              </p:cNvGrpSpPr>
              <p:nvPr/>
            </p:nvGrpSpPr>
            <p:grpSpPr bwMode="auto">
              <a:xfrm>
                <a:off x="972" y="1728"/>
                <a:ext cx="972" cy="768"/>
                <a:chOff x="972" y="1728"/>
                <a:chExt cx="972" cy="768"/>
              </a:xfrm>
            </p:grpSpPr>
            <p:sp>
              <p:nvSpPr>
                <p:cNvPr id="115739" name="Rectangle 45"/>
                <p:cNvSpPr>
                  <a:spLocks noChangeArrowheads="1"/>
                </p:cNvSpPr>
                <p:nvPr/>
              </p:nvSpPr>
              <p:spPr bwMode="auto">
                <a:xfrm>
                  <a:off x="1015" y="1728"/>
                  <a:ext cx="88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Times New Roman" panose="02020603050405020304" pitchFamily="18" charset="0"/>
                    </a:rPr>
                    <a:t>Ego's few ties are crucial for network flow</a:t>
                  </a:r>
                </a:p>
                <a:p>
                  <a:pPr>
                    <a:spcBef>
                      <a:spcPct val="0"/>
                    </a:spcBef>
                    <a:buFontTx/>
                    <a:buNone/>
                  </a:pPr>
                  <a:endParaRPr lang="en-US" altLang="en-US">
                    <a:cs typeface="Arial" panose="020B0604020202020204" pitchFamily="34" charset="0"/>
                  </a:endParaRPr>
                </a:p>
              </p:txBody>
            </p:sp>
            <p:sp>
              <p:nvSpPr>
                <p:cNvPr id="115740" name="Rectangle 46"/>
                <p:cNvSpPr>
                  <a:spLocks noChangeArrowheads="1"/>
                </p:cNvSpPr>
                <p:nvPr/>
              </p:nvSpPr>
              <p:spPr bwMode="auto">
                <a:xfrm>
                  <a:off x="972" y="1728"/>
                  <a:ext cx="97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33" name="Group 47"/>
              <p:cNvGrpSpPr>
                <a:grpSpLocks/>
              </p:cNvGrpSpPr>
              <p:nvPr/>
            </p:nvGrpSpPr>
            <p:grpSpPr bwMode="auto">
              <a:xfrm>
                <a:off x="1944" y="1728"/>
                <a:ext cx="972" cy="768"/>
                <a:chOff x="1944" y="1728"/>
                <a:chExt cx="972" cy="768"/>
              </a:xfrm>
            </p:grpSpPr>
            <p:sp>
              <p:nvSpPr>
                <p:cNvPr id="115737" name="Rectangle 48"/>
                <p:cNvSpPr>
                  <a:spLocks noChangeArrowheads="1"/>
                </p:cNvSpPr>
                <p:nvPr/>
              </p:nvSpPr>
              <p:spPr bwMode="auto">
                <a:xfrm>
                  <a:off x="1987" y="1728"/>
                  <a:ext cx="88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cs typeface="Times New Roman" panose="02020603050405020304" pitchFamily="18" charset="0"/>
                    </a:rPr>
                    <a:t>Very rare cell.  Would mean that ego monopolizes the ties from a small number of people to many others. </a:t>
                  </a:r>
                </a:p>
                <a:p>
                  <a:pPr>
                    <a:spcBef>
                      <a:spcPct val="0"/>
                    </a:spcBef>
                    <a:buFontTx/>
                    <a:buNone/>
                  </a:pPr>
                  <a:endParaRPr lang="en-US" altLang="en-US">
                    <a:cs typeface="Arial" panose="020B0604020202020204" pitchFamily="34" charset="0"/>
                  </a:endParaRPr>
                </a:p>
              </p:txBody>
            </p:sp>
            <p:sp>
              <p:nvSpPr>
                <p:cNvPr id="115738" name="Rectangle 49"/>
                <p:cNvSpPr>
                  <a:spLocks noChangeArrowheads="1"/>
                </p:cNvSpPr>
                <p:nvPr/>
              </p:nvSpPr>
              <p:spPr bwMode="auto">
                <a:xfrm>
                  <a:off x="1944" y="1728"/>
                  <a:ext cx="97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nvGrpSpPr>
              <p:cNvPr id="115734" name="Group 50"/>
              <p:cNvGrpSpPr>
                <a:grpSpLocks/>
              </p:cNvGrpSpPr>
              <p:nvPr/>
            </p:nvGrpSpPr>
            <p:grpSpPr bwMode="auto">
              <a:xfrm>
                <a:off x="2916" y="1728"/>
                <a:ext cx="972" cy="768"/>
                <a:chOff x="2916" y="1728"/>
                <a:chExt cx="972" cy="768"/>
              </a:xfrm>
            </p:grpSpPr>
            <p:sp>
              <p:nvSpPr>
                <p:cNvPr id="115735" name="Rectangle 51"/>
                <p:cNvSpPr>
                  <a:spLocks noChangeArrowheads="1"/>
                </p:cNvSpPr>
                <p:nvPr/>
              </p:nvSpPr>
              <p:spPr bwMode="auto">
                <a:xfrm>
                  <a:off x="2959" y="1728"/>
                  <a:ext cx="886"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cs typeface="Times New Roman" panose="02020603050405020304" pitchFamily="18" charset="0"/>
                    </a:rPr>
                    <a:t> </a:t>
                  </a:r>
                </a:p>
                <a:p>
                  <a:pPr>
                    <a:spcBef>
                      <a:spcPct val="0"/>
                    </a:spcBef>
                    <a:buFontTx/>
                    <a:buNone/>
                  </a:pPr>
                  <a:endParaRPr lang="en-US" altLang="en-US" sz="2800">
                    <a:cs typeface="Arial" panose="020B0604020202020204" pitchFamily="34" charset="0"/>
                  </a:endParaRPr>
                </a:p>
              </p:txBody>
            </p:sp>
            <p:sp>
              <p:nvSpPr>
                <p:cNvPr id="115736" name="Rectangle 52"/>
                <p:cNvSpPr>
                  <a:spLocks noChangeArrowheads="1"/>
                </p:cNvSpPr>
                <p:nvPr/>
              </p:nvSpPr>
              <p:spPr bwMode="auto">
                <a:xfrm>
                  <a:off x="2916" y="1728"/>
                  <a:ext cx="972" cy="7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grpSp>
        <p:sp>
          <p:nvSpPr>
            <p:cNvPr id="115718" name="Rectangle 53"/>
            <p:cNvSpPr>
              <a:spLocks noChangeArrowheads="1"/>
            </p:cNvSpPr>
            <p:nvPr/>
          </p:nvSpPr>
          <p:spPr bwMode="auto">
            <a:xfrm>
              <a:off x="-3" y="-3"/>
              <a:ext cx="3894" cy="250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sp>
        <p:nvSpPr>
          <p:cNvPr id="115716"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318014135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50825" y="1158874"/>
            <a:ext cx="85248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err="1">
                <a:cs typeface="Arial" panose="020B0604020202020204" pitchFamily="34" charset="0"/>
              </a:rPr>
              <a:t>Bonacich</a:t>
            </a:r>
            <a:r>
              <a:rPr lang="en-US" altLang="en-US" sz="2000" dirty="0">
                <a:cs typeface="Arial" panose="020B0604020202020204" pitchFamily="34" charset="0"/>
              </a:rPr>
              <a:t> Power Centrality:  Actor’s centrality (prestige) is equal to a function of the prestige of those they are connected to.  Thus, actors who are tied to very central actors should have higher prestige/ centrality than those who are not. </a:t>
            </a:r>
            <a:endParaRPr lang="en-US" altLang="en-US" sz="2000" dirty="0" smtClean="0">
              <a:cs typeface="Arial" panose="020B0604020202020204" pitchFamily="34" charset="0"/>
            </a:endParaRPr>
          </a:p>
          <a:p>
            <a:pPr>
              <a:spcBef>
                <a:spcPct val="0"/>
              </a:spcBef>
              <a:buFontTx/>
              <a:buNone/>
            </a:pPr>
            <a:endParaRPr lang="en-US" altLang="en-US" sz="2000" dirty="0">
              <a:cs typeface="Arial" panose="020B0604020202020204" pitchFamily="34" charset="0"/>
            </a:endParaRPr>
          </a:p>
          <a:p>
            <a:pPr>
              <a:spcBef>
                <a:spcPct val="0"/>
              </a:spcBef>
              <a:buFontTx/>
              <a:buNone/>
            </a:pPr>
            <a:r>
              <a:rPr lang="en-US" altLang="en-US" sz="2000" dirty="0" smtClean="0">
                <a:cs typeface="Arial" panose="020B0604020202020204" pitchFamily="34" charset="0"/>
              </a:rPr>
              <a:t>This is a variant of eigenvector centrality/</a:t>
            </a:r>
            <a:r>
              <a:rPr lang="en-US" altLang="en-US" sz="2000" dirty="0" err="1" smtClean="0">
                <a:cs typeface="Arial" panose="020B0604020202020204" pitchFamily="34" charset="0"/>
              </a:rPr>
              <a:t>pagerank</a:t>
            </a:r>
            <a:r>
              <a:rPr lang="en-US" altLang="en-US" sz="2000" dirty="0" smtClean="0">
                <a:cs typeface="Arial" panose="020B0604020202020204" pitchFamily="34" charset="0"/>
              </a:rPr>
              <a:t>.</a:t>
            </a:r>
            <a:endParaRPr lang="en-US" altLang="en-US" sz="2000" dirty="0">
              <a:cs typeface="Arial" panose="020B0604020202020204" pitchFamily="34" charset="0"/>
            </a:endParaRPr>
          </a:p>
        </p:txBody>
      </p:sp>
      <p:graphicFrame>
        <p:nvGraphicFramePr>
          <p:cNvPr id="116739" name="Object 3"/>
          <p:cNvGraphicFramePr>
            <a:graphicFrameLocks noChangeAspect="1"/>
          </p:cNvGraphicFramePr>
          <p:nvPr/>
        </p:nvGraphicFramePr>
        <p:xfrm>
          <a:off x="1654175" y="2959100"/>
          <a:ext cx="5337175" cy="787400"/>
        </p:xfrm>
        <a:graphic>
          <a:graphicData uri="http://schemas.openxmlformats.org/presentationml/2006/ole">
            <mc:AlternateContent xmlns:mc="http://schemas.openxmlformats.org/markup-compatibility/2006">
              <mc:Choice xmlns:v="urn:schemas-microsoft-com:vml" Requires="v">
                <p:oleObj spid="_x0000_s12300" name="Equation" r:id="rId3" imgW="1549400" imgH="228600" progId="Equation.3">
                  <p:embed/>
                </p:oleObj>
              </mc:Choice>
              <mc:Fallback>
                <p:oleObj name="Equation" r:id="rId3" imgW="1549400" imgH="228600" progId="Equation.3">
                  <p:embed/>
                  <p:pic>
                    <p:nvPicPr>
                      <p:cNvPr id="1167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2959100"/>
                        <a:ext cx="5337175" cy="787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0" name="Text Box 4"/>
          <p:cNvSpPr txBox="1">
            <a:spLocks noChangeArrowheads="1"/>
          </p:cNvSpPr>
          <p:nvPr/>
        </p:nvSpPr>
        <p:spPr bwMode="auto">
          <a:xfrm>
            <a:off x="887413" y="4129088"/>
            <a:ext cx="76390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143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000">
                <a:cs typeface="Arial" panose="020B0604020202020204" pitchFamily="34" charset="0"/>
              </a:rPr>
              <a:t> </a:t>
            </a:r>
            <a:r>
              <a:rPr lang="en-US" altLang="en-US" sz="2000">
                <a:latin typeface="Symbol" panose="05050102010706020507" pitchFamily="18" charset="2"/>
                <a:cs typeface="Arial" panose="020B0604020202020204" pitchFamily="34" charset="0"/>
              </a:rPr>
              <a:t>a</a:t>
            </a:r>
            <a:r>
              <a:rPr lang="en-US" altLang="en-US" sz="2000">
                <a:cs typeface="Arial" panose="020B0604020202020204" pitchFamily="34" charset="0"/>
              </a:rPr>
              <a:t> is a scaling vector, which is set to normalize the score.  </a:t>
            </a:r>
          </a:p>
          <a:p>
            <a:pPr>
              <a:spcBef>
                <a:spcPct val="0"/>
              </a:spcBef>
            </a:pPr>
            <a:r>
              <a:rPr lang="en-US" altLang="en-US" sz="2000">
                <a:cs typeface="Arial" panose="020B0604020202020204" pitchFamily="34" charset="0"/>
              </a:rPr>
              <a:t> </a:t>
            </a: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reflects the extent to which you </a:t>
            </a:r>
            <a:r>
              <a:rPr lang="en-US" altLang="en-US" sz="2000" i="1">
                <a:cs typeface="Arial" panose="020B0604020202020204" pitchFamily="34" charset="0"/>
              </a:rPr>
              <a:t>weight </a:t>
            </a:r>
            <a:r>
              <a:rPr lang="en-US" altLang="en-US" sz="2000">
                <a:cs typeface="Arial" panose="020B0604020202020204" pitchFamily="34" charset="0"/>
              </a:rPr>
              <a:t>the centrality of people ego is tied to.</a:t>
            </a:r>
          </a:p>
          <a:p>
            <a:pPr>
              <a:spcBef>
                <a:spcPct val="0"/>
              </a:spcBef>
            </a:pPr>
            <a:r>
              <a:rPr lang="en-US" altLang="en-US" sz="2000" b="1">
                <a:cs typeface="Arial" panose="020B0604020202020204" pitchFamily="34" charset="0"/>
              </a:rPr>
              <a:t>R</a:t>
            </a:r>
            <a:r>
              <a:rPr lang="en-US" altLang="en-US" sz="2000">
                <a:cs typeface="Arial" panose="020B0604020202020204" pitchFamily="34" charset="0"/>
              </a:rPr>
              <a:t> is the adjacency matrix (can be valued)</a:t>
            </a:r>
          </a:p>
          <a:p>
            <a:pPr>
              <a:spcBef>
                <a:spcPct val="0"/>
              </a:spcBef>
            </a:pPr>
            <a:r>
              <a:rPr lang="en-US" altLang="en-US" sz="2000" b="1">
                <a:cs typeface="Arial" panose="020B0604020202020204" pitchFamily="34" charset="0"/>
              </a:rPr>
              <a:t>I</a:t>
            </a:r>
            <a:r>
              <a:rPr lang="en-US" altLang="en-US" sz="2000">
                <a:cs typeface="Arial" panose="020B0604020202020204" pitchFamily="34" charset="0"/>
              </a:rPr>
              <a:t> is the identity matrix (1s down the diagonal) </a:t>
            </a:r>
          </a:p>
          <a:p>
            <a:pPr>
              <a:spcBef>
                <a:spcPct val="0"/>
              </a:spcBef>
            </a:pPr>
            <a:r>
              <a:rPr lang="en-US" altLang="en-US" sz="2000" b="1">
                <a:cs typeface="Arial" panose="020B0604020202020204" pitchFamily="34" charset="0"/>
              </a:rPr>
              <a:t>1</a:t>
            </a:r>
            <a:r>
              <a:rPr lang="en-US" altLang="en-US" sz="2000">
                <a:cs typeface="Arial" panose="020B0604020202020204" pitchFamily="34" charset="0"/>
              </a:rPr>
              <a:t> is a matrix of all ones.</a:t>
            </a:r>
          </a:p>
        </p:txBody>
      </p:sp>
      <p:sp>
        <p:nvSpPr>
          <p:cNvPr id="116741"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35546647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215900" y="1196975"/>
            <a:ext cx="272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Bonacich Power Centrality:</a:t>
            </a:r>
          </a:p>
        </p:txBody>
      </p:sp>
      <p:sp>
        <p:nvSpPr>
          <p:cNvPr id="117763" name="Text Box 3"/>
          <p:cNvSpPr txBox="1">
            <a:spLocks noChangeArrowheads="1"/>
          </p:cNvSpPr>
          <p:nvPr/>
        </p:nvSpPr>
        <p:spPr bwMode="auto">
          <a:xfrm>
            <a:off x="593725" y="1828800"/>
            <a:ext cx="81819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The magnitude of </a:t>
            </a: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reflects the radius of power.  Small values of </a:t>
            </a: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weight local structure, larger values weight global structure.</a:t>
            </a:r>
          </a:p>
          <a:p>
            <a:pPr>
              <a:spcBef>
                <a:spcPct val="0"/>
              </a:spcBef>
              <a:buFontTx/>
              <a:buNone/>
            </a:pPr>
            <a:endParaRPr lang="en-US" altLang="en-US" sz="2000">
              <a:cs typeface="Arial" panose="020B0604020202020204" pitchFamily="34" charset="0"/>
            </a:endParaRPr>
          </a:p>
          <a:p>
            <a:pPr>
              <a:spcBef>
                <a:spcPct val="0"/>
              </a:spcBef>
              <a:buFontTx/>
              <a:buNone/>
            </a:pPr>
            <a:r>
              <a:rPr lang="en-US" altLang="en-US" sz="2000">
                <a:cs typeface="Arial" panose="020B0604020202020204" pitchFamily="34" charset="0"/>
              </a:rPr>
              <a:t>If </a:t>
            </a: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is positive, then ego has higher centrality when tied to people who are central.</a:t>
            </a:r>
          </a:p>
          <a:p>
            <a:pPr>
              <a:spcBef>
                <a:spcPct val="0"/>
              </a:spcBef>
              <a:buFontTx/>
              <a:buNone/>
            </a:pPr>
            <a:endParaRPr lang="en-US" altLang="en-US" sz="2000">
              <a:cs typeface="Arial" panose="020B0604020202020204" pitchFamily="34" charset="0"/>
            </a:endParaRPr>
          </a:p>
          <a:p>
            <a:pPr>
              <a:spcBef>
                <a:spcPct val="0"/>
              </a:spcBef>
              <a:buFontTx/>
              <a:buNone/>
            </a:pPr>
            <a:r>
              <a:rPr lang="en-US" altLang="en-US" sz="2000">
                <a:cs typeface="Arial" panose="020B0604020202020204" pitchFamily="34" charset="0"/>
              </a:rPr>
              <a:t>If </a:t>
            </a: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is negative, then ego has higher centrality when tied to people who are </a:t>
            </a:r>
            <a:r>
              <a:rPr lang="en-US" altLang="en-US" sz="2000" i="1">
                <a:cs typeface="Arial" panose="020B0604020202020204" pitchFamily="34" charset="0"/>
              </a:rPr>
              <a:t>not</a:t>
            </a:r>
            <a:r>
              <a:rPr lang="en-US" altLang="en-US" sz="2000">
                <a:cs typeface="Arial" panose="020B0604020202020204" pitchFamily="34" charset="0"/>
              </a:rPr>
              <a:t> central.</a:t>
            </a:r>
          </a:p>
          <a:p>
            <a:pPr>
              <a:spcBef>
                <a:spcPct val="0"/>
              </a:spcBef>
              <a:buFontTx/>
              <a:buNone/>
            </a:pPr>
            <a:endParaRPr lang="en-US" altLang="en-US" sz="2000">
              <a:cs typeface="Arial" panose="020B0604020202020204" pitchFamily="34" charset="0"/>
            </a:endParaRPr>
          </a:p>
          <a:p>
            <a:pPr>
              <a:spcBef>
                <a:spcPct val="0"/>
              </a:spcBef>
              <a:buFontTx/>
              <a:buNone/>
            </a:pPr>
            <a:r>
              <a:rPr lang="en-US" altLang="en-US" sz="2000">
                <a:cs typeface="Arial" panose="020B0604020202020204" pitchFamily="34" charset="0"/>
              </a:rPr>
              <a:t>As </a:t>
            </a: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approaches zero, you get degree centrality.</a:t>
            </a:r>
          </a:p>
        </p:txBody>
      </p:sp>
      <p:sp>
        <p:nvSpPr>
          <p:cNvPr id="117764"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Measuring Networks</a:t>
            </a:r>
          </a:p>
          <a:p>
            <a:pPr eaLnBrk="1" hangingPunct="1">
              <a:spcBef>
                <a:spcPct val="0"/>
              </a:spcBef>
              <a:buFontTx/>
              <a:buNone/>
            </a:pPr>
            <a:r>
              <a:rPr lang="en-US" altLang="en-US" sz="1600" i="1"/>
              <a:t>Centrality</a:t>
            </a:r>
          </a:p>
        </p:txBody>
      </p:sp>
    </p:spTree>
    <p:extLst>
      <p:ext uri="{BB962C8B-B14F-4D97-AF65-F5344CB8AC3E}">
        <p14:creationId xmlns:p14="http://schemas.microsoft.com/office/powerpoint/2010/main" val="41381961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ChangeArrowheads="1"/>
          </p:cNvSpPr>
          <p:nvPr/>
        </p:nvSpPr>
        <p:spPr bwMode="auto">
          <a:xfrm>
            <a:off x="473075" y="1258888"/>
            <a:ext cx="272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cs typeface="Arial" panose="020B0604020202020204" pitchFamily="34" charset="0"/>
              </a:rPr>
              <a:t>Bonacich Power Centrality:</a:t>
            </a:r>
          </a:p>
        </p:txBody>
      </p:sp>
      <p:graphicFrame>
        <p:nvGraphicFramePr>
          <p:cNvPr id="118787" name="Object 8"/>
          <p:cNvGraphicFramePr>
            <a:graphicFrameLocks noChangeAspect="1"/>
          </p:cNvGraphicFramePr>
          <p:nvPr/>
        </p:nvGraphicFramePr>
        <p:xfrm>
          <a:off x="900113" y="2201863"/>
          <a:ext cx="7070725" cy="4067175"/>
        </p:xfrm>
        <a:graphic>
          <a:graphicData uri="http://schemas.openxmlformats.org/presentationml/2006/ole">
            <mc:AlternateContent xmlns:mc="http://schemas.openxmlformats.org/markup-compatibility/2006">
              <mc:Choice xmlns:v="urn:schemas-microsoft-com:vml" Requires="v">
                <p:oleObj spid="_x0000_s13324" name="Chart" r:id="rId3" imgW="6096000" imgH="4067024" progId="MSGraph.Chart.8">
                  <p:embed followColorScheme="full"/>
                </p:oleObj>
              </mc:Choice>
              <mc:Fallback>
                <p:oleObj name="Chart" r:id="rId3" imgW="6096000" imgH="4067024" progId="MSGraph.Chart.8">
                  <p:embed followColorScheme="full"/>
                  <p:pic>
                    <p:nvPicPr>
                      <p:cNvPr id="118787" name="Object 8"/>
                      <p:cNvPicPr>
                        <a:picLocks noChangeAspect="1" noChangeArrowheads="1"/>
                      </p:cNvPicPr>
                      <p:nvPr/>
                    </p:nvPicPr>
                    <p:blipFill>
                      <a:blip r:embed="rId4"/>
                      <a:srcRect/>
                      <a:stretch>
                        <a:fillRect/>
                      </a:stretch>
                    </p:blipFill>
                    <p:spPr bwMode="auto">
                      <a:xfrm>
                        <a:off x="900113" y="2201863"/>
                        <a:ext cx="7070725"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8788" name="Group 30"/>
          <p:cNvGrpSpPr>
            <a:grpSpLocks/>
          </p:cNvGrpSpPr>
          <p:nvPr/>
        </p:nvGrpSpPr>
        <p:grpSpPr bwMode="auto">
          <a:xfrm>
            <a:off x="1716088" y="1792288"/>
            <a:ext cx="4719637" cy="323850"/>
            <a:chOff x="2062" y="757"/>
            <a:chExt cx="2973" cy="204"/>
          </a:xfrm>
        </p:grpSpPr>
        <p:grpSp>
          <p:nvGrpSpPr>
            <p:cNvPr id="118791" name="Group 11"/>
            <p:cNvGrpSpPr>
              <a:grpSpLocks/>
            </p:cNvGrpSpPr>
            <p:nvPr/>
          </p:nvGrpSpPr>
          <p:grpSpPr bwMode="auto">
            <a:xfrm>
              <a:off x="2062" y="757"/>
              <a:ext cx="446" cy="204"/>
              <a:chOff x="2062" y="762"/>
              <a:chExt cx="446" cy="204"/>
            </a:xfrm>
          </p:grpSpPr>
          <p:sp>
            <p:nvSpPr>
              <p:cNvPr id="118808" name="Rectangle 9"/>
              <p:cNvSpPr>
                <a:spLocks noChangeArrowheads="1"/>
              </p:cNvSpPr>
              <p:nvPr/>
            </p:nvSpPr>
            <p:spPr bwMode="auto">
              <a:xfrm>
                <a:off x="2062" y="762"/>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8809" name="Line 10"/>
              <p:cNvSpPr>
                <a:spLocks noChangeShapeType="1"/>
              </p:cNvSpPr>
              <p:nvPr/>
            </p:nvSpPr>
            <p:spPr bwMode="auto">
              <a:xfrm>
                <a:off x="2350" y="864"/>
                <a:ext cx="1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792" name="Group 12"/>
            <p:cNvGrpSpPr>
              <a:grpSpLocks/>
            </p:cNvGrpSpPr>
            <p:nvPr/>
          </p:nvGrpSpPr>
          <p:grpSpPr bwMode="auto">
            <a:xfrm>
              <a:off x="2509" y="757"/>
              <a:ext cx="446" cy="204"/>
              <a:chOff x="2062" y="762"/>
              <a:chExt cx="446" cy="204"/>
            </a:xfrm>
          </p:grpSpPr>
          <p:sp>
            <p:nvSpPr>
              <p:cNvPr id="118806" name="Rectangle 13"/>
              <p:cNvSpPr>
                <a:spLocks noChangeArrowheads="1"/>
              </p:cNvSpPr>
              <p:nvPr/>
            </p:nvSpPr>
            <p:spPr bwMode="auto">
              <a:xfrm>
                <a:off x="2062" y="762"/>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8807" name="Line 14"/>
              <p:cNvSpPr>
                <a:spLocks noChangeShapeType="1"/>
              </p:cNvSpPr>
              <p:nvPr/>
            </p:nvSpPr>
            <p:spPr bwMode="auto">
              <a:xfrm>
                <a:off x="2350" y="864"/>
                <a:ext cx="1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793" name="Group 15"/>
            <p:cNvGrpSpPr>
              <a:grpSpLocks/>
            </p:cNvGrpSpPr>
            <p:nvPr/>
          </p:nvGrpSpPr>
          <p:grpSpPr bwMode="auto">
            <a:xfrm>
              <a:off x="2957" y="757"/>
              <a:ext cx="446" cy="204"/>
              <a:chOff x="2062" y="762"/>
              <a:chExt cx="446" cy="204"/>
            </a:xfrm>
          </p:grpSpPr>
          <p:sp>
            <p:nvSpPr>
              <p:cNvPr id="118804" name="Rectangle 16"/>
              <p:cNvSpPr>
                <a:spLocks noChangeArrowheads="1"/>
              </p:cNvSpPr>
              <p:nvPr/>
            </p:nvSpPr>
            <p:spPr bwMode="auto">
              <a:xfrm>
                <a:off x="2062" y="762"/>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8805" name="Line 17"/>
              <p:cNvSpPr>
                <a:spLocks noChangeShapeType="1"/>
              </p:cNvSpPr>
              <p:nvPr/>
            </p:nvSpPr>
            <p:spPr bwMode="auto">
              <a:xfrm>
                <a:off x="2350" y="864"/>
                <a:ext cx="1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794" name="Group 18"/>
            <p:cNvGrpSpPr>
              <a:grpSpLocks/>
            </p:cNvGrpSpPr>
            <p:nvPr/>
          </p:nvGrpSpPr>
          <p:grpSpPr bwMode="auto">
            <a:xfrm>
              <a:off x="3404" y="757"/>
              <a:ext cx="446" cy="204"/>
              <a:chOff x="2062" y="762"/>
              <a:chExt cx="446" cy="204"/>
            </a:xfrm>
          </p:grpSpPr>
          <p:sp>
            <p:nvSpPr>
              <p:cNvPr id="118802" name="Rectangle 19"/>
              <p:cNvSpPr>
                <a:spLocks noChangeArrowheads="1"/>
              </p:cNvSpPr>
              <p:nvPr/>
            </p:nvSpPr>
            <p:spPr bwMode="auto">
              <a:xfrm>
                <a:off x="2062" y="762"/>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8803" name="Line 20"/>
              <p:cNvSpPr>
                <a:spLocks noChangeShapeType="1"/>
              </p:cNvSpPr>
              <p:nvPr/>
            </p:nvSpPr>
            <p:spPr bwMode="auto">
              <a:xfrm>
                <a:off x="2350" y="864"/>
                <a:ext cx="1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795" name="Group 21"/>
            <p:cNvGrpSpPr>
              <a:grpSpLocks/>
            </p:cNvGrpSpPr>
            <p:nvPr/>
          </p:nvGrpSpPr>
          <p:grpSpPr bwMode="auto">
            <a:xfrm>
              <a:off x="3852" y="757"/>
              <a:ext cx="446" cy="204"/>
              <a:chOff x="2062" y="762"/>
              <a:chExt cx="446" cy="204"/>
            </a:xfrm>
          </p:grpSpPr>
          <p:sp>
            <p:nvSpPr>
              <p:cNvPr id="118800" name="Rectangle 22"/>
              <p:cNvSpPr>
                <a:spLocks noChangeArrowheads="1"/>
              </p:cNvSpPr>
              <p:nvPr/>
            </p:nvSpPr>
            <p:spPr bwMode="auto">
              <a:xfrm>
                <a:off x="2062" y="762"/>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8801" name="Line 23"/>
              <p:cNvSpPr>
                <a:spLocks noChangeShapeType="1"/>
              </p:cNvSpPr>
              <p:nvPr/>
            </p:nvSpPr>
            <p:spPr bwMode="auto">
              <a:xfrm>
                <a:off x="2350" y="864"/>
                <a:ext cx="1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8796" name="Group 24"/>
            <p:cNvGrpSpPr>
              <a:grpSpLocks/>
            </p:cNvGrpSpPr>
            <p:nvPr/>
          </p:nvGrpSpPr>
          <p:grpSpPr bwMode="auto">
            <a:xfrm>
              <a:off x="4299" y="757"/>
              <a:ext cx="446" cy="204"/>
              <a:chOff x="2062" y="762"/>
              <a:chExt cx="446" cy="204"/>
            </a:xfrm>
          </p:grpSpPr>
          <p:sp>
            <p:nvSpPr>
              <p:cNvPr id="118798" name="Rectangle 25"/>
              <p:cNvSpPr>
                <a:spLocks noChangeArrowheads="1"/>
              </p:cNvSpPr>
              <p:nvPr/>
            </p:nvSpPr>
            <p:spPr bwMode="auto">
              <a:xfrm>
                <a:off x="2062" y="762"/>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sp>
            <p:nvSpPr>
              <p:cNvPr id="118799" name="Line 26"/>
              <p:cNvSpPr>
                <a:spLocks noChangeShapeType="1"/>
              </p:cNvSpPr>
              <p:nvPr/>
            </p:nvSpPr>
            <p:spPr bwMode="auto">
              <a:xfrm>
                <a:off x="2350" y="864"/>
                <a:ext cx="1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8797" name="Rectangle 28"/>
            <p:cNvSpPr>
              <a:spLocks noChangeArrowheads="1"/>
            </p:cNvSpPr>
            <p:nvPr/>
          </p:nvSpPr>
          <p:spPr bwMode="auto">
            <a:xfrm>
              <a:off x="4747" y="757"/>
              <a:ext cx="288" cy="2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baseline="-25000">
                <a:cs typeface="Arial" panose="020B0604020202020204" pitchFamily="34" charset="0"/>
              </a:endParaRPr>
            </a:p>
          </p:txBody>
        </p:sp>
      </p:grpSp>
      <p:sp>
        <p:nvSpPr>
          <p:cNvPr id="118789" name="Text Box 31"/>
          <p:cNvSpPr txBox="1">
            <a:spLocks noChangeArrowheads="1"/>
          </p:cNvSpPr>
          <p:nvPr/>
        </p:nvSpPr>
        <p:spPr bwMode="auto">
          <a:xfrm>
            <a:off x="6573838" y="3282950"/>
            <a:ext cx="95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Symbol" panose="05050102010706020507" pitchFamily="18" charset="2"/>
                <a:cs typeface="Arial" panose="020B0604020202020204" pitchFamily="34" charset="0"/>
              </a:rPr>
              <a:t>b</a:t>
            </a:r>
            <a:r>
              <a:rPr lang="en-US" altLang="en-US" sz="2000">
                <a:cs typeface="Arial" panose="020B0604020202020204" pitchFamily="34" charset="0"/>
              </a:rPr>
              <a:t> = 0.23</a:t>
            </a:r>
          </a:p>
        </p:txBody>
      </p:sp>
      <p:sp>
        <p:nvSpPr>
          <p:cNvPr id="118790"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a:t>Centrality</a:t>
            </a:r>
          </a:p>
        </p:txBody>
      </p:sp>
    </p:spTree>
    <p:extLst>
      <p:ext uri="{BB962C8B-B14F-4D97-AF65-F5344CB8AC3E}">
        <p14:creationId xmlns:p14="http://schemas.microsoft.com/office/powerpoint/2010/main" val="6177560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997994" y="936625"/>
            <a:ext cx="72739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0" dirty="0">
                <a:latin typeface="Times New Roman" panose="02020603050405020304" pitchFamily="18" charset="0"/>
              </a:rPr>
              <a:t>A primary interest in Social Network Analysis is the identification of “significant social subgroups” – some smaller collection of nodes in the graph that can be considered, at least in some senses, as a “unit” based on the pattern, strength, or frequency of ties.</a:t>
            </a:r>
          </a:p>
          <a:p>
            <a:pPr eaLnBrk="1" hangingPunct="1">
              <a:spcBef>
                <a:spcPct val="0"/>
              </a:spcBef>
              <a:buFontTx/>
              <a:buNone/>
            </a:pPr>
            <a:endParaRPr lang="en-US" altLang="en-US" sz="2000" b="0" dirty="0">
              <a:latin typeface="Times New Roman" panose="02020603050405020304" pitchFamily="18" charset="0"/>
            </a:endParaRPr>
          </a:p>
          <a:p>
            <a:pPr eaLnBrk="1" hangingPunct="1">
              <a:spcBef>
                <a:spcPct val="0"/>
              </a:spcBef>
              <a:buFontTx/>
              <a:buNone/>
            </a:pPr>
            <a:endParaRPr lang="en-US" altLang="en-US" sz="2000" b="0" dirty="0">
              <a:latin typeface="Times New Roman" panose="02020603050405020304" pitchFamily="18" charset="0"/>
            </a:endParaRPr>
          </a:p>
        </p:txBody>
      </p:sp>
      <p:sp>
        <p:nvSpPr>
          <p:cNvPr id="4"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pic>
        <p:nvPicPr>
          <p:cNvPr id="3" name="Picture 2"/>
          <p:cNvPicPr>
            <a:picLocks noChangeAspect="1"/>
          </p:cNvPicPr>
          <p:nvPr/>
        </p:nvPicPr>
        <p:blipFill>
          <a:blip r:embed="rId2"/>
          <a:stretch>
            <a:fillRect/>
          </a:stretch>
        </p:blipFill>
        <p:spPr>
          <a:xfrm>
            <a:off x="3131507" y="2349450"/>
            <a:ext cx="5140412" cy="4188315"/>
          </a:xfrm>
          <a:prstGeom prst="rect">
            <a:avLst/>
          </a:prstGeom>
        </p:spPr>
      </p:pic>
      <p:sp>
        <p:nvSpPr>
          <p:cNvPr id="5" name="Rectangle 4"/>
          <p:cNvSpPr/>
          <p:nvPr/>
        </p:nvSpPr>
        <p:spPr>
          <a:xfrm>
            <a:off x="997994" y="2349450"/>
            <a:ext cx="1895518" cy="2585323"/>
          </a:xfrm>
          <a:prstGeom prst="rect">
            <a:avLst/>
          </a:prstGeom>
        </p:spPr>
        <p:txBody>
          <a:bodyPr wrap="square">
            <a:spAutoFit/>
          </a:bodyPr>
          <a:lstStyle/>
          <a:p>
            <a:pPr>
              <a:spcBef>
                <a:spcPct val="0"/>
              </a:spcBef>
            </a:pPr>
            <a:r>
              <a:rPr lang="en-US" altLang="en-US" dirty="0">
                <a:latin typeface="Times New Roman" panose="02020603050405020304" pitchFamily="18" charset="0"/>
              </a:rPr>
              <a:t>There are many ways to identify groups.  They all insist on a group being in a connected component, but other than that the variation is wide.  </a:t>
            </a:r>
          </a:p>
        </p:txBody>
      </p:sp>
    </p:spTree>
    <p:extLst>
      <p:ext uri="{BB962C8B-B14F-4D97-AF65-F5344CB8AC3E}">
        <p14:creationId xmlns:p14="http://schemas.microsoft.com/office/powerpoint/2010/main" val="37561962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481013" y="847725"/>
            <a:ext cx="8289925"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Times New Roman" panose="02020603050405020304" pitchFamily="18" charset="0"/>
              </a:rPr>
              <a:t>A) Graph theoretical methods:  Cliques and extensions of cliques</a:t>
            </a:r>
          </a:p>
          <a:p>
            <a:pPr marL="742950" lvl="1" indent="-285750">
              <a:spcBef>
                <a:spcPct val="0"/>
              </a:spcBef>
            </a:pPr>
            <a:r>
              <a:rPr lang="en-US" altLang="en-US" sz="1800" b="0" dirty="0" smtClean="0">
                <a:latin typeface="Times New Roman" panose="02020603050405020304" pitchFamily="18" charset="0"/>
              </a:rPr>
              <a:t>Cliques</a:t>
            </a:r>
          </a:p>
          <a:p>
            <a:pPr marL="742950" lvl="1" indent="-285750">
              <a:spcBef>
                <a:spcPct val="0"/>
              </a:spcBef>
            </a:pPr>
            <a:r>
              <a:rPr lang="en-US" altLang="en-US" sz="1800" b="0" dirty="0" smtClean="0">
                <a:latin typeface="Times New Roman" panose="02020603050405020304" pitchFamily="18" charset="0"/>
              </a:rPr>
              <a:t>k-cores</a:t>
            </a:r>
            <a:endParaRPr lang="en-US" altLang="en-US" sz="1800" dirty="0">
              <a:latin typeface="Times New Roman" panose="02020603050405020304" pitchFamily="18" charset="0"/>
            </a:endParaRPr>
          </a:p>
          <a:p>
            <a:pPr marL="742950" lvl="1" indent="-285750">
              <a:spcBef>
                <a:spcPct val="0"/>
              </a:spcBef>
            </a:pPr>
            <a:r>
              <a:rPr lang="en-US" altLang="en-US" sz="1800" b="0" dirty="0" smtClean="0">
                <a:latin typeface="Times New Roman" panose="02020603050405020304" pitchFamily="18" charset="0"/>
              </a:rPr>
              <a:t>k-</a:t>
            </a:r>
            <a:r>
              <a:rPr lang="en-US" altLang="en-US" sz="1800" b="0" dirty="0" err="1" smtClean="0">
                <a:latin typeface="Times New Roman" panose="02020603050405020304" pitchFamily="18" charset="0"/>
              </a:rPr>
              <a:t>plexes</a:t>
            </a:r>
            <a:endParaRPr lang="en-US" altLang="en-US" sz="1800" dirty="0">
              <a:latin typeface="Times New Roman" panose="02020603050405020304" pitchFamily="18" charset="0"/>
            </a:endParaRPr>
          </a:p>
          <a:p>
            <a:pPr marL="742950" lvl="1" indent="-285750">
              <a:spcBef>
                <a:spcPct val="0"/>
              </a:spcBef>
            </a:pPr>
            <a:r>
              <a:rPr lang="en-US" altLang="en-US" sz="1800" b="0" dirty="0" smtClean="0">
                <a:latin typeface="Times New Roman" panose="02020603050405020304" pitchFamily="18" charset="0"/>
              </a:rPr>
              <a:t>Freeman </a:t>
            </a:r>
            <a:r>
              <a:rPr lang="en-US" altLang="en-US" sz="1800" b="0" dirty="0">
                <a:latin typeface="Times New Roman" panose="02020603050405020304" pitchFamily="18" charset="0"/>
              </a:rPr>
              <a:t>(1992) </a:t>
            </a:r>
            <a:r>
              <a:rPr lang="en-US" altLang="en-US" sz="1800" b="0" dirty="0" smtClean="0">
                <a:latin typeface="Times New Roman" panose="02020603050405020304" pitchFamily="18" charset="0"/>
              </a:rPr>
              <a:t>Models</a:t>
            </a:r>
          </a:p>
          <a:p>
            <a:pPr marL="742950" lvl="1" indent="-285750">
              <a:spcBef>
                <a:spcPct val="0"/>
              </a:spcBef>
            </a:pPr>
            <a:r>
              <a:rPr lang="en-US" altLang="en-US" sz="1800" b="0" dirty="0" smtClean="0">
                <a:latin typeface="Times New Roman" panose="02020603050405020304" pitchFamily="18" charset="0"/>
              </a:rPr>
              <a:t>K-components </a:t>
            </a:r>
            <a:endParaRPr lang="en-US" altLang="en-US" sz="1800" b="0" dirty="0">
              <a:latin typeface="Times New Roman" panose="02020603050405020304" pitchFamily="18" charset="0"/>
            </a:endParaRPr>
          </a:p>
          <a:p>
            <a:pPr lvl="1">
              <a:spcBef>
                <a:spcPct val="0"/>
              </a:spcBef>
              <a:buFontTx/>
              <a:buChar char="•"/>
            </a:pPr>
            <a:endParaRPr lang="en-US" altLang="en-US" sz="1800" b="0" dirty="0">
              <a:latin typeface="Times New Roman" panose="02020603050405020304" pitchFamily="18" charset="0"/>
            </a:endParaRPr>
          </a:p>
          <a:p>
            <a:pPr>
              <a:spcBef>
                <a:spcPct val="0"/>
              </a:spcBef>
              <a:buFontTx/>
              <a:buNone/>
            </a:pPr>
            <a:r>
              <a:rPr lang="en-US" altLang="en-US" sz="1800" b="0" dirty="0">
                <a:latin typeface="Times New Roman" panose="02020603050405020304" pitchFamily="18" charset="0"/>
              </a:rPr>
              <a:t>B) Algorithmic methods: search through a network trying to maximize for a particular pattern.  Adjust assignment of actors to groups until a particular pattern of ties (block diagonal, usually) is </a:t>
            </a:r>
            <a:r>
              <a:rPr lang="en-US" altLang="en-US" sz="1800" b="0" dirty="0" smtClean="0">
                <a:latin typeface="Times New Roman" panose="02020603050405020304" pitchFamily="18" charset="0"/>
              </a:rPr>
              <a:t>identified.</a:t>
            </a:r>
          </a:p>
          <a:p>
            <a:pPr marL="285750" indent="-285750">
              <a:spcBef>
                <a:spcPct val="0"/>
              </a:spcBef>
            </a:pPr>
            <a:r>
              <a:rPr lang="en-US" altLang="en-US" sz="1800" b="0" dirty="0" smtClean="0">
                <a:latin typeface="Times New Roman" panose="02020603050405020304" pitchFamily="18" charset="0"/>
              </a:rPr>
              <a:t>Standard </a:t>
            </a:r>
            <a:r>
              <a:rPr lang="en-US" altLang="en-US" sz="1800" b="0" dirty="0">
                <a:latin typeface="Times New Roman" panose="02020603050405020304" pitchFamily="18" charset="0"/>
              </a:rPr>
              <a:t>models</a:t>
            </a:r>
            <a:r>
              <a:rPr lang="en-US" altLang="en-US" sz="1800" b="0" dirty="0" smtClean="0">
                <a:latin typeface="Times New Roman" panose="02020603050405020304" pitchFamily="18" charset="0"/>
              </a:rPr>
              <a:t>:</a:t>
            </a:r>
          </a:p>
          <a:p>
            <a:pPr marL="742950" lvl="1" indent="-285750">
              <a:spcBef>
                <a:spcPct val="0"/>
              </a:spcBef>
            </a:pPr>
            <a:r>
              <a:rPr lang="en-US" altLang="en-US" sz="1800" b="0" dirty="0" smtClean="0">
                <a:latin typeface="Times New Roman" panose="02020603050405020304" pitchFamily="18" charset="0"/>
              </a:rPr>
              <a:t>Factions </a:t>
            </a:r>
            <a:r>
              <a:rPr lang="en-US" altLang="en-US" sz="1800" b="0" dirty="0">
                <a:latin typeface="Times New Roman" panose="02020603050405020304" pitchFamily="18" charset="0"/>
              </a:rPr>
              <a:t>(</a:t>
            </a:r>
            <a:r>
              <a:rPr lang="en-US" altLang="en-US" sz="1800" b="0" dirty="0" smtClean="0">
                <a:latin typeface="Times New Roman" panose="02020603050405020304" pitchFamily="18" charset="0"/>
              </a:rPr>
              <a:t>UCI-NET)</a:t>
            </a:r>
          </a:p>
          <a:p>
            <a:pPr marL="742950" lvl="1" indent="-285750">
              <a:spcBef>
                <a:spcPct val="0"/>
              </a:spcBef>
            </a:pPr>
            <a:r>
              <a:rPr lang="en-US" altLang="en-US" sz="1800" b="0" dirty="0" smtClean="0">
                <a:latin typeface="Times New Roman" panose="02020603050405020304" pitchFamily="18" charset="0"/>
              </a:rPr>
              <a:t>NEGOPY </a:t>
            </a:r>
            <a:r>
              <a:rPr lang="en-US" altLang="en-US" sz="1800" b="0" dirty="0">
                <a:latin typeface="Times New Roman" panose="02020603050405020304" pitchFamily="18" charset="0"/>
              </a:rPr>
              <a:t>(</a:t>
            </a:r>
            <a:r>
              <a:rPr lang="en-US" altLang="en-US" sz="1800" b="0" dirty="0" smtClean="0">
                <a:latin typeface="Times New Roman" panose="02020603050405020304" pitchFamily="18" charset="0"/>
              </a:rPr>
              <a:t>Richards)</a:t>
            </a:r>
          </a:p>
          <a:p>
            <a:pPr marL="742950" lvl="1" indent="-285750">
              <a:spcBef>
                <a:spcPct val="0"/>
              </a:spcBef>
            </a:pPr>
            <a:r>
              <a:rPr lang="en-US" altLang="en-US" sz="1800" b="0" dirty="0" err="1" smtClean="0">
                <a:latin typeface="Times New Roman" panose="02020603050405020304" pitchFamily="18" charset="0"/>
              </a:rPr>
              <a:t>KliqueFinder</a:t>
            </a:r>
            <a:r>
              <a:rPr lang="en-US" altLang="en-US" sz="1800" b="0" dirty="0" smtClean="0">
                <a:latin typeface="Times New Roman" panose="02020603050405020304" pitchFamily="18" charset="0"/>
              </a:rPr>
              <a:t> </a:t>
            </a:r>
            <a:r>
              <a:rPr lang="en-US" altLang="en-US" sz="1800" b="0" dirty="0">
                <a:latin typeface="Times New Roman" panose="02020603050405020304" pitchFamily="18" charset="0"/>
              </a:rPr>
              <a:t>(</a:t>
            </a:r>
            <a:r>
              <a:rPr lang="en-US" altLang="en-US" sz="1800" b="0" dirty="0" smtClean="0">
                <a:latin typeface="Times New Roman" panose="02020603050405020304" pitchFamily="18" charset="0"/>
              </a:rPr>
              <a:t>Frank)</a:t>
            </a:r>
          </a:p>
          <a:p>
            <a:pPr marL="742950" lvl="1" indent="-285750">
              <a:spcBef>
                <a:spcPct val="0"/>
              </a:spcBef>
            </a:pPr>
            <a:r>
              <a:rPr lang="en-US" altLang="en-US" sz="1800" b="0" dirty="0" smtClean="0">
                <a:latin typeface="Times New Roman" panose="02020603050405020304" pitchFamily="18" charset="0"/>
              </a:rPr>
              <a:t>RNM</a:t>
            </a:r>
            <a:r>
              <a:rPr lang="en-US" altLang="en-US" sz="1800" b="0" dirty="0">
                <a:latin typeface="Times New Roman" panose="02020603050405020304" pitchFamily="18" charset="0"/>
              </a:rPr>
              <a:t>, JIGGLE (</a:t>
            </a:r>
            <a:r>
              <a:rPr lang="en-US" altLang="en-US" sz="1800" b="0" dirty="0" smtClean="0">
                <a:latin typeface="Times New Roman" panose="02020603050405020304" pitchFamily="18" charset="0"/>
              </a:rPr>
              <a:t>Moody)</a:t>
            </a:r>
          </a:p>
          <a:p>
            <a:pPr marL="742950" lvl="1" indent="-285750">
              <a:spcBef>
                <a:spcPct val="0"/>
              </a:spcBef>
            </a:pPr>
            <a:r>
              <a:rPr lang="en-US" altLang="en-US" sz="1800" b="0" dirty="0" err="1" smtClean="0">
                <a:latin typeface="Times New Roman" panose="02020603050405020304" pitchFamily="18" charset="0"/>
              </a:rPr>
              <a:t>Betweeness</a:t>
            </a:r>
            <a:r>
              <a:rPr lang="en-US" altLang="en-US" sz="1800" b="0" dirty="0" smtClean="0">
                <a:latin typeface="Times New Roman" panose="02020603050405020304" pitchFamily="18" charset="0"/>
              </a:rPr>
              <a:t> </a:t>
            </a:r>
            <a:r>
              <a:rPr lang="en-US" altLang="en-US" sz="1800" b="0" dirty="0">
                <a:latin typeface="Times New Roman" panose="02020603050405020304" pitchFamily="18" charset="0"/>
              </a:rPr>
              <a:t>Centrality (</a:t>
            </a:r>
            <a:r>
              <a:rPr lang="en-US" altLang="en-US" sz="1800" b="0" dirty="0" smtClean="0">
                <a:latin typeface="Times New Roman" panose="02020603050405020304" pitchFamily="18" charset="0"/>
              </a:rPr>
              <a:t>Newman)</a:t>
            </a:r>
          </a:p>
          <a:p>
            <a:pPr marL="742950" lvl="1" indent="-285750">
              <a:spcBef>
                <a:spcPct val="0"/>
              </a:spcBef>
            </a:pPr>
            <a:r>
              <a:rPr lang="en-US" altLang="en-US" sz="1800" dirty="0" smtClean="0">
                <a:latin typeface="Times New Roman" panose="02020603050405020304" pitchFamily="18" charset="0"/>
              </a:rPr>
              <a:t>Agglomerative clustering (</a:t>
            </a:r>
            <a:r>
              <a:rPr lang="en-US" altLang="en-US" sz="1800" dirty="0" err="1" smtClean="0">
                <a:latin typeface="Times New Roman" panose="02020603050405020304" pitchFamily="18" charset="0"/>
              </a:rPr>
              <a:t>Blondel</a:t>
            </a:r>
            <a:r>
              <a:rPr lang="en-US" altLang="en-US" sz="1800" dirty="0" smtClean="0">
                <a:latin typeface="Times New Roman" panose="02020603050405020304" pitchFamily="18" charset="0"/>
              </a:rPr>
              <a:t> &amp; variants)</a:t>
            </a:r>
            <a:endParaRPr lang="en-US" altLang="en-US" sz="1800" b="0" dirty="0">
              <a:latin typeface="Times New Roman" panose="02020603050405020304" pitchFamily="18" charset="0"/>
            </a:endParaRPr>
          </a:p>
        </p:txBody>
      </p:sp>
      <p:sp>
        <p:nvSpPr>
          <p:cNvPr id="4"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12041493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11188" y="1257300"/>
            <a:ext cx="265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latin typeface="Times New Roman" panose="02020603050405020304" pitchFamily="18" charset="0"/>
              </a:rPr>
              <a:t>Graph Theoretical Models.</a:t>
            </a:r>
          </a:p>
        </p:txBody>
      </p:sp>
      <p:sp>
        <p:nvSpPr>
          <p:cNvPr id="44035" name="Text Box 3"/>
          <p:cNvSpPr txBox="1">
            <a:spLocks noChangeArrowheads="1"/>
          </p:cNvSpPr>
          <p:nvPr/>
        </p:nvSpPr>
        <p:spPr bwMode="auto">
          <a:xfrm>
            <a:off x="666750" y="1797050"/>
            <a:ext cx="8140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latin typeface="Times New Roman" panose="02020603050405020304" pitchFamily="18" charset="0"/>
              </a:rPr>
              <a:t>Start with a clique.  A clique is defined as a maximal subgraph in which every member of the graph is connected to every other member of the graph.  Cliques are collections of nodes where density = 1.0.</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l="17400" t="30376" r="41602" b="21483"/>
          <a:stretch>
            <a:fillRect/>
          </a:stretch>
        </p:blipFill>
        <p:spPr bwMode="auto">
          <a:xfrm>
            <a:off x="204788" y="3198813"/>
            <a:ext cx="3998912"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Text Box 5"/>
          <p:cNvSpPr txBox="1">
            <a:spLocks noChangeArrowheads="1"/>
          </p:cNvSpPr>
          <p:nvPr/>
        </p:nvSpPr>
        <p:spPr bwMode="auto">
          <a:xfrm>
            <a:off x="4629150" y="3429000"/>
            <a:ext cx="44069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7475" indent="-11747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dirty="0">
                <a:latin typeface="Times New Roman" panose="02020603050405020304" pitchFamily="18" charset="0"/>
              </a:rPr>
              <a:t>Properties of </a:t>
            </a:r>
            <a:r>
              <a:rPr lang="en-US" altLang="en-US" sz="1800" b="0" dirty="0" smtClean="0">
                <a:latin typeface="Times New Roman" panose="02020603050405020304" pitchFamily="18" charset="0"/>
              </a:rPr>
              <a:t>cliques:</a:t>
            </a:r>
          </a:p>
          <a:p>
            <a:pPr>
              <a:spcBef>
                <a:spcPct val="0"/>
              </a:spcBef>
            </a:pPr>
            <a:r>
              <a:rPr lang="en-US" altLang="en-US" sz="1800" b="0" dirty="0" smtClean="0">
                <a:latin typeface="Times New Roman" panose="02020603050405020304" pitchFamily="18" charset="0"/>
              </a:rPr>
              <a:t>Density</a:t>
            </a:r>
            <a:r>
              <a:rPr lang="en-US" altLang="en-US" sz="1800" b="0" dirty="0">
                <a:latin typeface="Times New Roman" panose="02020603050405020304" pitchFamily="18" charset="0"/>
              </a:rPr>
              <a:t>: </a:t>
            </a:r>
            <a:r>
              <a:rPr lang="en-US" altLang="en-US" sz="1800" b="0" dirty="0" smtClean="0">
                <a:latin typeface="Times New Roman" panose="02020603050405020304" pitchFamily="18" charset="0"/>
              </a:rPr>
              <a:t>1.0</a:t>
            </a:r>
          </a:p>
          <a:p>
            <a:pPr>
              <a:spcBef>
                <a:spcPct val="0"/>
              </a:spcBef>
            </a:pPr>
            <a:r>
              <a:rPr lang="en-US" altLang="en-US" sz="1800" b="0" dirty="0" smtClean="0">
                <a:latin typeface="Times New Roman" panose="02020603050405020304" pitchFamily="18" charset="0"/>
              </a:rPr>
              <a:t>Everyone </a:t>
            </a:r>
            <a:r>
              <a:rPr lang="en-US" altLang="en-US" sz="1800" b="0" dirty="0">
                <a:latin typeface="Times New Roman" panose="02020603050405020304" pitchFamily="18" charset="0"/>
              </a:rPr>
              <a:t>connected to n-1 </a:t>
            </a:r>
            <a:r>
              <a:rPr lang="en-US" altLang="en-US" sz="1800" b="0" dirty="0" smtClean="0">
                <a:latin typeface="Times New Roman" panose="02020603050405020304" pitchFamily="18" charset="0"/>
              </a:rPr>
              <a:t>alters</a:t>
            </a:r>
          </a:p>
          <a:p>
            <a:pPr>
              <a:spcBef>
                <a:spcPct val="0"/>
              </a:spcBef>
            </a:pPr>
            <a:r>
              <a:rPr lang="en-US" altLang="en-US" sz="1800" b="0" dirty="0" smtClean="0">
                <a:latin typeface="Times New Roman" panose="02020603050405020304" pitchFamily="18" charset="0"/>
              </a:rPr>
              <a:t>Distance </a:t>
            </a:r>
            <a:r>
              <a:rPr lang="en-US" altLang="en-US" sz="1800" b="0" dirty="0">
                <a:latin typeface="Times New Roman" panose="02020603050405020304" pitchFamily="18" charset="0"/>
              </a:rPr>
              <a:t>between every pair is </a:t>
            </a:r>
            <a:r>
              <a:rPr lang="en-US" altLang="en-US" sz="1800" b="0" dirty="0" smtClean="0">
                <a:latin typeface="Times New Roman" panose="02020603050405020304" pitchFamily="18" charset="0"/>
              </a:rPr>
              <a:t>1</a:t>
            </a:r>
          </a:p>
          <a:p>
            <a:pPr>
              <a:spcBef>
                <a:spcPct val="0"/>
              </a:spcBef>
            </a:pPr>
            <a:r>
              <a:rPr lang="en-US" altLang="en-US" sz="1800" b="0" dirty="0" smtClean="0">
                <a:latin typeface="Times New Roman" panose="02020603050405020304" pitchFamily="18" charset="0"/>
              </a:rPr>
              <a:t>Ratio </a:t>
            </a:r>
            <a:r>
              <a:rPr lang="en-US" altLang="en-US" sz="1800" b="0" dirty="0">
                <a:latin typeface="Times New Roman" panose="02020603050405020304" pitchFamily="18" charset="0"/>
              </a:rPr>
              <a:t>of within group ties to between group ties is </a:t>
            </a:r>
            <a:r>
              <a:rPr lang="en-US" altLang="en-US" sz="1800" b="0" dirty="0" smtClean="0">
                <a:latin typeface="Times New Roman" panose="02020603050405020304" pitchFamily="18" charset="0"/>
              </a:rPr>
              <a:t>infinite</a:t>
            </a:r>
          </a:p>
          <a:p>
            <a:pPr>
              <a:spcBef>
                <a:spcPct val="0"/>
              </a:spcBef>
            </a:pPr>
            <a:r>
              <a:rPr lang="en-US" altLang="en-US" sz="1800" b="0" dirty="0" smtClean="0">
                <a:latin typeface="Times New Roman" panose="02020603050405020304" pitchFamily="18" charset="0"/>
              </a:rPr>
              <a:t>All </a:t>
            </a:r>
            <a:r>
              <a:rPr lang="en-US" altLang="en-US" sz="1800" b="0" dirty="0">
                <a:latin typeface="Times New Roman" panose="02020603050405020304" pitchFamily="18" charset="0"/>
              </a:rPr>
              <a:t>triads are transitive</a:t>
            </a:r>
          </a:p>
          <a:p>
            <a:pPr>
              <a:spcBef>
                <a:spcPct val="0"/>
              </a:spcBef>
            </a:pPr>
            <a:endParaRPr lang="en-US" altLang="en-US" sz="1800" b="0" dirty="0">
              <a:latin typeface="Times New Roman" panose="02020603050405020304" pitchFamily="18" charset="0"/>
            </a:endParaRPr>
          </a:p>
          <a:p>
            <a:pPr>
              <a:spcBef>
                <a:spcPct val="0"/>
              </a:spcBef>
              <a:buFontTx/>
              <a:buNone/>
            </a:pPr>
            <a:endParaRPr lang="en-US" altLang="en-US" sz="1800" b="0" dirty="0">
              <a:latin typeface="Times New Roman" panose="02020603050405020304" pitchFamily="18" charset="0"/>
            </a:endParaRPr>
          </a:p>
        </p:txBody>
      </p:sp>
      <p:sp>
        <p:nvSpPr>
          <p:cNvPr id="7"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36153011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5354" t="27980" r="35857" b="15346"/>
          <a:stretch>
            <a:fillRect/>
          </a:stretch>
        </p:blipFill>
        <p:spPr bwMode="auto">
          <a:xfrm>
            <a:off x="306388" y="2566988"/>
            <a:ext cx="5734050"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 Box 3"/>
          <p:cNvSpPr txBox="1">
            <a:spLocks noChangeArrowheads="1"/>
          </p:cNvSpPr>
          <p:nvPr/>
        </p:nvSpPr>
        <p:spPr bwMode="auto">
          <a:xfrm>
            <a:off x="496888" y="1079500"/>
            <a:ext cx="292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a:latin typeface="Times New Roman" panose="02020603050405020304" pitchFamily="18" charset="0"/>
              </a:rPr>
              <a:t>Graph Theoretical Models.</a:t>
            </a:r>
          </a:p>
        </p:txBody>
      </p:sp>
      <p:sp>
        <p:nvSpPr>
          <p:cNvPr id="45060" name="Text Box 4"/>
          <p:cNvSpPr txBox="1">
            <a:spLocks noChangeArrowheads="1"/>
          </p:cNvSpPr>
          <p:nvPr/>
        </p:nvSpPr>
        <p:spPr bwMode="auto">
          <a:xfrm>
            <a:off x="614363" y="1657350"/>
            <a:ext cx="7862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a:latin typeface="Times New Roman" panose="02020603050405020304" pitchFamily="18" charset="0"/>
              </a:rPr>
              <a:t>In practice, complete cliques are not very useful.  They tend to overlap heavily and are limited in their size.</a:t>
            </a:r>
          </a:p>
        </p:txBody>
      </p:sp>
      <p:grpSp>
        <p:nvGrpSpPr>
          <p:cNvPr id="32773" name="Group 5"/>
          <p:cNvGrpSpPr>
            <a:grpSpLocks/>
          </p:cNvGrpSpPr>
          <p:nvPr/>
        </p:nvGrpSpPr>
        <p:grpSpPr bwMode="auto">
          <a:xfrm>
            <a:off x="574675" y="2641600"/>
            <a:ext cx="5335588" cy="3790950"/>
            <a:chOff x="362" y="1664"/>
            <a:chExt cx="3361" cy="2388"/>
          </a:xfrm>
        </p:grpSpPr>
        <p:sp>
          <p:nvSpPr>
            <p:cNvPr id="45064" name="Oval 6"/>
            <p:cNvSpPr>
              <a:spLocks noChangeArrowheads="1"/>
            </p:cNvSpPr>
            <p:nvPr/>
          </p:nvSpPr>
          <p:spPr bwMode="auto">
            <a:xfrm>
              <a:off x="362" y="2704"/>
              <a:ext cx="1487" cy="1348"/>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45065" name="Oval 7"/>
            <p:cNvSpPr>
              <a:spLocks noChangeArrowheads="1"/>
            </p:cNvSpPr>
            <p:nvPr/>
          </p:nvSpPr>
          <p:spPr bwMode="auto">
            <a:xfrm>
              <a:off x="792" y="1664"/>
              <a:ext cx="1537" cy="143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45066" name="Oval 8"/>
            <p:cNvSpPr>
              <a:spLocks noChangeArrowheads="1"/>
            </p:cNvSpPr>
            <p:nvPr/>
          </p:nvSpPr>
          <p:spPr bwMode="auto">
            <a:xfrm>
              <a:off x="2079" y="1760"/>
              <a:ext cx="1644" cy="153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45067" name="Oval 9"/>
            <p:cNvSpPr>
              <a:spLocks noChangeArrowheads="1"/>
            </p:cNvSpPr>
            <p:nvPr/>
          </p:nvSpPr>
          <p:spPr bwMode="auto">
            <a:xfrm rot="158519">
              <a:off x="975" y="2406"/>
              <a:ext cx="1997" cy="1407"/>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45062" name="Text Box 10"/>
          <p:cNvSpPr txBox="1">
            <a:spLocks noChangeArrowheads="1"/>
          </p:cNvSpPr>
          <p:nvPr/>
        </p:nvSpPr>
        <p:spPr bwMode="auto">
          <a:xfrm>
            <a:off x="6386513" y="2805113"/>
            <a:ext cx="25431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a:latin typeface="Times New Roman" panose="02020603050405020304" pitchFamily="18" charset="0"/>
              </a:rPr>
              <a:t>Graph theorists have thus relaxed the complete connectivity requirement (with varying degrees of success). See the Moody &amp; White (2003) for a discussion of these attempts.</a:t>
            </a:r>
          </a:p>
        </p:txBody>
      </p:sp>
      <p:sp>
        <p:nvSpPr>
          <p:cNvPr id="12" name="Text Box 5"/>
          <p:cNvSpPr txBox="1">
            <a:spLocks noChangeArrowheads="1"/>
          </p:cNvSpPr>
          <p:nvPr/>
        </p:nvSpPr>
        <p:spPr bwMode="auto">
          <a:xfrm>
            <a:off x="250825" y="290513"/>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1911961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08000" y="808038"/>
            <a:ext cx="347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0">
                <a:latin typeface="Times New Roman" panose="02020603050405020304" pitchFamily="18" charset="0"/>
              </a:rPr>
              <a:t>Graph Theoretical Models.</a:t>
            </a:r>
          </a:p>
        </p:txBody>
      </p:sp>
      <p:sp>
        <p:nvSpPr>
          <p:cNvPr id="46083" name="Text Box 3"/>
          <p:cNvSpPr txBox="1">
            <a:spLocks noChangeArrowheads="1"/>
          </p:cNvSpPr>
          <p:nvPr/>
        </p:nvSpPr>
        <p:spPr bwMode="auto">
          <a:xfrm>
            <a:off x="690563" y="1376363"/>
            <a:ext cx="726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0" i="1">
                <a:latin typeface="Times New Roman" panose="02020603050405020304" pitchFamily="18" charset="0"/>
              </a:rPr>
              <a:t>k</a:t>
            </a:r>
            <a:r>
              <a:rPr lang="en-US" altLang="en-US" sz="2400" b="0">
                <a:latin typeface="Times New Roman" panose="02020603050405020304" pitchFamily="18" charset="0"/>
              </a:rPr>
              <a:t>-cores: Every person connected to at least </a:t>
            </a:r>
            <a:r>
              <a:rPr lang="en-US" altLang="en-US" sz="2400" b="0" i="1">
                <a:latin typeface="Times New Roman" panose="02020603050405020304" pitchFamily="18" charset="0"/>
              </a:rPr>
              <a:t>k</a:t>
            </a:r>
            <a:r>
              <a:rPr lang="en-US" altLang="en-US" sz="2400" b="0">
                <a:latin typeface="Times New Roman" panose="02020603050405020304" pitchFamily="18" charset="0"/>
              </a:rPr>
              <a:t> other people.</a:t>
            </a:r>
          </a:p>
        </p:txBody>
      </p:sp>
      <p:sp>
        <p:nvSpPr>
          <p:cNvPr id="46084" name="Text Box 4"/>
          <p:cNvSpPr txBox="1">
            <a:spLocks noChangeArrowheads="1"/>
          </p:cNvSpPr>
          <p:nvPr/>
        </p:nvSpPr>
        <p:spPr bwMode="auto">
          <a:xfrm>
            <a:off x="5740400" y="2211388"/>
            <a:ext cx="286543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0" dirty="0">
                <a:latin typeface="Times New Roman" panose="02020603050405020304" pitchFamily="18" charset="0"/>
              </a:rPr>
              <a:t>Ideally, they would look something like this (here two 3-cores).  </a:t>
            </a:r>
          </a:p>
          <a:p>
            <a:pPr>
              <a:spcBef>
                <a:spcPct val="0"/>
              </a:spcBef>
              <a:buFontTx/>
              <a:buNone/>
            </a:pPr>
            <a:endParaRPr lang="en-US" altLang="en-US" sz="2000" b="0" dirty="0">
              <a:latin typeface="Times New Roman" panose="02020603050405020304" pitchFamily="18" charset="0"/>
            </a:endParaRPr>
          </a:p>
          <a:p>
            <a:pPr>
              <a:spcBef>
                <a:spcPct val="0"/>
              </a:spcBef>
              <a:buFontTx/>
              <a:buNone/>
            </a:pPr>
            <a:r>
              <a:rPr lang="en-US" altLang="en-US" sz="2000" b="0" dirty="0">
                <a:latin typeface="Times New Roman" panose="02020603050405020304" pitchFamily="18" charset="0"/>
              </a:rPr>
              <a:t>However, adding a single tie from A to B would make the whole graph a 3-core</a:t>
            </a:r>
          </a:p>
        </p:txBody>
      </p:sp>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l="12842" t="16376" r="33154" b="24597"/>
          <a:stretch>
            <a:fillRect/>
          </a:stretch>
        </p:blipFill>
        <p:spPr bwMode="auto">
          <a:xfrm>
            <a:off x="300038" y="2068513"/>
            <a:ext cx="5267325"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300038" y="161926"/>
            <a:ext cx="2411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t>Measuring Networks</a:t>
            </a:r>
          </a:p>
          <a:p>
            <a:pPr eaLnBrk="1" hangingPunct="1">
              <a:spcBef>
                <a:spcPct val="0"/>
              </a:spcBef>
              <a:buFontTx/>
              <a:buNone/>
            </a:pPr>
            <a:r>
              <a:rPr lang="en-US" altLang="en-US" sz="1600" i="1" dirty="0" smtClean="0"/>
              <a:t>Community Detection</a:t>
            </a:r>
            <a:endParaRPr lang="en-US" altLang="en-US" sz="1600" i="1" dirty="0"/>
          </a:p>
        </p:txBody>
      </p:sp>
    </p:spTree>
    <p:extLst>
      <p:ext uri="{BB962C8B-B14F-4D97-AF65-F5344CB8AC3E}">
        <p14:creationId xmlns:p14="http://schemas.microsoft.com/office/powerpoint/2010/main" val="37300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an_shade">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tan_shade</Template>
  <TotalTime>2772</TotalTime>
  <Words>9332</Words>
  <Application>Microsoft Office PowerPoint</Application>
  <PresentationFormat>On-screen Show (4:3)</PresentationFormat>
  <Paragraphs>1327</Paragraphs>
  <Slides>115</Slides>
  <Notes>25</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25" baseType="lpstr">
      <vt:lpstr>Arial</vt:lpstr>
      <vt:lpstr>Calibri</vt:lpstr>
      <vt:lpstr>Courier New</vt:lpstr>
      <vt:lpstr>SAS Monospace</vt:lpstr>
      <vt:lpstr>Symbol</vt:lpstr>
      <vt:lpstr>Times New Roman</vt:lpstr>
      <vt:lpstr>Wingdings</vt:lpstr>
      <vt:lpstr>tan_shade</vt:lpstr>
      <vt:lpstr>Equation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Moody</dc:creator>
  <cp:lastModifiedBy>James Moody</cp:lastModifiedBy>
  <cp:revision>98</cp:revision>
  <dcterms:created xsi:type="dcterms:W3CDTF">2016-05-04T16:25:55Z</dcterms:created>
  <dcterms:modified xsi:type="dcterms:W3CDTF">2021-05-13T11:22:45Z</dcterms:modified>
</cp:coreProperties>
</file>